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99" r:id="rId3"/>
    <p:sldId id="317" r:id="rId4"/>
    <p:sldId id="316" r:id="rId5"/>
    <p:sldId id="318" r:id="rId6"/>
    <p:sldId id="300" r:id="rId7"/>
    <p:sldId id="301" r:id="rId8"/>
    <p:sldId id="319" r:id="rId9"/>
    <p:sldId id="320" r:id="rId10"/>
    <p:sldId id="302" r:id="rId11"/>
    <p:sldId id="321" r:id="rId12"/>
    <p:sldId id="303" r:id="rId13"/>
    <p:sldId id="304" r:id="rId14"/>
    <p:sldId id="306" r:id="rId15"/>
    <p:sldId id="305" r:id="rId16"/>
    <p:sldId id="314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5" r:id="rId2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E4A"/>
    <a:srgbClr val="898989"/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0" autoAdjust="0"/>
    <p:restoredTop sz="80925" autoAdjust="0"/>
  </p:normalViewPr>
  <p:slideViewPr>
    <p:cSldViewPr>
      <p:cViewPr varScale="1">
        <p:scale>
          <a:sx n="105" d="100"/>
          <a:sy n="105" d="100"/>
        </p:scale>
        <p:origin x="-20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5EB725-2293-43ED-B490-7B0FFC377240}" type="datetimeFigureOut">
              <a:rPr lang="sk-SK"/>
              <a:pPr>
                <a:defRPr/>
              </a:pPr>
              <a:t>6.5.2014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k-S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7107A0-9C2F-4598-BAED-62C0068D19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9171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619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619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509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greatpicture.com/files/161/9933-business-data-statistics-images-d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295128"/>
            <a:ext cx="9180512" cy="918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 userDrawn="1"/>
        </p:nvSpPr>
        <p:spPr>
          <a:xfrm>
            <a:off x="475358" y="2204864"/>
            <a:ext cx="8273106" cy="1512168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3779912" y="2636911"/>
            <a:ext cx="4456162" cy="504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sk-SK" sz="3200" b="1" dirty="0" smtClean="0"/>
              <a:t>Ďalšie UX metriky</a:t>
            </a:r>
            <a:endParaRPr lang="sk-SK" sz="3200" b="1" baseline="0" dirty="0" smtClean="0"/>
          </a:p>
          <a:p>
            <a:pPr algn="r" fontAlgn="auto">
              <a:spcAft>
                <a:spcPts val="0"/>
              </a:spcAft>
              <a:defRPr/>
            </a:pPr>
            <a:r>
              <a:rPr lang="sk-SK" sz="2400" b="0" dirty="0" smtClean="0"/>
              <a:t>Jozef Tvarožek</a:t>
            </a:r>
            <a:endParaRPr lang="en-US" sz="2400" b="0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5126696" y="5805264"/>
            <a:ext cx="3448050" cy="5032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UX@FIIT</a:t>
            </a:r>
            <a:r>
              <a:rPr lang="sk-SK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smtClean="0">
                <a:solidFill>
                  <a:schemeClr val="bg1"/>
                </a:solidFill>
              </a:rPr>
              <a:t>6. </a:t>
            </a:r>
            <a:r>
              <a:rPr lang="sk-SK" sz="2400" b="1" dirty="0" smtClean="0">
                <a:solidFill>
                  <a:schemeClr val="bg1"/>
                </a:solidFill>
              </a:rPr>
              <a:t>5.</a:t>
            </a:r>
            <a:r>
              <a:rPr lang="sk-SK" sz="2400" b="1" baseline="0" dirty="0" smtClean="0">
                <a:solidFill>
                  <a:schemeClr val="bg1"/>
                </a:solidFill>
              </a:rPr>
              <a:t> </a:t>
            </a:r>
            <a:r>
              <a:rPr lang="sk-SK" sz="2400" b="1" dirty="0" smtClean="0">
                <a:solidFill>
                  <a:schemeClr val="bg1"/>
                </a:solidFill>
              </a:rPr>
              <a:t>201</a:t>
            </a:r>
            <a:r>
              <a:rPr lang="en-US" sz="2400" b="1" dirty="0" smtClean="0">
                <a:solidFill>
                  <a:schemeClr val="bg1"/>
                </a:solidFill>
              </a:rPr>
              <a:t>4</a:t>
            </a:r>
            <a:r>
              <a:rPr lang="sk-SK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6. 5.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</a:t>
            </a:r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4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Ostatné UX metriky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5pPr>
      <a:lvl6pPr marL="4572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6pPr>
      <a:lvl7pPr marL="9144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7pPr>
      <a:lvl8pPr marL="13716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8pPr>
      <a:lvl9pPr marL="18288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Zber </a:t>
            </a:r>
            <a:r>
              <a:rPr lang="sk-SK" dirty="0" err="1" smtClean="0"/>
              <a:t>self-report</a:t>
            </a:r>
            <a:r>
              <a:rPr lang="sk-SK" dirty="0" smtClean="0"/>
              <a:t> metrík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Kedy zbierať</a:t>
            </a:r>
          </a:p>
          <a:p>
            <a:pPr lvl="1"/>
            <a:r>
              <a:rPr lang="sk-SK" dirty="0" smtClean="0"/>
              <a:t>Počas testu: z voľných komentárov a </a:t>
            </a:r>
            <a:r>
              <a:rPr lang="sk-SK" dirty="0" err="1" smtClean="0"/>
              <a:t>thinkaloudu</a:t>
            </a:r>
            <a:endParaRPr lang="sk-SK" dirty="0" smtClean="0"/>
          </a:p>
          <a:p>
            <a:pPr lvl="1"/>
            <a:r>
              <a:rPr lang="sk-SK" dirty="0" smtClean="0"/>
              <a:t>„po úlohe“, „po testovaní“</a:t>
            </a:r>
          </a:p>
          <a:p>
            <a:r>
              <a:rPr lang="sk-SK" dirty="0" smtClean="0"/>
              <a:t>Ako zbierať:</a:t>
            </a:r>
          </a:p>
          <a:p>
            <a:pPr lvl="1"/>
            <a:r>
              <a:rPr lang="sk-SK" dirty="0"/>
              <a:t>ú</a:t>
            </a:r>
            <a:r>
              <a:rPr lang="sk-SK" dirty="0" smtClean="0"/>
              <a:t>stne</a:t>
            </a:r>
          </a:p>
          <a:p>
            <a:pPr lvl="1"/>
            <a:r>
              <a:rPr lang="sk-SK" dirty="0" smtClean="0"/>
              <a:t>na papier</a:t>
            </a:r>
          </a:p>
          <a:p>
            <a:pPr lvl="1"/>
            <a:r>
              <a:rPr lang="sk-SK" dirty="0" smtClean="0"/>
              <a:t>elektronicky/</a:t>
            </a:r>
            <a:r>
              <a:rPr lang="sk-SK" dirty="0" err="1" smtClean="0"/>
              <a:t>online</a:t>
            </a:r>
            <a:endParaRPr lang="sk-SK" dirty="0"/>
          </a:p>
          <a:p>
            <a:pPr lvl="2"/>
            <a:r>
              <a:rPr lang="sk-SK" dirty="0" smtClean="0"/>
              <a:t>(môže byť napr. aj </a:t>
            </a:r>
            <a:r>
              <a:rPr lang="sk-SK" dirty="0" err="1" smtClean="0"/>
              <a:t>tablet</a:t>
            </a:r>
            <a:r>
              <a:rPr lang="sk-SK" dirty="0" smtClean="0"/>
              <a:t> povedľa)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metrics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6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Biasy</a:t>
            </a:r>
            <a:r>
              <a:rPr lang="sk-SK" dirty="0" smtClean="0"/>
              <a:t> </a:t>
            </a:r>
            <a:r>
              <a:rPr lang="sk-SK" dirty="0" err="1" smtClean="0"/>
              <a:t>self-report</a:t>
            </a:r>
            <a:r>
              <a:rPr lang="sk-SK" dirty="0" smtClean="0"/>
              <a:t> metrík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/>
              <a:t>desirability</a:t>
            </a:r>
            <a:r>
              <a:rPr lang="sk-SK" dirty="0"/>
              <a:t> </a:t>
            </a:r>
            <a:r>
              <a:rPr lang="sk-SK" dirty="0" err="1" smtClean="0"/>
              <a:t>bias</a:t>
            </a:r>
            <a:endParaRPr lang="sk-SK" dirty="0" smtClean="0"/>
          </a:p>
          <a:p>
            <a:pPr lvl="1"/>
            <a:r>
              <a:rPr lang="sk-SK" dirty="0" smtClean="0"/>
              <a:t>Odpovedajú viac pozitívne ak sa pýtame priamo alebo cez telefón </a:t>
            </a:r>
            <a:r>
              <a:rPr lang="sk-SK" dirty="0" err="1" smtClean="0"/>
              <a:t>vs</a:t>
            </a:r>
            <a:r>
              <a:rPr lang="sk-SK" dirty="0" smtClean="0"/>
              <a:t> web formulár</a:t>
            </a:r>
          </a:p>
          <a:p>
            <a:r>
              <a:rPr lang="sk-SK" dirty="0" smtClean="0"/>
              <a:t>Možné riešenia:</a:t>
            </a:r>
          </a:p>
          <a:p>
            <a:pPr lvl="1"/>
            <a:r>
              <a:rPr lang="sk-SK" dirty="0" smtClean="0"/>
              <a:t>moderátor by mal odísť pri vypĺňaní dotazníka</a:t>
            </a:r>
          </a:p>
          <a:p>
            <a:pPr lvl="2"/>
            <a:r>
              <a:rPr lang="sk-SK" dirty="0" smtClean="0"/>
              <a:t>Anonymita zlepšuje čestnosť/pravdivosť, </a:t>
            </a:r>
          </a:p>
          <a:p>
            <a:pPr lvl="1"/>
            <a:r>
              <a:rPr lang="sk-SK" dirty="0" smtClean="0"/>
              <a:t>odpovedať až keď sa vrátia domov (horšia návratnosť, a zvyšuje sa čas medzi testom a hodnotením)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metrics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Odporúčania pre navrhovanie škál hodnotení</a:t>
            </a:r>
          </a:p>
          <a:p>
            <a:pPr lvl="1"/>
            <a:r>
              <a:rPr lang="sk-SK" dirty="0" smtClean="0"/>
              <a:t>Používať viacero a spriemerovať</a:t>
            </a:r>
          </a:p>
          <a:p>
            <a:pPr lvl="1"/>
            <a:r>
              <a:rPr lang="sk-SK" dirty="0" smtClean="0"/>
              <a:t>Párny/nepárny počet stupňov</a:t>
            </a:r>
          </a:p>
          <a:p>
            <a:pPr lvl="1"/>
            <a:r>
              <a:rPr lang="sk-SK" dirty="0" smtClean="0"/>
              <a:t>Viac ako 9 stupňov je zbytočných, použiť 5 alebo 7</a:t>
            </a:r>
          </a:p>
          <a:p>
            <a:pPr lvl="2"/>
            <a:r>
              <a:rPr lang="sk-SK" dirty="0" smtClean="0"/>
              <a:t>Pri 5 asi 3</a:t>
            </a:r>
            <a:r>
              <a:rPr lang="en-US" dirty="0" smtClean="0"/>
              <a:t>% </a:t>
            </a:r>
            <a:r>
              <a:rPr lang="sk-SK" dirty="0" smtClean="0"/>
              <a:t>ľudí chcú dať hodnotu </a:t>
            </a:r>
            <a:r>
              <a:rPr lang="en-US" dirty="0" smtClean="0"/>
              <a:t>“</a:t>
            </a:r>
            <a:r>
              <a:rPr lang="sk-SK" dirty="0" smtClean="0"/>
              <a:t>medzitým</a:t>
            </a:r>
            <a:r>
              <a:rPr lang="en-US" dirty="0" smtClean="0"/>
              <a:t>”</a:t>
            </a:r>
          </a:p>
          <a:p>
            <a:pPr lvl="2"/>
            <a:r>
              <a:rPr lang="sk-SK" dirty="0" smtClean="0"/>
              <a:t>Neoznačovať </a:t>
            </a:r>
            <a:r>
              <a:rPr lang="en-US" dirty="0" smtClean="0"/>
              <a:t>-3,-2,-1,0,+1,+2,+3 … </a:t>
            </a:r>
            <a:r>
              <a:rPr lang="sk-SK" dirty="0" smtClean="0"/>
              <a:t>ľudia sa vyhýbajú nule a </a:t>
            </a:r>
            <a:r>
              <a:rPr lang="en-US" dirty="0" smtClean="0"/>
              <a:t>&lt;0</a:t>
            </a:r>
          </a:p>
          <a:p>
            <a:pPr lvl="1"/>
            <a:r>
              <a:rPr lang="en-US" dirty="0" smtClean="0"/>
              <a:t>Interpret</a:t>
            </a:r>
            <a:r>
              <a:rPr lang="sk-SK" dirty="0" err="1" smtClean="0"/>
              <a:t>ácia</a:t>
            </a:r>
            <a:r>
              <a:rPr lang="sk-SK" dirty="0" smtClean="0"/>
              <a:t>: okrem priemeru pozrieť aj distribúciu hodnôt; </a:t>
            </a:r>
            <a:r>
              <a:rPr lang="sk-SK" dirty="0" err="1" smtClean="0"/>
              <a:t>topbox</a:t>
            </a:r>
            <a:r>
              <a:rPr lang="sk-SK" dirty="0" smtClean="0"/>
              <a:t>, top2box; interval spoľahlivosti: </a:t>
            </a:r>
            <a:r>
              <a:rPr lang="sk-SK" dirty="0" err="1" smtClean="0"/>
              <a:t>Adjusted</a:t>
            </a:r>
            <a:r>
              <a:rPr lang="sk-SK" dirty="0" smtClean="0"/>
              <a:t> </a:t>
            </a:r>
            <a:r>
              <a:rPr lang="sk-SK" dirty="0" err="1" smtClean="0"/>
              <a:t>Wald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Hodnotenie</a:t>
            </a:r>
            <a:r>
              <a:rPr lang="en-US" dirty="0" smtClean="0"/>
              <a:t> </a:t>
            </a:r>
            <a:r>
              <a:rPr lang="sk-SK" dirty="0" smtClean="0"/>
              <a:t>„</a:t>
            </a:r>
            <a:r>
              <a:rPr lang="en-US" dirty="0" err="1" smtClean="0"/>
              <a:t>po</a:t>
            </a:r>
            <a:r>
              <a:rPr lang="sk-SK" dirty="0" smtClean="0"/>
              <a:t> ú</a:t>
            </a:r>
            <a:r>
              <a:rPr lang="en-US" dirty="0" err="1" smtClean="0"/>
              <a:t>lohe</a:t>
            </a:r>
            <a:r>
              <a:rPr lang="sk-SK" dirty="0" smtClean="0"/>
              <a:t>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Single </a:t>
            </a:r>
            <a:r>
              <a:rPr lang="sk-SK" dirty="0" err="1" smtClean="0"/>
              <a:t>ease</a:t>
            </a:r>
            <a:r>
              <a:rPr lang="sk-SK" dirty="0" smtClean="0"/>
              <a:t> </a:t>
            </a:r>
            <a:r>
              <a:rPr lang="sk-SK" dirty="0" err="1" smtClean="0"/>
              <a:t>question</a:t>
            </a:r>
            <a:endParaRPr lang="sk-SK" dirty="0" smtClean="0"/>
          </a:p>
          <a:p>
            <a:pPr lvl="1"/>
            <a:r>
              <a:rPr lang="sk-SK" dirty="0" err="1" smtClean="0"/>
              <a:t>Overall</a:t>
            </a:r>
            <a:r>
              <a:rPr lang="sk-SK" dirty="0" smtClean="0"/>
              <a:t> </a:t>
            </a:r>
            <a:r>
              <a:rPr lang="sk-SK" dirty="0" err="1" smtClean="0"/>
              <a:t>this</a:t>
            </a:r>
            <a:r>
              <a:rPr lang="sk-SK" dirty="0" smtClean="0"/>
              <a:t> </a:t>
            </a:r>
            <a:r>
              <a:rPr lang="sk-SK" dirty="0" err="1" smtClean="0"/>
              <a:t>task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? </a:t>
            </a:r>
            <a:r>
              <a:rPr lang="sk-SK" dirty="0" err="1" smtClean="0"/>
              <a:t>Vey</a:t>
            </a:r>
            <a:r>
              <a:rPr lang="sk-SK" dirty="0" smtClean="0"/>
              <a:t> </a:t>
            </a:r>
            <a:r>
              <a:rPr lang="sk-SK" dirty="0" err="1" smtClean="0"/>
              <a:t>Difficult</a:t>
            </a:r>
            <a:r>
              <a:rPr lang="sk-SK" dirty="0" smtClean="0"/>
              <a:t> ..</a:t>
            </a:r>
            <a:r>
              <a:rPr lang="en-US" dirty="0" smtClean="0"/>
              <a:t>(7)</a:t>
            </a:r>
            <a:r>
              <a:rPr lang="sk-SK" dirty="0" smtClean="0"/>
              <a:t>..</a:t>
            </a:r>
            <a:r>
              <a:rPr lang="en-US" dirty="0" smtClean="0"/>
              <a:t> </a:t>
            </a:r>
            <a:r>
              <a:rPr lang="sk-SK" dirty="0" err="1" smtClean="0"/>
              <a:t>Very</a:t>
            </a:r>
            <a:r>
              <a:rPr lang="sk-SK" dirty="0" smtClean="0"/>
              <a:t> </a:t>
            </a:r>
            <a:r>
              <a:rPr lang="sk-SK" dirty="0" err="1" smtClean="0"/>
              <a:t>Easy</a:t>
            </a:r>
            <a:endParaRPr lang="sk-SK" dirty="0" smtClean="0"/>
          </a:p>
          <a:p>
            <a:r>
              <a:rPr lang="sk-SK" dirty="0" err="1" smtClean="0"/>
              <a:t>After-scenario</a:t>
            </a:r>
            <a:r>
              <a:rPr lang="sk-SK" dirty="0" smtClean="0"/>
              <a:t> </a:t>
            </a:r>
            <a:r>
              <a:rPr lang="sk-SK" dirty="0" err="1" smtClean="0"/>
              <a:t>Questionnaire</a:t>
            </a:r>
            <a:endParaRPr lang="sk-SK" dirty="0" smtClean="0"/>
          </a:p>
          <a:p>
            <a:pPr lvl="1"/>
            <a:r>
              <a:rPr lang="sk-SK" dirty="0" smtClean="0"/>
              <a:t>Som spokojný s jednoduchosťou vypracovania úloh v tomto scenári</a:t>
            </a:r>
          </a:p>
          <a:p>
            <a:pPr lvl="1"/>
            <a:r>
              <a:rPr lang="sk-SK" dirty="0" smtClean="0"/>
              <a:t>Som spokojný s množstvom času koľko mi to trvalo</a:t>
            </a:r>
          </a:p>
          <a:p>
            <a:pPr lvl="1"/>
            <a:r>
              <a:rPr lang="sk-SK" dirty="0" smtClean="0"/>
              <a:t>Som spokojný s dostupnými informáciami (</a:t>
            </a:r>
            <a:r>
              <a:rPr lang="sk-SK" dirty="0" err="1" smtClean="0"/>
              <a:t>online</a:t>
            </a:r>
            <a:r>
              <a:rPr lang="sk-SK" dirty="0" smtClean="0"/>
              <a:t> pomoc, správy, dokumentácia) pri vypracovaní úlohy</a:t>
            </a:r>
          </a:p>
          <a:p>
            <a:r>
              <a:rPr lang="sk-SK" dirty="0" err="1" smtClean="0"/>
              <a:t>Expectation</a:t>
            </a:r>
            <a:r>
              <a:rPr lang="sk-SK" dirty="0" smtClean="0"/>
              <a:t> </a:t>
            </a:r>
            <a:r>
              <a:rPr lang="sk-SK" dirty="0" err="1" smtClean="0"/>
              <a:t>measure</a:t>
            </a:r>
            <a:endParaRPr lang="sk-SK" dirty="0" smtClean="0"/>
          </a:p>
          <a:p>
            <a:pPr lvl="1"/>
            <a:r>
              <a:rPr lang="sk-SK" dirty="0" smtClean="0"/>
              <a:t>Porovnávať očakávania používateľa (spýtať sa pred úlohami) a realitu (po každej úlohe); 4 kvadranty</a:t>
            </a:r>
          </a:p>
          <a:p>
            <a:r>
              <a:rPr lang="sk-SK" dirty="0" smtClean="0"/>
              <a:t>Porovnali tieto metódy – pre veľké sady dávajú rovnaké výsledky, pre menšie bola najlepšia SEQ (r</a:t>
            </a:r>
            <a:r>
              <a:rPr lang="en-US" dirty="0" smtClean="0"/>
              <a:t>=0.91)</a:t>
            </a:r>
          </a:p>
          <a:p>
            <a:r>
              <a:rPr lang="en-US" dirty="0" err="1" smtClean="0"/>
              <a:t>Hodnotenie</a:t>
            </a:r>
            <a:r>
              <a:rPr lang="en-US" dirty="0" smtClean="0"/>
              <a:t> </a:t>
            </a:r>
            <a:r>
              <a:rPr lang="en-US" dirty="0" err="1" smtClean="0"/>
              <a:t>jednoduchosti</a:t>
            </a:r>
            <a:r>
              <a:rPr lang="en-US" dirty="0" smtClean="0"/>
              <a:t> je </a:t>
            </a:r>
            <a:r>
              <a:rPr lang="en-US" dirty="0" err="1" smtClean="0"/>
              <a:t>lep</a:t>
            </a:r>
            <a:r>
              <a:rPr lang="sk-SK" dirty="0" err="1" smtClean="0"/>
              <a:t>šie</a:t>
            </a:r>
            <a:r>
              <a:rPr lang="sk-SK" dirty="0" smtClean="0"/>
              <a:t> po skončení úlohy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metrics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dotazníkov „po úlohe“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87946"/>
            <a:ext cx="60198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0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Hodnotenie „po testovaní“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Celkový „barometer“</a:t>
            </a:r>
          </a:p>
          <a:p>
            <a:r>
              <a:rPr lang="sk-SK" dirty="0" smtClean="0"/>
              <a:t>Dlhodobým </a:t>
            </a:r>
            <a:r>
              <a:rPr lang="sk-SK" dirty="0"/>
              <a:t>p</a:t>
            </a:r>
            <a:r>
              <a:rPr lang="sk-SK" dirty="0" smtClean="0"/>
              <a:t>oužívaním rovnakých otázok môžeme porovnávať staršie verzie</a:t>
            </a:r>
          </a:p>
          <a:p>
            <a:r>
              <a:rPr lang="sk-SK" dirty="0" smtClean="0"/>
              <a:t>Priemer hodnotení úloh</a:t>
            </a:r>
          </a:p>
          <a:p>
            <a:pPr lvl="1"/>
            <a:r>
              <a:rPr lang="sk-SK" dirty="0" smtClean="0"/>
              <a:t>priemerný dojem z produktu ako sa vyvíjal počas sedenia</a:t>
            </a:r>
          </a:p>
          <a:p>
            <a:r>
              <a:rPr lang="sk-SK" dirty="0" smtClean="0"/>
              <a:t>Hodnotenie nakoniec je len posledný dojem</a:t>
            </a:r>
          </a:p>
          <a:p>
            <a:pPr lvl="1"/>
            <a:r>
              <a:rPr lang="sk-SK" dirty="0" smtClean="0"/>
              <a:t>najviac zaváži pri budúcich rozhodnutiach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metrics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Hodnotenie „po testovaní“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System</a:t>
            </a:r>
            <a:r>
              <a:rPr lang="sk-SK" dirty="0" smtClean="0"/>
              <a:t> </a:t>
            </a:r>
            <a:r>
              <a:rPr lang="sk-SK" dirty="0" err="1" smtClean="0"/>
              <a:t>Usability</a:t>
            </a:r>
            <a:r>
              <a:rPr lang="sk-SK" dirty="0" smtClean="0"/>
              <a:t> </a:t>
            </a:r>
            <a:r>
              <a:rPr lang="sk-SK" dirty="0" err="1" smtClean="0"/>
              <a:t>Scale</a:t>
            </a:r>
            <a:r>
              <a:rPr lang="sk-SK" dirty="0" smtClean="0"/>
              <a:t> (SUS) – 10 otázok, </a:t>
            </a:r>
            <a:r>
              <a:rPr lang="sk-SK" dirty="0" err="1" smtClean="0"/>
              <a:t>Likertova</a:t>
            </a:r>
            <a:r>
              <a:rPr lang="sk-SK" dirty="0" smtClean="0"/>
              <a:t> škála (5), celkovo 100 bodov</a:t>
            </a:r>
          </a:p>
          <a:p>
            <a:pPr lvl="1"/>
            <a:r>
              <a:rPr lang="sk-SK" dirty="0" smtClean="0"/>
              <a:t>Interpretácia: </a:t>
            </a:r>
            <a:r>
              <a:rPr lang="en-US" dirty="0" smtClean="0"/>
              <a:t>&lt;50 </a:t>
            </a:r>
            <a:r>
              <a:rPr lang="en-US" dirty="0" err="1" smtClean="0"/>
              <a:t>neakcept</a:t>
            </a:r>
            <a:r>
              <a:rPr lang="sk-SK" dirty="0" smtClean="0"/>
              <a:t>., </a:t>
            </a:r>
            <a:r>
              <a:rPr lang="en-US" dirty="0" smtClean="0"/>
              <a:t>50-70marginal, &gt;70 </a:t>
            </a:r>
            <a:r>
              <a:rPr lang="en-US" dirty="0" err="1" smtClean="0"/>
              <a:t>akc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pozit</a:t>
            </a:r>
            <a:r>
              <a:rPr lang="sk-SK" dirty="0" err="1" smtClean="0"/>
              <a:t>ívne</a:t>
            </a:r>
            <a:r>
              <a:rPr lang="sk-SK" dirty="0" smtClean="0"/>
              <a:t>/negatívne otázky: 13</a:t>
            </a:r>
            <a:r>
              <a:rPr lang="en-US" dirty="0" smtClean="0"/>
              <a:t>% </a:t>
            </a:r>
            <a:r>
              <a:rPr lang="en-US" dirty="0" err="1" smtClean="0"/>
              <a:t>chyb</a:t>
            </a:r>
            <a:r>
              <a:rPr lang="sk-SK" dirty="0" err="1" smtClean="0"/>
              <a:t>né</a:t>
            </a:r>
            <a:r>
              <a:rPr lang="sk-SK" dirty="0" smtClean="0"/>
              <a:t> kódovanie</a:t>
            </a:r>
            <a:endParaRPr lang="en-US" dirty="0" smtClean="0"/>
          </a:p>
          <a:p>
            <a:pPr lvl="1"/>
            <a:r>
              <a:rPr lang="en-US" dirty="0" smtClean="0"/>
              <a:t>Windows XP (74) vs. Windows ME (56)</a:t>
            </a:r>
          </a:p>
          <a:p>
            <a:pPr lvl="1"/>
            <a:r>
              <a:rPr lang="en-US" dirty="0" err="1" smtClean="0"/>
              <a:t>Ak</a:t>
            </a:r>
            <a:r>
              <a:rPr lang="en-US" dirty="0" smtClean="0"/>
              <a:t> m</a:t>
            </a:r>
            <a:r>
              <a:rPr lang="sk-SK" dirty="0" err="1" smtClean="0"/>
              <a:t>áte</a:t>
            </a:r>
            <a:r>
              <a:rPr lang="sk-SK" dirty="0" smtClean="0"/>
              <a:t> skúsenosť s produktom, SUS </a:t>
            </a:r>
            <a:r>
              <a:rPr lang="en-US" dirty="0" smtClean="0"/>
              <a:t>+15</a:t>
            </a:r>
            <a:endParaRPr lang="sk-SK" dirty="0" smtClean="0"/>
          </a:p>
          <a:p>
            <a:r>
              <a:rPr lang="sk-SK" dirty="0" err="1" smtClean="0"/>
              <a:t>Computer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 </a:t>
            </a:r>
            <a:r>
              <a:rPr lang="sk-SK" dirty="0" err="1" smtClean="0"/>
              <a:t>Usability</a:t>
            </a:r>
            <a:r>
              <a:rPr lang="sk-SK" dirty="0" smtClean="0"/>
              <a:t> </a:t>
            </a:r>
            <a:r>
              <a:rPr lang="sk-SK" dirty="0" err="1" smtClean="0"/>
              <a:t>Questionnaire</a:t>
            </a:r>
            <a:r>
              <a:rPr lang="sk-SK" dirty="0" smtClean="0"/>
              <a:t> (CSUQ)</a:t>
            </a:r>
          </a:p>
          <a:p>
            <a:pPr lvl="1"/>
            <a:r>
              <a:rPr lang="en-US" dirty="0" smtClean="0"/>
              <a:t>19 </a:t>
            </a:r>
            <a:r>
              <a:rPr lang="en-US" dirty="0" err="1" smtClean="0"/>
              <a:t>ot</a:t>
            </a:r>
            <a:r>
              <a:rPr lang="sk-SK" dirty="0" smtClean="0"/>
              <a:t>á</a:t>
            </a:r>
            <a:r>
              <a:rPr lang="en-US" dirty="0" err="1" smtClean="0"/>
              <a:t>zok</a:t>
            </a:r>
            <a:r>
              <a:rPr lang="en-US" dirty="0" smtClean="0"/>
              <a:t>. f</a:t>
            </a:r>
            <a:r>
              <a:rPr lang="sk-SK" dirty="0" err="1" smtClean="0"/>
              <a:t>aktory</a:t>
            </a:r>
            <a:r>
              <a:rPr lang="sk-SK" dirty="0" smtClean="0"/>
              <a:t>: </a:t>
            </a:r>
            <a:r>
              <a:rPr lang="sk-SK" dirty="0" err="1" smtClean="0"/>
              <a:t>system</a:t>
            </a:r>
            <a:r>
              <a:rPr lang="sk-SK" dirty="0" smtClean="0"/>
              <a:t> </a:t>
            </a:r>
            <a:r>
              <a:rPr lang="sk-SK" dirty="0" err="1" smtClean="0"/>
              <a:t>usefulness</a:t>
            </a:r>
            <a:r>
              <a:rPr lang="sk-SK" dirty="0" smtClean="0"/>
              <a:t>,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quality</a:t>
            </a:r>
            <a:r>
              <a:rPr lang="sk-SK" dirty="0" smtClean="0"/>
              <a:t>, </a:t>
            </a:r>
            <a:r>
              <a:rPr lang="sk-SK" dirty="0" err="1" smtClean="0"/>
              <a:t>interface</a:t>
            </a:r>
            <a:r>
              <a:rPr lang="sk-SK" dirty="0" smtClean="0"/>
              <a:t> </a:t>
            </a:r>
            <a:r>
              <a:rPr lang="sk-SK" dirty="0" err="1" smtClean="0"/>
              <a:t>quality</a:t>
            </a:r>
            <a:r>
              <a:rPr lang="sk-SK" dirty="0" smtClean="0"/>
              <a:t>, </a:t>
            </a:r>
            <a:r>
              <a:rPr lang="sk-SK" dirty="0" err="1" smtClean="0"/>
              <a:t>overall</a:t>
            </a:r>
            <a:r>
              <a:rPr lang="sk-SK" dirty="0" smtClean="0"/>
              <a:t> </a:t>
            </a:r>
            <a:r>
              <a:rPr lang="sk-SK" dirty="0" err="1" smtClean="0"/>
              <a:t>satisfaction</a:t>
            </a:r>
            <a:endParaRPr lang="en-US" dirty="0" smtClean="0"/>
          </a:p>
          <a:p>
            <a:r>
              <a:rPr lang="en-US" dirty="0" smtClean="0"/>
              <a:t>Questionnaire for User Interface Satisfaction </a:t>
            </a:r>
          </a:p>
          <a:p>
            <a:r>
              <a:rPr lang="en-US" dirty="0" err="1" smtClean="0"/>
              <a:t>Porovnanie</a:t>
            </a:r>
            <a:r>
              <a:rPr lang="en-US" dirty="0" smtClean="0"/>
              <a:t>: SUS </a:t>
            </a:r>
            <a:r>
              <a:rPr lang="en-US" dirty="0" err="1" smtClean="0"/>
              <a:t>najlep</a:t>
            </a:r>
            <a:r>
              <a:rPr lang="sk-SK" dirty="0" err="1" smtClean="0"/>
              <a:t>ší</a:t>
            </a:r>
            <a:r>
              <a:rPr lang="sk-SK" dirty="0" smtClean="0"/>
              <a:t> (</a:t>
            </a:r>
            <a:r>
              <a:rPr lang="en-US" dirty="0" smtClean="0"/>
              <a:t>75% </a:t>
            </a:r>
            <a:r>
              <a:rPr lang="en-US" dirty="0" err="1" smtClean="0"/>
              <a:t>konzistencia</a:t>
            </a:r>
            <a:r>
              <a:rPr lang="en-US" dirty="0" smtClean="0"/>
              <a:t>)</a:t>
            </a:r>
            <a:r>
              <a:rPr lang="sk-SK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dirty="0" smtClean="0"/>
              <a:t>pre malé vzorky (8 používateľov)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metrics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dotazníkov „po testovaní“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1428750"/>
            <a:ext cx="50387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8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Promoter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likely is that you would recommend [this product] to a friend or colleague?</a:t>
            </a:r>
          </a:p>
          <a:p>
            <a:r>
              <a:rPr lang="en-US" dirty="0" smtClean="0"/>
              <a:t>0 (not at all likely) … 10 (extremely likely)</a:t>
            </a:r>
          </a:p>
          <a:p>
            <a:r>
              <a:rPr lang="en-US" dirty="0" smtClean="0"/>
              <a:t>Detractors: rating 0-6</a:t>
            </a:r>
          </a:p>
          <a:p>
            <a:r>
              <a:rPr lang="en-US" dirty="0" smtClean="0"/>
              <a:t>Passives: rating 7-8</a:t>
            </a:r>
          </a:p>
          <a:p>
            <a:r>
              <a:rPr lang="en-US" dirty="0" smtClean="0"/>
              <a:t>Promoter: rating 9-10</a:t>
            </a:r>
          </a:p>
          <a:p>
            <a:r>
              <a:rPr lang="en-US" dirty="0" err="1" smtClean="0"/>
              <a:t>Kore</a:t>
            </a:r>
            <a:r>
              <a:rPr lang="sk-SK" dirty="0" err="1" smtClean="0"/>
              <a:t>lácia</a:t>
            </a:r>
            <a:r>
              <a:rPr lang="sk-SK" dirty="0" smtClean="0"/>
              <a:t> SUS a NP</a:t>
            </a:r>
            <a:r>
              <a:rPr lang="en-US" dirty="0" smtClean="0"/>
              <a:t>S </a:t>
            </a:r>
            <a:r>
              <a:rPr lang="sk-SK" dirty="0" smtClean="0"/>
              <a:t>r</a:t>
            </a:r>
            <a:r>
              <a:rPr lang="en-US" dirty="0" smtClean="0"/>
              <a:t>=0.61 (p&lt;0.001)</a:t>
            </a:r>
          </a:p>
          <a:p>
            <a:pPr lvl="1"/>
            <a:r>
              <a:rPr lang="en-US" dirty="0" err="1" smtClean="0"/>
              <a:t>Promoteri</a:t>
            </a:r>
            <a:r>
              <a:rPr lang="en-US" dirty="0" smtClean="0"/>
              <a:t> (sus:82), </a:t>
            </a:r>
            <a:r>
              <a:rPr lang="en-US" dirty="0" err="1" smtClean="0"/>
              <a:t>detractori</a:t>
            </a:r>
            <a:r>
              <a:rPr lang="en-US" dirty="0" smtClean="0"/>
              <a:t> (sus:67)</a:t>
            </a:r>
          </a:p>
          <a:p>
            <a:r>
              <a:rPr lang="en-US" dirty="0" err="1" smtClean="0"/>
              <a:t>Percento</a:t>
            </a:r>
            <a:r>
              <a:rPr lang="en-US" dirty="0" smtClean="0"/>
              <a:t> </a:t>
            </a:r>
            <a:r>
              <a:rPr lang="en-US" dirty="0" err="1" smtClean="0"/>
              <a:t>promoterov</a:t>
            </a:r>
            <a:r>
              <a:rPr lang="en-US" dirty="0" smtClean="0"/>
              <a:t> – </a:t>
            </a:r>
            <a:r>
              <a:rPr lang="en-US" dirty="0" err="1" smtClean="0"/>
              <a:t>percento</a:t>
            </a:r>
            <a:r>
              <a:rPr lang="en-US" dirty="0" smtClean="0"/>
              <a:t> </a:t>
            </a:r>
            <a:r>
              <a:rPr lang="en-US" dirty="0" err="1" smtClean="0"/>
              <a:t>detractorov</a:t>
            </a:r>
            <a:endParaRPr lang="en-US" dirty="0" smtClean="0"/>
          </a:p>
          <a:p>
            <a:r>
              <a:rPr lang="en-US" dirty="0" err="1" smtClean="0"/>
              <a:t>Softv</a:t>
            </a:r>
            <a:r>
              <a:rPr lang="sk-SK" dirty="0" smtClean="0"/>
              <a:t>ér </a:t>
            </a:r>
            <a:r>
              <a:rPr lang="en-US" dirty="0" smtClean="0"/>
              <a:t>(Excel, Photoshop, iTunes) </a:t>
            </a:r>
            <a:r>
              <a:rPr lang="sk-SK" dirty="0" smtClean="0"/>
              <a:t>cca 2</a:t>
            </a:r>
            <a:r>
              <a:rPr lang="en-US" dirty="0" smtClean="0"/>
              <a:t>0%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Otvoren</a:t>
            </a:r>
            <a:r>
              <a:rPr lang="sk-SK" dirty="0" smtClean="0"/>
              <a:t>é odpovede</a:t>
            </a:r>
          </a:p>
          <a:p>
            <a:pPr lvl="1"/>
            <a:r>
              <a:rPr lang="sk-SK" dirty="0" smtClean="0"/>
              <a:t>Tri veci, ktoré sa im najviac páčili a tri, ktoré najmenej</a:t>
            </a:r>
          </a:p>
          <a:p>
            <a:pPr lvl="2"/>
            <a:r>
              <a:rPr lang="sk-SK" dirty="0" smtClean="0"/>
              <a:t>Reportovať početnosť, </a:t>
            </a:r>
            <a:r>
              <a:rPr lang="sk-SK" dirty="0" err="1" smtClean="0"/>
              <a:t>text-mining</a:t>
            </a:r>
            <a:r>
              <a:rPr lang="sk-SK" dirty="0" smtClean="0"/>
              <a:t>, </a:t>
            </a:r>
            <a:r>
              <a:rPr lang="sk-SK" dirty="0" err="1" smtClean="0"/>
              <a:t>word</a:t>
            </a:r>
            <a:r>
              <a:rPr lang="sk-SK" dirty="0" smtClean="0"/>
              <a:t> </a:t>
            </a:r>
            <a:r>
              <a:rPr lang="sk-SK" dirty="0" err="1" smtClean="0"/>
              <a:t>cloud</a:t>
            </a:r>
            <a:endParaRPr lang="sk-SK" dirty="0" smtClean="0"/>
          </a:p>
          <a:p>
            <a:pPr lvl="1"/>
            <a:r>
              <a:rPr lang="sk-SK" dirty="0" smtClean="0"/>
              <a:t>Lepšie sú špecifickejšie otázky a všeobecné („iné“)</a:t>
            </a:r>
          </a:p>
          <a:p>
            <a:r>
              <a:rPr lang="sk-SK" dirty="0" err="1" smtClean="0"/>
              <a:t>Awareness</a:t>
            </a:r>
            <a:r>
              <a:rPr lang="sk-SK" dirty="0" smtClean="0"/>
              <a:t> a pochopenie</a:t>
            </a:r>
          </a:p>
          <a:p>
            <a:pPr lvl="1"/>
            <a:r>
              <a:rPr lang="sk-SK" dirty="0" smtClean="0"/>
              <a:t>Spýtať sa ich na čo si spomínajú (bez možnosti nahliadnuť späť)</a:t>
            </a:r>
          </a:p>
          <a:p>
            <a:pPr lvl="1"/>
            <a:r>
              <a:rPr lang="sk-SK" dirty="0" smtClean="0"/>
              <a:t>Nemusí súvisieť s úlohou, treba logické </a:t>
            </a:r>
            <a:r>
              <a:rPr lang="sk-SK" dirty="0" err="1" smtClean="0"/>
              <a:t>distraktory</a:t>
            </a:r>
            <a:endParaRPr lang="sk-SK" dirty="0" smtClean="0"/>
          </a:p>
          <a:p>
            <a:pPr lvl="1"/>
            <a:r>
              <a:rPr lang="sk-SK" dirty="0" err="1" smtClean="0"/>
              <a:t>Awareness-usefulness</a:t>
            </a:r>
            <a:r>
              <a:rPr lang="sk-SK" dirty="0" smtClean="0"/>
              <a:t> </a:t>
            </a:r>
            <a:r>
              <a:rPr lang="sk-SK" dirty="0" err="1" smtClean="0"/>
              <a:t>gap</a:t>
            </a:r>
            <a:endParaRPr lang="sk-SK" dirty="0" smtClean="0"/>
          </a:p>
          <a:p>
            <a:pPr lvl="2"/>
            <a:r>
              <a:rPr lang="sk-SK" dirty="0" smtClean="0"/>
              <a:t>Ako považujú funkcionalitu za dôležitú potom ako si ju všimnú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Self-reported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k-SK" dirty="0" err="1" smtClean="0"/>
              <a:t>álezy</a:t>
            </a:r>
            <a:r>
              <a:rPr lang="sk-SK" dirty="0" smtClean="0"/>
              <a:t> z UX štúdií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Založené na správaní počas používania produktu, identifikujeme príčiny.</a:t>
            </a:r>
          </a:p>
          <a:p>
            <a:r>
              <a:rPr lang="sk-SK" dirty="0" smtClean="0"/>
              <a:t>Príklady typov:</a:t>
            </a:r>
          </a:p>
          <a:p>
            <a:pPr lvl="1"/>
            <a:r>
              <a:rPr lang="sk-SK" dirty="0" smtClean="0"/>
              <a:t>Správanie, ktoré zabraňuje dokončeniu úlohy</a:t>
            </a:r>
          </a:p>
          <a:p>
            <a:pPr lvl="1"/>
            <a:r>
              <a:rPr lang="sk-SK" dirty="0" smtClean="0"/>
              <a:t>Frustrácia používateľa</a:t>
            </a:r>
          </a:p>
          <a:p>
            <a:pPr lvl="1"/>
            <a:r>
              <a:rPr lang="sk-SK" dirty="0" smtClean="0"/>
              <a:t>Nevšimnúť si niečo</a:t>
            </a:r>
          </a:p>
          <a:p>
            <a:pPr lvl="1"/>
            <a:r>
              <a:rPr lang="sk-SK" dirty="0" smtClean="0"/>
              <a:t>Participant vyhlási úlohu za splnenú, keď nie je</a:t>
            </a:r>
          </a:p>
          <a:p>
            <a:pPr lvl="1"/>
            <a:r>
              <a:rPr lang="sk-SK" dirty="0" smtClean="0"/>
              <a:t>Zvoliť nesprávny odkaz/linku</a:t>
            </a:r>
          </a:p>
          <a:p>
            <a:r>
              <a:rPr lang="en-US" dirty="0" smtClean="0"/>
              <a:t>Mali by </a:t>
            </a:r>
            <a:r>
              <a:rPr lang="en-US" dirty="0" err="1" smtClean="0"/>
              <a:t>by</a:t>
            </a:r>
            <a:r>
              <a:rPr lang="sk-SK" dirty="0" smtClean="0"/>
              <a:t>ť „</a:t>
            </a:r>
            <a:r>
              <a:rPr lang="sk-SK" dirty="0" err="1" smtClean="0"/>
              <a:t>actionable</a:t>
            </a:r>
            <a:r>
              <a:rPr lang="sk-SK" dirty="0" smtClean="0"/>
              <a:t>“</a:t>
            </a:r>
          </a:p>
          <a:p>
            <a:r>
              <a:rPr lang="sk-SK" dirty="0" err="1" smtClean="0"/>
              <a:t>Issues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 </a:t>
            </a:r>
            <a:r>
              <a:rPr lang="sk-SK" dirty="0" err="1" smtClean="0"/>
              <a:t>findings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pozi</a:t>
            </a:r>
            <a:r>
              <a:rPr lang="sk-SK" dirty="0" err="1" smtClean="0"/>
              <a:t>tívne</a:t>
            </a:r>
            <a:r>
              <a:rPr lang="en-US" dirty="0" smtClean="0"/>
              <a:t>)</a:t>
            </a:r>
          </a:p>
          <a:p>
            <a:r>
              <a:rPr lang="sk-SK" dirty="0" smtClean="0"/>
              <a:t>Skutočné problémy </a:t>
            </a:r>
            <a:r>
              <a:rPr lang="sk-SK" dirty="0" err="1" smtClean="0"/>
              <a:t>vs</a:t>
            </a:r>
            <a:r>
              <a:rPr lang="sk-SK" dirty="0" smtClean="0"/>
              <a:t> falošné úkazy</a:t>
            </a:r>
          </a:p>
          <a:p>
            <a:pPr lvl="1"/>
            <a:r>
              <a:rPr lang="sk-SK" dirty="0" smtClean="0"/>
              <a:t>Je za tým logický myšlienkový pochod?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Usability issues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Kombinovanie metrík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Zozbierané dáta sú príliš detailné</a:t>
            </a:r>
          </a:p>
          <a:p>
            <a:pPr lvl="1"/>
            <a:r>
              <a:rPr lang="sk-SK" dirty="0" smtClean="0"/>
              <a:t>Vytvorenie ľahšie pochopiteľných metrík</a:t>
            </a:r>
          </a:p>
          <a:p>
            <a:r>
              <a:rPr lang="sk-SK" dirty="0" smtClean="0"/>
              <a:t>Kombinovanie viacerých metrík do jednej</a:t>
            </a:r>
          </a:p>
          <a:p>
            <a:r>
              <a:rPr lang="sk-SK" dirty="0" smtClean="0"/>
              <a:t>Porovnávanie získaných údajov k expertom</a:t>
            </a:r>
          </a:p>
          <a:p>
            <a:r>
              <a:rPr lang="sk-SK" dirty="0" smtClean="0"/>
              <a:t>Celkový pohľad na UX experiment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Kombinované a komparatívne metriky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skombinovať viaceré metriky?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Kombinovanie podľa cieľu</a:t>
            </a:r>
          </a:p>
          <a:p>
            <a:pPr lvl="1"/>
            <a:r>
              <a:rPr lang="sk-SK" dirty="0" smtClean="0"/>
              <a:t>Treba naraz splniť viacero podmienok</a:t>
            </a:r>
          </a:p>
          <a:p>
            <a:r>
              <a:rPr lang="sk-SK" dirty="0" smtClean="0"/>
              <a:t>Kombinovanie podľa percent</a:t>
            </a:r>
          </a:p>
          <a:p>
            <a:pPr lvl="1"/>
            <a:r>
              <a:rPr lang="sk-SK" dirty="0" smtClean="0"/>
              <a:t>Namerané hodnoty rozličných metrík prepočítať na percentá</a:t>
            </a:r>
            <a:r>
              <a:rPr lang="en-US" dirty="0" smtClean="0"/>
              <a:t> (0%=min, 100%=max)</a:t>
            </a:r>
            <a:r>
              <a:rPr lang="sk-SK" dirty="0" smtClean="0"/>
              <a:t> a </a:t>
            </a:r>
            <a:r>
              <a:rPr lang="en-US" dirty="0" smtClean="0"/>
              <a:t>(</a:t>
            </a:r>
            <a:r>
              <a:rPr lang="sk-SK" dirty="0" err="1" smtClean="0"/>
              <a:t>váhovaný</a:t>
            </a:r>
            <a:r>
              <a:rPr lang="sk-SK" dirty="0" smtClean="0"/>
              <a:t>) priemer</a:t>
            </a:r>
          </a:p>
          <a:p>
            <a:pPr lvl="1"/>
            <a:r>
              <a:rPr lang="sk-SK" dirty="0" smtClean="0"/>
              <a:t>Porovnávanie medzi iteráciami</a:t>
            </a:r>
          </a:p>
          <a:p>
            <a:r>
              <a:rPr lang="sk-SK" dirty="0" smtClean="0"/>
              <a:t>Kombinovanie podľa </a:t>
            </a:r>
            <a:r>
              <a:rPr lang="sk-SK" dirty="0" err="1" smtClean="0"/>
              <a:t>z-skóre</a:t>
            </a:r>
            <a:endParaRPr lang="sk-SK" dirty="0" smtClean="0"/>
          </a:p>
          <a:p>
            <a:pPr lvl="1"/>
            <a:r>
              <a:rPr lang="sk-SK" dirty="0" smtClean="0"/>
              <a:t>z = </a:t>
            </a:r>
            <a:r>
              <a:rPr lang="en-US" dirty="0" smtClean="0"/>
              <a:t>(x - </a:t>
            </a:r>
            <a:r>
              <a:rPr lang="en-US" dirty="0"/>
              <a:t>µ</a:t>
            </a:r>
            <a:r>
              <a:rPr lang="en-US" dirty="0" smtClean="0"/>
              <a:t>) / </a:t>
            </a:r>
            <a:r>
              <a:rPr lang="el-GR" dirty="0" smtClean="0"/>
              <a:t>σ </a:t>
            </a:r>
            <a:endParaRPr lang="en-US" dirty="0" smtClean="0"/>
          </a:p>
          <a:p>
            <a:pPr lvl="1"/>
            <a:r>
              <a:rPr lang="en-US" dirty="0" err="1" smtClean="0"/>
              <a:t>Spriemerova</a:t>
            </a:r>
            <a:r>
              <a:rPr lang="sk-SK" dirty="0" smtClean="0"/>
              <a:t>ť (orientácia musí byť rovnaká napr. </a:t>
            </a:r>
            <a:r>
              <a:rPr lang="sk-SK" dirty="0" err="1" smtClean="0"/>
              <a:t>lepšie=vyššie</a:t>
            </a:r>
            <a:r>
              <a:rPr lang="sk-SK" dirty="0" smtClean="0"/>
              <a:t> hodnoty)</a:t>
            </a:r>
          </a:p>
          <a:p>
            <a:pPr lvl="1"/>
            <a:r>
              <a:rPr lang="sk-SK" dirty="0" smtClean="0"/>
              <a:t>Porovnávanie medzi iteráciami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Kombinované a komparatívne metriky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Kombinované a komparatívne </a:t>
            </a:r>
            <a:r>
              <a:rPr lang="sk-SK" dirty="0" smtClean="0"/>
              <a:t>metriky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471613"/>
            <a:ext cx="65627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5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Iné metódy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SUM metóda kombinuje metriky:</a:t>
            </a:r>
          </a:p>
          <a:p>
            <a:pPr lvl="1"/>
            <a:r>
              <a:rPr lang="sk-SK" dirty="0" smtClean="0"/>
              <a:t>Úspešnosť vykonania</a:t>
            </a:r>
            <a:r>
              <a:rPr lang="en-US" dirty="0" smtClean="0"/>
              <a:t> (0/1)</a:t>
            </a:r>
            <a:endParaRPr lang="sk-SK" dirty="0" smtClean="0"/>
          </a:p>
          <a:p>
            <a:pPr lvl="1"/>
            <a:r>
              <a:rPr lang="sk-SK" dirty="0" smtClean="0"/>
              <a:t>Čas na úlohe </a:t>
            </a:r>
            <a:r>
              <a:rPr lang="en-US" dirty="0" smtClean="0"/>
              <a:t>(s)</a:t>
            </a:r>
            <a:endParaRPr lang="sk-SK" dirty="0" smtClean="0"/>
          </a:p>
          <a:p>
            <a:pPr lvl="1"/>
            <a:r>
              <a:rPr lang="sk-SK" dirty="0" smtClean="0"/>
              <a:t>Početnosť chýb</a:t>
            </a:r>
          </a:p>
          <a:p>
            <a:pPr lvl="1"/>
            <a:r>
              <a:rPr lang="sk-SK" dirty="0" smtClean="0"/>
              <a:t>Subjektívne hodnotenie po úlohe </a:t>
            </a:r>
            <a:r>
              <a:rPr lang="en-US" dirty="0" smtClean="0"/>
              <a:t> (</a:t>
            </a:r>
            <a:r>
              <a:rPr lang="en-US" dirty="0" err="1" smtClean="0"/>
              <a:t>priemer</a:t>
            </a:r>
            <a:r>
              <a:rPr lang="en-US" dirty="0" smtClean="0"/>
              <a:t> </a:t>
            </a:r>
            <a:r>
              <a:rPr lang="sk-SK" dirty="0" smtClean="0"/>
              <a:t>jednoduchosť, spokojnosť a vnímaný čas – ASQ)</a:t>
            </a:r>
          </a:p>
          <a:p>
            <a:r>
              <a:rPr lang="sk-SK" dirty="0" err="1" smtClean="0"/>
              <a:t>Online</a:t>
            </a:r>
            <a:r>
              <a:rPr lang="sk-SK" dirty="0" smtClean="0"/>
              <a:t> nástroj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Kombinované a komparatívne metriky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5086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Spôsoby identifikovania UX problémov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Priamo</a:t>
            </a:r>
          </a:p>
          <a:p>
            <a:pPr lvl="1"/>
            <a:r>
              <a:rPr lang="en-US" dirty="0" err="1" smtClean="0"/>
              <a:t>rozhovor</a:t>
            </a:r>
            <a:r>
              <a:rPr lang="en-US" dirty="0" smtClean="0"/>
              <a:t> – think-aloud protocol</a:t>
            </a:r>
            <a:endParaRPr lang="sk-SK" dirty="0" smtClean="0"/>
          </a:p>
          <a:p>
            <a:pPr lvl="1"/>
            <a:r>
              <a:rPr lang="en-US" dirty="0" err="1" smtClean="0"/>
              <a:t>Hor</a:t>
            </a:r>
            <a:r>
              <a:rPr lang="sk-SK" dirty="0" smtClean="0"/>
              <a:t>š</a:t>
            </a:r>
            <a:r>
              <a:rPr lang="en-US" dirty="0" err="1" smtClean="0"/>
              <a:t>ie</a:t>
            </a:r>
            <a:r>
              <a:rPr lang="en-US" dirty="0" smtClean="0"/>
              <a:t> ked m</a:t>
            </a:r>
            <a:r>
              <a:rPr lang="sk-SK" dirty="0" err="1" smtClean="0"/>
              <a:t>ám</a:t>
            </a:r>
            <a:r>
              <a:rPr lang="en-US" dirty="0" smtClean="0"/>
              <a:t>e </a:t>
            </a:r>
            <a:r>
              <a:rPr lang="en-US" dirty="0" err="1" smtClean="0"/>
              <a:t>len</a:t>
            </a:r>
            <a:r>
              <a:rPr lang="en-US" dirty="0" smtClean="0"/>
              <a:t> z</a:t>
            </a:r>
            <a:r>
              <a:rPr lang="sk-SK" dirty="0" smtClean="0"/>
              <a:t>á</a:t>
            </a:r>
            <a:r>
              <a:rPr lang="en-US" dirty="0" err="1" smtClean="0"/>
              <a:t>znam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self-reported d</a:t>
            </a:r>
            <a:r>
              <a:rPr lang="sk-SK" dirty="0" smtClean="0"/>
              <a:t>á</a:t>
            </a:r>
            <a:r>
              <a:rPr lang="en-US" dirty="0" smtClean="0"/>
              <a:t>ta</a:t>
            </a:r>
          </a:p>
          <a:p>
            <a:r>
              <a:rPr lang="en-US" dirty="0" err="1" smtClean="0"/>
              <a:t>Automaticky</a:t>
            </a:r>
            <a:r>
              <a:rPr lang="en-US" dirty="0" smtClean="0"/>
              <a:t> – </a:t>
            </a:r>
            <a:r>
              <a:rPr lang="en-US" dirty="0" err="1" smtClean="0"/>
              <a:t>okrem</a:t>
            </a:r>
            <a:r>
              <a:rPr lang="en-US" dirty="0" smtClean="0"/>
              <a:t> </a:t>
            </a:r>
            <a:r>
              <a:rPr lang="en-US" dirty="0" err="1" smtClean="0"/>
              <a:t>zberu</a:t>
            </a:r>
            <a:r>
              <a:rPr lang="en-US" dirty="0" smtClean="0"/>
              <a:t> d</a:t>
            </a:r>
            <a:r>
              <a:rPr lang="sk-SK" dirty="0" smtClean="0"/>
              <a:t>á</a:t>
            </a:r>
            <a:r>
              <a:rPr lang="en-US" dirty="0" smtClean="0"/>
              <a:t>t,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sk-SK" dirty="0" smtClean="0"/>
              <a:t>komentáre</a:t>
            </a:r>
          </a:p>
          <a:p>
            <a:pPr lvl="1"/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skon</a:t>
            </a:r>
            <a:r>
              <a:rPr lang="sk-SK" dirty="0" smtClean="0"/>
              <a:t>č</a:t>
            </a:r>
            <a:r>
              <a:rPr lang="en-US" dirty="0" smtClean="0"/>
              <a:t>en</a:t>
            </a:r>
            <a:r>
              <a:rPr lang="sk-SK" dirty="0" smtClean="0"/>
              <a:t>í</a:t>
            </a:r>
            <a:r>
              <a:rPr lang="en-US" dirty="0" smtClean="0"/>
              <a:t>, </a:t>
            </a:r>
            <a:r>
              <a:rPr lang="sk-SK" dirty="0" smtClean="0"/>
              <a:t>vždy </a:t>
            </a:r>
            <a:r>
              <a:rPr lang="en-US" dirty="0" err="1" smtClean="0"/>
              <a:t>koment</a:t>
            </a:r>
            <a:r>
              <a:rPr lang="sk-SK" dirty="0" smtClean="0"/>
              <a:t>á</a:t>
            </a:r>
            <a:r>
              <a:rPr lang="en-US" dirty="0" smtClean="0"/>
              <a:t>re</a:t>
            </a:r>
            <a:endParaRPr lang="sk-SK" dirty="0" smtClean="0"/>
          </a:p>
          <a:p>
            <a:pPr lvl="1"/>
            <a:r>
              <a:rPr lang="sk-SK" dirty="0" smtClean="0"/>
              <a:t>Alternatívne </a:t>
            </a:r>
            <a:r>
              <a:rPr lang="en-US" dirty="0" err="1" smtClean="0"/>
              <a:t>sp</a:t>
            </a:r>
            <a:r>
              <a:rPr lang="sk-SK" dirty="0" smtClean="0"/>
              <a:t>ý</a:t>
            </a:r>
            <a:r>
              <a:rPr lang="en-US" dirty="0" smtClean="0"/>
              <a:t>ta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hodnotili</a:t>
            </a:r>
            <a:r>
              <a:rPr lang="en-US" dirty="0" smtClean="0"/>
              <a:t> </a:t>
            </a:r>
            <a:r>
              <a:rPr lang="sk-SK" dirty="0" smtClean="0"/>
              <a:t>nejako (</a:t>
            </a:r>
            <a:r>
              <a:rPr lang="en-US" dirty="0" err="1" smtClean="0"/>
              <a:t>zle</a:t>
            </a:r>
            <a:r>
              <a:rPr lang="sk-SK" dirty="0" smtClean="0"/>
              <a:t>)</a:t>
            </a:r>
            <a:endParaRPr lang="en-US" dirty="0" smtClean="0"/>
          </a:p>
          <a:p>
            <a:r>
              <a:rPr lang="sk-SK" dirty="0" smtClean="0"/>
              <a:t>Hodnotenie dôležitosti/významnosti (s</a:t>
            </a:r>
            <a:r>
              <a:rPr lang="en-US" dirty="0" err="1" smtClean="0"/>
              <a:t>everity</a:t>
            </a:r>
            <a:r>
              <a:rPr lang="en-US" dirty="0" smtClean="0"/>
              <a:t> rating</a:t>
            </a:r>
            <a:r>
              <a:rPr lang="sk-SK" dirty="0" smtClean="0"/>
              <a:t>)</a:t>
            </a:r>
            <a:endParaRPr lang="sk-SK" dirty="0"/>
          </a:p>
          <a:p>
            <a:pPr lvl="1"/>
            <a:r>
              <a:rPr lang="en-US" dirty="0" err="1" smtClean="0"/>
              <a:t>nie</a:t>
            </a:r>
            <a:r>
              <a:rPr lang="sk-SK" dirty="0"/>
              <a:t>č</a:t>
            </a:r>
            <a:r>
              <a:rPr lang="en-US" dirty="0" smtClean="0"/>
              <a:t>o je </a:t>
            </a:r>
            <a:r>
              <a:rPr lang="en-US" dirty="0" err="1" smtClean="0"/>
              <a:t>len</a:t>
            </a:r>
            <a:r>
              <a:rPr lang="en-US" dirty="0" smtClean="0"/>
              <a:t> m</a:t>
            </a:r>
            <a:r>
              <a:rPr lang="sk-SK" dirty="0" smtClean="0"/>
              <a:t>á</a:t>
            </a:r>
            <a:r>
              <a:rPr lang="en-US" dirty="0" smtClean="0"/>
              <a:t>la </a:t>
            </a:r>
            <a:r>
              <a:rPr lang="en-US" dirty="0" err="1" smtClean="0"/>
              <a:t>frustr</a:t>
            </a:r>
            <a:r>
              <a:rPr lang="sk-SK" dirty="0" smtClean="0"/>
              <a:t>á</a:t>
            </a:r>
            <a:r>
              <a:rPr lang="en-US" dirty="0" err="1" smtClean="0"/>
              <a:t>cia</a:t>
            </a:r>
            <a:r>
              <a:rPr lang="en-US" dirty="0" smtClean="0"/>
              <a:t>, </a:t>
            </a:r>
            <a:r>
              <a:rPr lang="en-US" dirty="0" err="1" smtClean="0"/>
              <a:t>nie</a:t>
            </a:r>
            <a:r>
              <a:rPr lang="sk-SK" dirty="0" smtClean="0"/>
              <a:t>č</a:t>
            </a:r>
            <a:r>
              <a:rPr lang="en-US" dirty="0" smtClean="0"/>
              <a:t>o </a:t>
            </a:r>
            <a:r>
              <a:rPr lang="en-US" dirty="0" err="1" smtClean="0"/>
              <a:t>strat</a:t>
            </a:r>
            <a:r>
              <a:rPr lang="sk-SK" dirty="0" smtClean="0"/>
              <a:t>í</a:t>
            </a:r>
            <a:r>
              <a:rPr lang="en-US" dirty="0" smtClean="0"/>
              <a:t> d</a:t>
            </a:r>
            <a:r>
              <a:rPr lang="sk-SK" dirty="0" smtClean="0"/>
              <a:t>á</a:t>
            </a:r>
            <a:r>
              <a:rPr lang="en-US" dirty="0" smtClean="0"/>
              <a:t>ta</a:t>
            </a:r>
            <a:endParaRPr lang="sk-SK" dirty="0" smtClean="0"/>
          </a:p>
          <a:p>
            <a:pPr lvl="1"/>
            <a:r>
              <a:rPr lang="sk-SK" dirty="0" smtClean="0"/>
              <a:t>Založené na celkovom zážitku</a:t>
            </a:r>
            <a:r>
              <a:rPr lang="en-US" dirty="0" smtClean="0"/>
              <a:t>: low, medium, high, catastrophe</a:t>
            </a:r>
            <a:endParaRPr lang="sk-SK" dirty="0" smtClean="0"/>
          </a:p>
          <a:p>
            <a:pPr lvl="1"/>
            <a:r>
              <a:rPr lang="sk-SK" dirty="0" smtClean="0"/>
              <a:t>Založené na kombinácií: UX, frekvencia výskytu, dopad na ciele, technická náročnosť.</a:t>
            </a:r>
          </a:p>
          <a:p>
            <a:pPr lvl="1"/>
            <a:r>
              <a:rPr lang="sk-SK" dirty="0" smtClean="0"/>
              <a:t>Použiteľnosť otázna, kvôli </a:t>
            </a:r>
            <a:r>
              <a:rPr lang="sk-SK" dirty="0" err="1" smtClean="0"/>
              <a:t>biasom</a:t>
            </a:r>
            <a:r>
              <a:rPr lang="sk-SK" dirty="0" smtClean="0"/>
              <a:t> pri určovaní</a:t>
            </a:r>
            <a:endParaRPr lang="en-US" dirty="0" smtClean="0"/>
          </a:p>
          <a:p>
            <a:r>
              <a:rPr lang="sk-SK" dirty="0" smtClean="0"/>
              <a:t>Report: Frekvencia </a:t>
            </a:r>
            <a:r>
              <a:rPr lang="en-US" dirty="0" smtClean="0"/>
              <a:t>unique issues,</a:t>
            </a:r>
            <a:r>
              <a:rPr lang="sk-SK" dirty="0" smtClean="0"/>
              <a:t> (po </a:t>
            </a:r>
            <a:r>
              <a:rPr lang="sk-SK" dirty="0" err="1" smtClean="0"/>
              <a:t>kategóriach</a:t>
            </a:r>
            <a:r>
              <a:rPr lang="sk-SK" dirty="0" smtClean="0"/>
              <a:t>, ...)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Usability issues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Konzistencia pri UX štúdiách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CUE (</a:t>
            </a:r>
            <a:r>
              <a:rPr lang="sk-SK" dirty="0" err="1" smtClean="0"/>
              <a:t>Comparative</a:t>
            </a:r>
            <a:r>
              <a:rPr lang="sk-SK" dirty="0" smtClean="0"/>
              <a:t> </a:t>
            </a:r>
            <a:r>
              <a:rPr lang="sk-SK" dirty="0" err="1" smtClean="0"/>
              <a:t>Usability</a:t>
            </a:r>
            <a:r>
              <a:rPr lang="sk-SK" dirty="0" smtClean="0"/>
              <a:t> </a:t>
            </a:r>
            <a:r>
              <a:rPr lang="sk-SK" dirty="0" err="1" smtClean="0"/>
              <a:t>Evaluation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Viacero tímov analyzuje to isté</a:t>
            </a:r>
          </a:p>
          <a:p>
            <a:pPr lvl="1"/>
            <a:r>
              <a:rPr lang="sk-SK" dirty="0" smtClean="0"/>
              <a:t>Až </a:t>
            </a:r>
            <a:r>
              <a:rPr lang="en-US" dirty="0" smtClean="0"/>
              <a:t>60-75% v</a:t>
            </a:r>
            <a:r>
              <a:rPr lang="sk-SK" dirty="0" err="1" smtClean="0"/>
              <a:t>šetkých</a:t>
            </a:r>
            <a:r>
              <a:rPr lang="sk-SK" dirty="0" smtClean="0"/>
              <a:t> nálezov nájde len jeden tém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Usability issues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Účastníci </a:t>
            </a:r>
            <a:r>
              <a:rPr lang="en-US" dirty="0" smtClean="0"/>
              <a:t>– </a:t>
            </a:r>
            <a:r>
              <a:rPr lang="en-US" dirty="0" err="1" smtClean="0"/>
              <a:t>rozdielne</a:t>
            </a:r>
            <a:r>
              <a:rPr lang="en-US" dirty="0" smtClean="0"/>
              <a:t> </a:t>
            </a:r>
            <a:r>
              <a:rPr lang="en-US" dirty="0" err="1" smtClean="0"/>
              <a:t>sku</a:t>
            </a:r>
            <a:r>
              <a:rPr lang="sk-SK" dirty="0" smtClean="0"/>
              <a:t>ú</a:t>
            </a:r>
            <a:r>
              <a:rPr lang="en-US" dirty="0" err="1" smtClean="0"/>
              <a:t>senosti</a:t>
            </a:r>
            <a:r>
              <a:rPr lang="en-US" dirty="0" smtClean="0"/>
              <a:t>, </a:t>
            </a:r>
            <a:r>
              <a:rPr lang="en-US" dirty="0" err="1" smtClean="0"/>
              <a:t>motiv</a:t>
            </a:r>
            <a:r>
              <a:rPr lang="sk-SK" dirty="0" smtClean="0"/>
              <a:t>á</a:t>
            </a:r>
            <a:r>
              <a:rPr lang="en-US" dirty="0" err="1" smtClean="0"/>
              <a:t>cia</a:t>
            </a:r>
            <a:r>
              <a:rPr lang="en-US" dirty="0" smtClean="0"/>
              <a:t>, </a:t>
            </a:r>
            <a:r>
              <a:rPr lang="en-US" dirty="0" err="1" smtClean="0"/>
              <a:t>pohodlie</a:t>
            </a:r>
            <a:r>
              <a:rPr lang="en-US" dirty="0" smtClean="0"/>
              <a:t> v </a:t>
            </a:r>
            <a:r>
              <a:rPr lang="en-US" dirty="0" err="1" smtClean="0"/>
              <a:t>labe</a:t>
            </a:r>
            <a:endParaRPr lang="en-US" dirty="0" smtClean="0"/>
          </a:p>
          <a:p>
            <a:r>
              <a:rPr lang="sk-SK" dirty="0" smtClean="0"/>
              <a:t>Úlohy</a:t>
            </a:r>
            <a:r>
              <a:rPr lang="en-US" dirty="0" smtClean="0"/>
              <a:t>–</a:t>
            </a:r>
            <a:r>
              <a:rPr lang="sk-SK" dirty="0" smtClean="0"/>
              <a:t> rozdielne pokrytie častí produktu</a:t>
            </a:r>
            <a:endParaRPr lang="en-US" dirty="0" smtClean="0"/>
          </a:p>
          <a:p>
            <a:r>
              <a:rPr lang="sk-SK" dirty="0" smtClean="0"/>
              <a:t>Metóda </a:t>
            </a:r>
            <a:r>
              <a:rPr lang="en-US" dirty="0" smtClean="0"/>
              <a:t>– </a:t>
            </a:r>
            <a:r>
              <a:rPr lang="sk-SK" dirty="0" smtClean="0"/>
              <a:t>laboratórium, nastavenie </a:t>
            </a:r>
            <a:r>
              <a:rPr lang="sk-SK" dirty="0" err="1" smtClean="0"/>
              <a:t>expeirmentu</a:t>
            </a:r>
            <a:r>
              <a:rPr lang="sk-SK" dirty="0" smtClean="0"/>
              <a:t> (dĺžka sedenia)</a:t>
            </a:r>
            <a:r>
              <a:rPr lang="en-US" dirty="0" smtClean="0"/>
              <a:t>, </a:t>
            </a:r>
          </a:p>
          <a:p>
            <a:r>
              <a:rPr lang="en-US" dirty="0" smtClean="0"/>
              <a:t>Art</a:t>
            </a:r>
            <a:r>
              <a:rPr lang="sk-SK" dirty="0" smtClean="0"/>
              <a:t>e</a:t>
            </a:r>
            <a:r>
              <a:rPr lang="en-US" dirty="0" err="1" smtClean="0"/>
              <a:t>fa</a:t>
            </a:r>
            <a:r>
              <a:rPr lang="sk-SK" dirty="0" err="1" smtClean="0"/>
              <a:t>kt</a:t>
            </a:r>
            <a:r>
              <a:rPr lang="sk-SK" dirty="0" smtClean="0"/>
              <a:t>, prostredie (telefón, </a:t>
            </a:r>
            <a:r>
              <a:rPr lang="sk-SK" dirty="0" err="1" smtClean="0"/>
              <a:t>online</a:t>
            </a:r>
            <a:r>
              <a:rPr lang="sk-SK" dirty="0" smtClean="0"/>
              <a:t>, ...)</a:t>
            </a:r>
          </a:p>
          <a:p>
            <a:r>
              <a:rPr lang="sk-SK" dirty="0" smtClean="0"/>
              <a:t>Moderátori</a:t>
            </a:r>
          </a:p>
          <a:p>
            <a:pPr lvl="1"/>
            <a:r>
              <a:rPr lang="sk-SK" dirty="0" smtClean="0"/>
              <a:t>Príklad: </a:t>
            </a:r>
            <a:r>
              <a:rPr lang="en-US" dirty="0" err="1"/>
              <a:t>eyetracking</a:t>
            </a:r>
            <a:r>
              <a:rPr lang="en-US" dirty="0"/>
              <a:t> </a:t>
            </a:r>
            <a:r>
              <a:rPr lang="sk-SK" dirty="0" smtClean="0"/>
              <a:t>štúdia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moder</a:t>
            </a:r>
            <a:r>
              <a:rPr lang="sk-SK" dirty="0" smtClean="0"/>
              <a:t>á</a:t>
            </a:r>
            <a:r>
              <a:rPr lang="en-US" dirty="0" smtClean="0"/>
              <a:t>tor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pozeral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cie</a:t>
            </a:r>
            <a:r>
              <a:rPr lang="sk-SK" dirty="0" smtClean="0"/>
              <a:t>ľ na obrazovke</a:t>
            </a:r>
            <a:r>
              <a:rPr lang="en-US" dirty="0" smtClean="0"/>
              <a:t>, </a:t>
            </a:r>
            <a:r>
              <a:rPr lang="en-US" dirty="0"/>
              <a:t>a participant to </a:t>
            </a:r>
            <a:r>
              <a:rPr lang="en-US" dirty="0" err="1"/>
              <a:t>podvedome</a:t>
            </a:r>
            <a:r>
              <a:rPr lang="en-US" dirty="0"/>
              <a:t> </a:t>
            </a:r>
            <a:r>
              <a:rPr lang="en-US" dirty="0" smtClean="0"/>
              <a:t>kop</a:t>
            </a:r>
            <a:r>
              <a:rPr lang="sk-SK" dirty="0" smtClean="0"/>
              <a:t>í</a:t>
            </a:r>
            <a:r>
              <a:rPr lang="en-US" dirty="0" err="1" smtClean="0"/>
              <a:t>roval</a:t>
            </a:r>
            <a:r>
              <a:rPr lang="sk-SK" dirty="0" smtClean="0"/>
              <a:t>. A</a:t>
            </a:r>
            <a:r>
              <a:rPr lang="en-US" dirty="0" smtClean="0"/>
              <a:t>k </a:t>
            </a:r>
            <a:r>
              <a:rPr lang="sk-SK" dirty="0" smtClean="0"/>
              <a:t>je prítomný moderátor</a:t>
            </a:r>
            <a:r>
              <a:rPr lang="en-US" dirty="0" smtClean="0"/>
              <a:t>, </a:t>
            </a:r>
            <a:r>
              <a:rPr lang="sk-SK" dirty="0" smtClean="0"/>
              <a:t>participant sa </a:t>
            </a:r>
            <a:r>
              <a:rPr lang="sk-SK" dirty="0" err="1" smtClean="0"/>
              <a:t>môž</a:t>
            </a:r>
            <a:r>
              <a:rPr lang="en-US" dirty="0" smtClean="0"/>
              <a:t>e </a:t>
            </a:r>
            <a:r>
              <a:rPr lang="sk-SK" dirty="0" smtClean="0"/>
              <a:t>na moderátora č</a:t>
            </a:r>
            <a:r>
              <a:rPr lang="en-US" dirty="0" err="1" smtClean="0"/>
              <a:t>astej</a:t>
            </a:r>
            <a:r>
              <a:rPr lang="sk-SK" dirty="0" err="1" smtClean="0"/>
              <a:t>šie</a:t>
            </a:r>
            <a:r>
              <a:rPr lang="sk-SK" dirty="0" smtClean="0"/>
              <a:t> pozerať, a preč od obrazovky</a:t>
            </a:r>
            <a:endParaRPr lang="en-US" dirty="0" smtClean="0"/>
          </a:p>
          <a:p>
            <a:r>
              <a:rPr lang="sk-SK" dirty="0" smtClean="0"/>
              <a:t>Očakávania </a:t>
            </a:r>
            <a:r>
              <a:rPr lang="en-US" dirty="0" smtClean="0"/>
              <a:t>(</a:t>
            </a:r>
            <a:r>
              <a:rPr lang="sk-SK" dirty="0" smtClean="0"/>
              <a:t>moderátorov</a:t>
            </a:r>
            <a:r>
              <a:rPr lang="en-US" dirty="0" smtClean="0"/>
              <a:t>)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Usability issues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Koľko participantov?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Počet nálezov má slabú koreláciu </a:t>
            </a:r>
            <a:r>
              <a:rPr lang="en-US" dirty="0" smtClean="0"/>
              <a:t>s </a:t>
            </a:r>
            <a:r>
              <a:rPr lang="en-US" dirty="0" err="1" smtClean="0"/>
              <a:t>po</a:t>
            </a:r>
            <a:r>
              <a:rPr lang="sk-SK" dirty="0" smtClean="0"/>
              <a:t>č</a:t>
            </a:r>
            <a:r>
              <a:rPr lang="en-US" dirty="0" smtClean="0"/>
              <a:t>tom </a:t>
            </a:r>
            <a:r>
              <a:rPr lang="en-US" dirty="0" err="1" smtClean="0"/>
              <a:t>participantov</a:t>
            </a:r>
            <a:r>
              <a:rPr lang="sk-SK" dirty="0" smtClean="0"/>
              <a:t> (CUE)</a:t>
            </a:r>
          </a:p>
          <a:p>
            <a:pPr lvl="1"/>
            <a:r>
              <a:rPr lang="sk-SK" dirty="0" smtClean="0"/>
              <a:t>Silná korelácia s </a:t>
            </a:r>
            <a:r>
              <a:rPr lang="en-US" dirty="0" err="1" smtClean="0"/>
              <a:t>po</a:t>
            </a:r>
            <a:r>
              <a:rPr lang="sk-SK" dirty="0" smtClean="0"/>
              <a:t>č</a:t>
            </a:r>
            <a:r>
              <a:rPr lang="en-US" dirty="0" smtClean="0"/>
              <a:t>tom </a:t>
            </a:r>
            <a:r>
              <a:rPr lang="sk-SK" dirty="0" smtClean="0"/>
              <a:t>ú</a:t>
            </a:r>
            <a:r>
              <a:rPr lang="en-US" dirty="0" err="1" smtClean="0"/>
              <a:t>loh</a:t>
            </a:r>
            <a:r>
              <a:rPr lang="en-US" dirty="0" smtClean="0"/>
              <a:t>, </a:t>
            </a:r>
            <a:r>
              <a:rPr lang="en-US" dirty="0" err="1" smtClean="0"/>
              <a:t>ktor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rie</a:t>
            </a:r>
            <a:r>
              <a:rPr lang="sk-SK" dirty="0"/>
              <a:t>š</a:t>
            </a:r>
            <a:r>
              <a:rPr lang="en-US" dirty="0" err="1" smtClean="0"/>
              <a:t>ia</a:t>
            </a:r>
            <a:r>
              <a:rPr lang="en-US" dirty="0" smtClean="0"/>
              <a:t> (r=0.8, p&lt;0.01)</a:t>
            </a:r>
          </a:p>
          <a:p>
            <a:r>
              <a:rPr lang="en-US" dirty="0" smtClean="0"/>
              <a:t>Po</a:t>
            </a:r>
            <a:r>
              <a:rPr lang="sk-SK" dirty="0"/>
              <a:t>č</a:t>
            </a:r>
            <a:r>
              <a:rPr lang="en-US" dirty="0" smtClean="0"/>
              <a:t>et </a:t>
            </a:r>
            <a:r>
              <a:rPr lang="en-US" dirty="0" err="1" smtClean="0"/>
              <a:t>participantov</a:t>
            </a:r>
            <a:r>
              <a:rPr lang="sk-SK" dirty="0"/>
              <a:t> </a:t>
            </a:r>
            <a:r>
              <a:rPr lang="sk-SK" dirty="0" smtClean="0"/>
              <a:t>UX štúdie</a:t>
            </a:r>
          </a:p>
          <a:p>
            <a:pPr lvl="1"/>
            <a:r>
              <a:rPr lang="en-US" dirty="0" smtClean="0"/>
              <a:t>5 </a:t>
            </a:r>
            <a:r>
              <a:rPr lang="sk-SK" dirty="0" smtClean="0"/>
              <a:t>ak je štúdia súčasťou iteratívneho procesu</a:t>
            </a:r>
            <a:r>
              <a:rPr lang="en-US" dirty="0" smtClean="0"/>
              <a:t>, je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jedna</a:t>
            </a:r>
            <a:r>
              <a:rPr lang="en-US" dirty="0" smtClean="0"/>
              <a:t> z</a:t>
            </a:r>
            <a:r>
              <a:rPr lang="sk-SK" dirty="0" smtClean="0"/>
              <a:t>á</a:t>
            </a:r>
            <a:r>
              <a:rPr lang="en-US" dirty="0" err="1" smtClean="0"/>
              <a:t>ujmov</a:t>
            </a:r>
            <a:r>
              <a:rPr lang="sk-SK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skupina</a:t>
            </a:r>
            <a:r>
              <a:rPr lang="en-US" dirty="0" smtClean="0"/>
              <a:t> a </a:t>
            </a:r>
            <a:r>
              <a:rPr lang="en-US" dirty="0" err="1" smtClean="0"/>
              <a:t>relat</a:t>
            </a:r>
            <a:r>
              <a:rPr lang="sk-SK" dirty="0" smtClean="0"/>
              <a:t>í</a:t>
            </a:r>
            <a:r>
              <a:rPr lang="en-US" dirty="0" err="1" smtClean="0"/>
              <a:t>vne</a:t>
            </a:r>
            <a:r>
              <a:rPr lang="en-US" dirty="0" smtClean="0"/>
              <a:t> mal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prototyp</a:t>
            </a:r>
            <a:endParaRPr lang="sk-SK" dirty="0" smtClean="0"/>
          </a:p>
          <a:p>
            <a:pPr lvl="1"/>
            <a:r>
              <a:rPr lang="sk-SK" dirty="0" smtClean="0"/>
              <a:t>Viac ako 5: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sk-SK" dirty="0" err="1" smtClean="0"/>
              <a:t>ôž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 smtClean="0"/>
              <a:t>dovoli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nen</a:t>
            </a:r>
            <a:r>
              <a:rPr lang="sk-SK" dirty="0" smtClean="0"/>
              <a:t>á</a:t>
            </a:r>
            <a:r>
              <a:rPr lang="en-US" dirty="0" err="1" smtClean="0"/>
              <a:t>js</a:t>
            </a:r>
            <a:r>
              <a:rPr lang="sk-SK" dirty="0"/>
              <a:t>č</a:t>
            </a:r>
            <a:r>
              <a:rPr lang="en-US" dirty="0" smtClean="0"/>
              <a:t> </a:t>
            </a:r>
            <a:r>
              <a:rPr lang="en-US" dirty="0" err="1" smtClean="0"/>
              <a:t>nejak</a:t>
            </a:r>
            <a:r>
              <a:rPr lang="sk-SK" dirty="0" smtClean="0"/>
              <a:t>ý veľký problém</a:t>
            </a:r>
            <a:r>
              <a:rPr lang="en-US" dirty="0" smtClean="0"/>
              <a:t>, </a:t>
            </a:r>
            <a:r>
              <a:rPr lang="en-US" dirty="0" err="1" smtClean="0"/>
              <a:t>alebo</a:t>
            </a:r>
            <a:r>
              <a:rPr lang="en-US" dirty="0" smtClean="0"/>
              <a:t> je </a:t>
            </a:r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sk-SK" dirty="0" smtClean="0"/>
              <a:t>í</a:t>
            </a:r>
            <a:r>
              <a:rPr lang="en-US" dirty="0" smtClean="0"/>
              <a:t>n,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rozsah</a:t>
            </a:r>
            <a:r>
              <a:rPr lang="en-US" dirty="0" smtClean="0"/>
              <a:t> </a:t>
            </a:r>
            <a:r>
              <a:rPr lang="sk-SK" dirty="0" smtClean="0"/>
              <a:t>prototypu/úlohy </a:t>
            </a:r>
            <a:r>
              <a:rPr lang="en-US" dirty="0" smtClean="0"/>
              <a:t>je </a:t>
            </a:r>
            <a:r>
              <a:rPr lang="en-US" dirty="0" err="1" smtClean="0"/>
              <a:t>velk</a:t>
            </a:r>
            <a:r>
              <a:rPr lang="sk-SK" dirty="0" smtClean="0"/>
              <a:t>ý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Usability issues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Self-reported</a:t>
            </a:r>
            <a:r>
              <a:rPr lang="sk-SK" dirty="0" smtClean="0"/>
              <a:t> („subjektívne“) metriky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Najjednoduh</a:t>
            </a:r>
            <a:r>
              <a:rPr lang="sk-SK" dirty="0" err="1" smtClean="0"/>
              <a:t>šie</a:t>
            </a:r>
            <a:r>
              <a:rPr lang="sk-SK" dirty="0" smtClean="0"/>
              <a:t> sa je „priamo spýtať“</a:t>
            </a:r>
          </a:p>
          <a:p>
            <a:pPr lvl="1"/>
            <a:r>
              <a:rPr lang="sk-SK" dirty="0" smtClean="0"/>
              <a:t>Ako sa spýtať dobre – aby boli „dobré“ dáta</a:t>
            </a:r>
          </a:p>
          <a:p>
            <a:pPr lvl="1"/>
            <a:r>
              <a:rPr lang="sk-SK" dirty="0" smtClean="0"/>
              <a:t>subjektívne dáta (z pohľadu participanta)</a:t>
            </a:r>
          </a:p>
          <a:p>
            <a:pPr lvl="1"/>
            <a:r>
              <a:rPr lang="sk-SK" dirty="0" smtClean="0"/>
              <a:t>objektívne sú pre výskumníka)</a:t>
            </a:r>
          </a:p>
          <a:p>
            <a:pPr lvl="1"/>
            <a:r>
              <a:rPr lang="sk-SK" dirty="0" smtClean="0"/>
              <a:t>preferencie</a:t>
            </a:r>
          </a:p>
          <a:p>
            <a:r>
              <a:rPr lang="sk-SK" dirty="0" smtClean="0"/>
              <a:t>Hodnotiace škály (rating </a:t>
            </a:r>
            <a:r>
              <a:rPr lang="sk-SK" dirty="0" err="1" smtClean="0"/>
              <a:t>scales</a:t>
            </a:r>
            <a:r>
              <a:rPr lang="sk-SK" dirty="0" smtClean="0"/>
              <a:t>)</a:t>
            </a:r>
          </a:p>
          <a:p>
            <a:pPr lvl="1"/>
            <a:r>
              <a:rPr lang="sk-SK" dirty="0" err="1" smtClean="0"/>
              <a:t>Likertova</a:t>
            </a:r>
            <a:r>
              <a:rPr lang="sk-SK" dirty="0" smtClean="0"/>
              <a:t> škála</a:t>
            </a:r>
          </a:p>
          <a:p>
            <a:pPr lvl="1"/>
            <a:r>
              <a:rPr lang="sk-SK" dirty="0" err="1" smtClean="0"/>
              <a:t>Sémantícký</a:t>
            </a:r>
            <a:r>
              <a:rPr lang="sk-SK" dirty="0" smtClean="0"/>
              <a:t> diferenciál (</a:t>
            </a:r>
            <a:r>
              <a:rPr lang="sk-SK" dirty="0" err="1" smtClean="0"/>
              <a:t>Osgood</a:t>
            </a:r>
            <a:r>
              <a:rPr lang="sk-SK" dirty="0" smtClean="0"/>
              <a:t>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Self-reported 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7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Likertova</a:t>
            </a:r>
            <a:r>
              <a:rPr lang="sk-SK" dirty="0"/>
              <a:t> škála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Otázka je konštatovanie ku ktorému používateľ vyjadruje mieru súhlasu.</a:t>
            </a:r>
          </a:p>
          <a:p>
            <a:r>
              <a:rPr lang="sk-SK" dirty="0" err="1" smtClean="0"/>
              <a:t>Nesúhlasim</a:t>
            </a:r>
            <a:r>
              <a:rPr lang="sk-SK" dirty="0" smtClean="0"/>
              <a:t> / skôr nesúhlasím / ... / súhlasím</a:t>
            </a:r>
          </a:p>
          <a:p>
            <a:r>
              <a:rPr lang="sk-SK" dirty="0" smtClean="0"/>
              <a:t>Nepárny počet stupňov (umožňujúc neutrálnu odpoveď).</a:t>
            </a:r>
          </a:p>
          <a:p>
            <a:r>
              <a:rPr lang="sk-SK" dirty="0" smtClean="0"/>
              <a:t>V konštatovaní treba použiť nestupňované prídavné mená</a:t>
            </a:r>
          </a:p>
          <a:p>
            <a:pPr lvl="1"/>
            <a:r>
              <a:rPr lang="sk-SK" dirty="0" err="1" smtClean="0"/>
              <a:t>beautiful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 </a:t>
            </a:r>
            <a:r>
              <a:rPr lang="sk-SK" dirty="0" err="1" smtClean="0"/>
              <a:t>absolutely</a:t>
            </a:r>
            <a:r>
              <a:rPr lang="sk-SK" dirty="0" smtClean="0"/>
              <a:t> </a:t>
            </a:r>
            <a:r>
              <a:rPr lang="sk-SK" dirty="0" err="1" smtClean="0"/>
              <a:t>beautiful</a:t>
            </a:r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Self-reported 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Sémantícký</a:t>
            </a:r>
            <a:r>
              <a:rPr lang="sk-SK" dirty="0"/>
              <a:t> diferenciál (</a:t>
            </a:r>
            <a:r>
              <a:rPr lang="sk-SK" dirty="0" err="1"/>
              <a:t>Osgood</a:t>
            </a:r>
            <a:r>
              <a:rPr lang="sk-S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bipolárne </a:t>
            </a:r>
            <a:r>
              <a:rPr lang="sk-SK" dirty="0" err="1" smtClean="0"/>
              <a:t>prídávné</a:t>
            </a:r>
            <a:r>
              <a:rPr lang="sk-SK" dirty="0" smtClean="0"/>
              <a:t> mená</a:t>
            </a:r>
          </a:p>
          <a:p>
            <a:pPr lvl="1"/>
            <a:r>
              <a:rPr lang="sk-SK" dirty="0" smtClean="0"/>
              <a:t>škaredé...pekné</a:t>
            </a:r>
          </a:p>
          <a:p>
            <a:r>
              <a:rPr lang="sk-SK" dirty="0" smtClean="0"/>
              <a:t>ťažko sa hľadajú skutočné opačné póly</a:t>
            </a:r>
          </a:p>
          <a:p>
            <a:r>
              <a:rPr lang="sk-SK" dirty="0" smtClean="0"/>
              <a:t>Problémy s pochopením</a:t>
            </a:r>
          </a:p>
          <a:p>
            <a:pPr lvl="1"/>
            <a:r>
              <a:rPr lang="sk-SK" dirty="0" err="1" smtClean="0"/>
              <a:t>Friendly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 </a:t>
            </a:r>
            <a:r>
              <a:rPr lang="sk-SK" dirty="0" err="1" smtClean="0"/>
              <a:t>unfriendly</a:t>
            </a:r>
            <a:r>
              <a:rPr lang="sk-SK" dirty="0" smtClean="0"/>
              <a:t> /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friendly</a:t>
            </a:r>
            <a:r>
              <a:rPr lang="sk-SK" dirty="0" smtClean="0"/>
              <a:t> / </a:t>
            </a:r>
            <a:r>
              <a:rPr lang="sk-SK" dirty="0" err="1" smtClean="0"/>
              <a:t>hostile</a:t>
            </a:r>
            <a:endParaRPr lang="sk-SK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Self-reported metrics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Ostatné UX metriky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tvarozek_fk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jtvarozek_fko</Template>
  <TotalTime>1054</TotalTime>
  <Words>1432</Words>
  <Application>Microsoft Office PowerPoint</Application>
  <PresentationFormat>On-screen Show (4:3)</PresentationFormat>
  <Paragraphs>212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jtvarozek_fko</vt:lpstr>
      <vt:lpstr>PowerPoint Presentation</vt:lpstr>
      <vt:lpstr>Nálezy z UX štúdií</vt:lpstr>
      <vt:lpstr>Spôsoby identifikovania UX problémov</vt:lpstr>
      <vt:lpstr>Konzistencia pri UX štúdiách</vt:lpstr>
      <vt:lpstr>Biasy</vt:lpstr>
      <vt:lpstr>Koľko participantov?</vt:lpstr>
      <vt:lpstr>Self-reported („subjektívne“) metriky</vt:lpstr>
      <vt:lpstr>Likertova škála</vt:lpstr>
      <vt:lpstr>Sémantícký diferenciál (Osgood)</vt:lpstr>
      <vt:lpstr>Zber self-report metrík</vt:lpstr>
      <vt:lpstr>Biasy self-report metrík</vt:lpstr>
      <vt:lpstr>PowerPoint Presentation</vt:lpstr>
      <vt:lpstr>Hodnotenie „po úlohe“</vt:lpstr>
      <vt:lpstr>Porovnanie dotazníkov „po úlohe“</vt:lpstr>
      <vt:lpstr>Hodnotenie „po testovaní“</vt:lpstr>
      <vt:lpstr>Hodnotenie „po testovaní“</vt:lpstr>
      <vt:lpstr>Porovnanie dotazníkov „po testovaní“</vt:lpstr>
      <vt:lpstr>Net Promoter Score</vt:lpstr>
      <vt:lpstr>PowerPoint Presentation</vt:lpstr>
      <vt:lpstr>Kombinovanie metrík</vt:lpstr>
      <vt:lpstr>Ako skombinovať viaceré metriky?</vt:lpstr>
      <vt:lpstr>PowerPoint Presentation</vt:lpstr>
      <vt:lpstr>Iné metódy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Ontoparty presentation</dc:subject>
  <dc:creator>Jozef</dc:creator>
  <cp:lastModifiedBy>Jozef</cp:lastModifiedBy>
  <cp:revision>88</cp:revision>
  <dcterms:created xsi:type="dcterms:W3CDTF">2011-10-22T15:37:06Z</dcterms:created>
  <dcterms:modified xsi:type="dcterms:W3CDTF">2014-05-06T05:14:34Z</dcterms:modified>
</cp:coreProperties>
</file>