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75" r:id="rId3"/>
    <p:sldId id="276" r:id="rId4"/>
    <p:sldId id="277" r:id="rId5"/>
    <p:sldId id="257" r:id="rId6"/>
    <p:sldId id="281" r:id="rId7"/>
    <p:sldId id="279" r:id="rId8"/>
    <p:sldId id="282" r:id="rId9"/>
    <p:sldId id="283" r:id="rId10"/>
    <p:sldId id="284" r:id="rId11"/>
    <p:sldId id="286" r:id="rId12"/>
    <p:sldId id="28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kub Šimko" initials="JŠ" lastIdx="2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15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410" autoAdjust="0"/>
  </p:normalViewPr>
  <p:slideViewPr>
    <p:cSldViewPr>
      <p:cViewPr varScale="1">
        <p:scale>
          <a:sx n="78" d="100"/>
          <a:sy n="78" d="100"/>
        </p:scale>
        <p:origin x="614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1-21T09:53:31.757" idx="14">
    <p:pos x="146" y="146"/>
    <p:text>Pridat zoznam vlastnosti ktore sa meraju (naucitelnost, ...)</p:text>
    <p:extLst>
      <p:ext uri="{C676402C-5697-4E1C-873F-D02D1690AC5C}">
        <p15:threadingInfo xmlns:p15="http://schemas.microsoft.com/office/powerpoint/2012/main" timeZoneBias="-6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35FD29-D4A6-4F08-9C47-5FA6DCD73788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23407C-44C7-4AD9-8C37-E983F089E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345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Metodika vyhodnocovania hier na základe implicitnej</a:t>
            </a:r>
            <a:r>
              <a:rPr lang="sk-SK" baseline="0" dirty="0" smtClean="0"/>
              <a:t> spätnej väzby. </a:t>
            </a:r>
            <a:r>
              <a:rPr lang="sk-SK" dirty="0" smtClean="0"/>
              <a:t>Ako názov</a:t>
            </a:r>
            <a:r>
              <a:rPr lang="sk-SK" baseline="0" dirty="0" smtClean="0"/>
              <a:t> mojej témy napovedá, moja práca je sústredená prevažne na doménu hier, ale ako si ukážeme, jej výsledky je možné aplikovať prakticky pri vývoji softvéru v akejkoľvek oblasti.</a:t>
            </a:r>
            <a:endParaRPr lang="en-US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3407C-44C7-4AD9-8C37-E983F089E6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1675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V špirálovom modeli vývoja sa</a:t>
            </a:r>
            <a:r>
              <a:rPr lang="sk-SK" baseline="0" dirty="0" smtClean="0"/>
              <a:t> pohybujeme v oblasti vývoja a overovania. Testovanie hry počas vývoja môže prebiehať z rôznych hľadísk.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baseline="0" dirty="0" smtClean="0"/>
              <a:t>Firmy ktoré sa zaoberajú sa vývojom hier na overovanie hier počas vývoja používajú metodológiu nazývanú </a:t>
            </a:r>
            <a:r>
              <a:rPr lang="sk-SK" baseline="0" dirty="0" err="1" smtClean="0"/>
              <a:t>playtesting</a:t>
            </a:r>
            <a:r>
              <a:rPr lang="sk-SK" baseline="0" dirty="0" smtClean="0"/>
              <a:t>. </a:t>
            </a:r>
            <a:r>
              <a:rPr lang="sk-SK" dirty="0" err="1" smtClean="0"/>
              <a:t>Playtesting</a:t>
            </a:r>
            <a:r>
              <a:rPr lang="sk-SK" dirty="0" smtClean="0"/>
              <a:t> prakticky znamená, že vyhodnocujem hru na základe toho,</a:t>
            </a:r>
            <a:r>
              <a:rPr lang="sk-SK" baseline="0" dirty="0" smtClean="0"/>
              <a:t> aký je reálny zážitok hráčov s mojou hrou.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3407C-44C7-4AD9-8C37-E983F089E6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3685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Takto sa</a:t>
            </a:r>
            <a:r>
              <a:rPr lang="sk-SK" baseline="0" dirty="0" smtClean="0"/>
              <a:t> </a:t>
            </a:r>
            <a:r>
              <a:rPr lang="sk-SK" baseline="0" dirty="0" err="1" smtClean="0"/>
              <a:t>playtesting</a:t>
            </a:r>
            <a:r>
              <a:rPr lang="sk-SK" baseline="0" dirty="0" smtClean="0"/>
              <a:t> robí v praxi. Na zber </a:t>
            </a:r>
            <a:r>
              <a:rPr lang="sk-SK" baseline="0" dirty="0" err="1" smtClean="0"/>
              <a:t>spatnej</a:t>
            </a:r>
            <a:r>
              <a:rPr lang="sk-SK" baseline="0" dirty="0" smtClean="0"/>
              <a:t> </a:t>
            </a:r>
            <a:r>
              <a:rPr lang="sk-SK" baseline="0" dirty="0" err="1" smtClean="0"/>
              <a:t>vazby</a:t>
            </a:r>
            <a:r>
              <a:rPr lang="sk-SK" baseline="0" dirty="0" smtClean="0"/>
              <a:t> sa používajú sa tieto tri techniky, avšak všetky majú dve nevýhody: nevedia zistiť všetko, a hráča môžu rôznymi spôsobmi ovplyvňovať.</a:t>
            </a:r>
            <a:endParaRPr lang="sk-SK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3407C-44C7-4AD9-8C37-E983F089E6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8807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Predmetom našej práca je doplniť</a:t>
            </a:r>
            <a:r>
              <a:rPr lang="sk-SK" baseline="0" dirty="0" smtClean="0"/>
              <a:t> túto </a:t>
            </a:r>
            <a:r>
              <a:rPr lang="sk-SK" baseline="0" dirty="0" err="1" smtClean="0"/>
              <a:t>playtesting</a:t>
            </a:r>
            <a:r>
              <a:rPr lang="sk-SK" baseline="0" dirty="0" smtClean="0"/>
              <a:t> metodológiu o našu vlastnú metódu, ktorá tieto ostatné metódy nenahradí, ale podporí. </a:t>
            </a:r>
            <a:r>
              <a:rPr lang="sk-SK" baseline="0" dirty="0" err="1" smtClean="0"/>
              <a:t>Nasa</a:t>
            </a:r>
            <a:r>
              <a:rPr lang="sk-SK" baseline="0" dirty="0" smtClean="0"/>
              <a:t> </a:t>
            </a:r>
            <a:r>
              <a:rPr lang="sk-SK" baseline="0" dirty="0" err="1" smtClean="0"/>
              <a:t>metoda</a:t>
            </a:r>
            <a:r>
              <a:rPr lang="sk-SK" baseline="0" dirty="0" smtClean="0"/>
              <a:t>, </a:t>
            </a:r>
            <a:r>
              <a:rPr lang="sk-SK" baseline="0" dirty="0" err="1" smtClean="0"/>
              <a:t>zalozena</a:t>
            </a:r>
            <a:r>
              <a:rPr lang="sk-SK" baseline="0" dirty="0" smtClean="0"/>
              <a:t> na </a:t>
            </a:r>
            <a:r>
              <a:rPr lang="sk-SK" baseline="0" dirty="0" err="1" smtClean="0"/>
              <a:t>sledovani</a:t>
            </a:r>
            <a:r>
              <a:rPr lang="sk-SK" baseline="0" dirty="0" smtClean="0"/>
              <a:t> </a:t>
            </a:r>
            <a:r>
              <a:rPr lang="sk-SK" baseline="0" dirty="0" err="1" smtClean="0"/>
              <a:t>pohladu</a:t>
            </a:r>
            <a:r>
              <a:rPr lang="sk-SK" baseline="0" dirty="0" smtClean="0"/>
              <a:t> </a:t>
            </a:r>
            <a:r>
              <a:rPr lang="sk-SK" baseline="0" dirty="0" err="1" smtClean="0"/>
              <a:t>hraca</a:t>
            </a:r>
            <a:r>
              <a:rPr lang="sk-SK" baseline="0" dirty="0" smtClean="0"/>
              <a:t>, zmierni tieto dva </a:t>
            </a:r>
            <a:r>
              <a:rPr lang="sk-SK" baseline="0" dirty="0" err="1" smtClean="0"/>
              <a:t>problemy</a:t>
            </a:r>
            <a:r>
              <a:rPr lang="sk-SK" baseline="0" dirty="0" smtClean="0"/>
              <a:t>, </a:t>
            </a:r>
            <a:r>
              <a:rPr lang="sk-SK" baseline="0" dirty="0" err="1" smtClean="0"/>
              <a:t>tym</a:t>
            </a:r>
            <a:r>
              <a:rPr lang="sk-SK" baseline="0" dirty="0" smtClean="0"/>
              <a:t> </a:t>
            </a:r>
            <a:r>
              <a:rPr lang="sk-SK" baseline="0" dirty="0" err="1" smtClean="0"/>
              <a:t>ze</a:t>
            </a:r>
            <a:r>
              <a:rPr lang="sk-SK" baseline="0" dirty="0" smtClean="0"/>
              <a:t> je </a:t>
            </a:r>
            <a:r>
              <a:rPr lang="sk-SK" baseline="0" dirty="0" err="1" smtClean="0"/>
              <a:t>implicitna</a:t>
            </a:r>
            <a:r>
              <a:rPr lang="sk-SK" baseline="0" dirty="0" smtClean="0"/>
              <a:t> (nebude </a:t>
            </a:r>
            <a:r>
              <a:rPr lang="sk-SK" baseline="0" dirty="0" err="1" smtClean="0"/>
              <a:t>hraca</a:t>
            </a:r>
            <a:r>
              <a:rPr lang="sk-SK" baseline="0" dirty="0" smtClean="0"/>
              <a:t> </a:t>
            </a:r>
            <a:r>
              <a:rPr lang="sk-SK" baseline="0" dirty="0" err="1" smtClean="0"/>
              <a:t>rusit</a:t>
            </a:r>
            <a:r>
              <a:rPr lang="sk-SK" baseline="0" dirty="0" smtClean="0"/>
              <a:t> a </a:t>
            </a:r>
            <a:r>
              <a:rPr lang="sk-SK" baseline="0" dirty="0" err="1" smtClean="0"/>
              <a:t>ovplyvnovat</a:t>
            </a:r>
            <a:r>
              <a:rPr lang="sk-SK" baseline="0" dirty="0" smtClean="0"/>
              <a:t>) a </a:t>
            </a:r>
            <a:r>
              <a:rPr lang="sk-SK" baseline="0" dirty="0" err="1" smtClean="0"/>
              <a:t>zaroven</a:t>
            </a:r>
            <a:r>
              <a:rPr lang="sk-SK" baseline="0" dirty="0" smtClean="0"/>
              <a:t> </a:t>
            </a:r>
            <a:r>
              <a:rPr lang="sk-SK" baseline="0" dirty="0" err="1" smtClean="0"/>
              <a:t>pomoze</a:t>
            </a:r>
            <a:r>
              <a:rPr lang="sk-SK" baseline="0" dirty="0" smtClean="0"/>
              <a:t> </a:t>
            </a:r>
            <a:r>
              <a:rPr lang="sk-SK" baseline="0" dirty="0" err="1" smtClean="0"/>
              <a:t>zistovat</a:t>
            </a:r>
            <a:r>
              <a:rPr lang="sk-SK" baseline="0" dirty="0" smtClean="0"/>
              <a:t> nove </a:t>
            </a:r>
            <a:r>
              <a:rPr lang="sk-SK" baseline="0" dirty="0" err="1" smtClean="0"/>
              <a:t>informacie</a:t>
            </a:r>
            <a:r>
              <a:rPr lang="sk-SK" baseline="0" dirty="0" smtClean="0"/>
              <a:t> o priebehu hrania.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3407C-44C7-4AD9-8C37-E983F089E6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1974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Teraz keď sme povedali, o čom je naša metóda, posunieme sa ešte o úroveň nižšie, keďže vyhodnocovanie</a:t>
            </a:r>
            <a:r>
              <a:rPr lang="sk-SK" baseline="0" dirty="0" smtClean="0"/>
              <a:t> používateľského/hráčskeho zážitku je ešte pomerne široký pojem. V našej práci sme sa zamerali na vyhodnocovanie iniciálnej naučiteľnosti hier. Rozhodli sme sa tak preto, lebo naučiteľnosť v zmysle softvéru je pre hry doslova kľúčová vlastnosť. Je totiž známe, že hráč dá hre v priemere 15 minút na to, aby ho hra zaujala, a pokiaľ hráč počas tejto doby nezvládne základné herné mechaniky a dynamiky, ktoré od neho hra vyžaduje, je frustrovaný a väčšinou sa ani nepokúsi hrať hru ďalej, čo znamená, že hra zlyhala, a herné štúdio stratilo zákazníka.</a:t>
            </a:r>
          </a:p>
          <a:p>
            <a:endParaRPr lang="sk-SK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dirty="0" smtClean="0"/>
              <a:t>Keď</a:t>
            </a:r>
            <a:r>
              <a:rPr lang="sk-SK" baseline="0" dirty="0" smtClean="0"/>
              <a:t> vykonávame </a:t>
            </a:r>
            <a:r>
              <a:rPr lang="sk-SK" baseline="0" dirty="0" err="1" smtClean="0"/>
              <a:t>playtesting</a:t>
            </a:r>
            <a:r>
              <a:rPr lang="sk-SK" baseline="0" dirty="0" smtClean="0"/>
              <a:t> určitých herných mechaník alebo dynamík, ako dizajnéri vieme, ako očakávame, že by sa hráč mal správať.</a:t>
            </a:r>
            <a:endParaRPr lang="sk-SK" dirty="0" smtClean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3407C-44C7-4AD9-8C37-E983F089E62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5768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Naša metóda je vo svojom jadre založená na</a:t>
            </a:r>
            <a:r>
              <a:rPr lang="sk-SK" baseline="0" dirty="0" smtClean="0"/>
              <a:t> hlavnom princípe – porovnávanie modelu správania používateľa z modelom reprezentujúcim očakávané správanie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3407C-44C7-4AD9-8C37-E983F089E62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3728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Pre naše potreby sme si  preto definovali prípad naučenia, ako model interakcie medzi hráčom a hrou, ktorej cieľom je naučiť sa</a:t>
            </a:r>
            <a:r>
              <a:rPr lang="sk-SK" baseline="0" dirty="0" smtClean="0"/>
              <a:t> nejakú hernú mechaniku alebo dynamiku. Tento prípad naučenia si pre každý </a:t>
            </a:r>
            <a:r>
              <a:rPr lang="sk-SK" baseline="0" dirty="0" err="1" smtClean="0"/>
              <a:t>playtesting</a:t>
            </a:r>
            <a:r>
              <a:rPr lang="sk-SK" baseline="0" dirty="0" smtClean="0"/>
              <a:t> a novú mechaniku/dynamiku vopred určí herný dizajnér, a môže ho zapísať ako diagram aktivít, ktorý je pomerne známy a aj ľahko pochopiteľný.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3407C-44C7-4AD9-8C37-E983F089E62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715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281D5-5A1E-407F-AE37-501AEAE83F7B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23889-F02A-436A-8936-C48730EE46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281D5-5A1E-407F-AE37-501AEAE83F7B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23889-F02A-436A-8936-C48730EE46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281D5-5A1E-407F-AE37-501AEAE83F7B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23889-F02A-436A-8936-C48730EE46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281D5-5A1E-407F-AE37-501AEAE83F7B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23889-F02A-436A-8936-C48730EE46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281D5-5A1E-407F-AE37-501AEAE83F7B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23889-F02A-436A-8936-C48730EE46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281D5-5A1E-407F-AE37-501AEAE83F7B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23889-F02A-436A-8936-C48730EE46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281D5-5A1E-407F-AE37-501AEAE83F7B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23889-F02A-436A-8936-C48730EE46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281D5-5A1E-407F-AE37-501AEAE83F7B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23889-F02A-436A-8936-C48730EE46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281D5-5A1E-407F-AE37-501AEAE83F7B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23889-F02A-436A-8936-C48730EE46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281D5-5A1E-407F-AE37-501AEAE83F7B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23889-F02A-436A-8936-C48730EE46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281D5-5A1E-407F-AE37-501AEAE83F7B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23889-F02A-436A-8936-C48730EE46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281D5-5A1E-407F-AE37-501AEAE83F7B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23889-F02A-436A-8936-C48730EE46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15901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sk-SK" b="1" dirty="0" smtClean="0"/>
              <a:t>Metodika vyhodnocovania hier na základe implicitnej spätnej </a:t>
            </a:r>
            <a:r>
              <a:rPr lang="sk-SK" b="1" dirty="0" smtClean="0"/>
              <a:t>väzby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Návrh experimentu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6093296"/>
            <a:ext cx="3203848" cy="584775"/>
          </a:xfrm>
        </p:spPr>
        <p:txBody>
          <a:bodyPr>
            <a:normAutofit/>
          </a:bodyPr>
          <a:lstStyle/>
          <a:p>
            <a:r>
              <a:rPr lang="sk-SK" dirty="0" smtClean="0"/>
              <a:t>Bc. Peter </a:t>
            </a:r>
            <a:r>
              <a:rPr lang="sk-SK" dirty="0" err="1" smtClean="0"/>
              <a:t>Demčák</a:t>
            </a:r>
            <a:endParaRPr lang="en-US" dirty="0"/>
          </a:p>
        </p:txBody>
      </p:sp>
      <p:pic>
        <p:nvPicPr>
          <p:cNvPr id="12290" name="Picture 2" descr="http://www.edge-online.com/wp-content/uploads/edgeonline/oldfiles/articles/opinion/playtesting_gam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1924" y="2204864"/>
            <a:ext cx="5857875" cy="3305175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4139952" y="6093296"/>
            <a:ext cx="509081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3200" dirty="0">
                <a:solidFill>
                  <a:schemeClr val="tx1">
                    <a:tint val="75000"/>
                  </a:schemeClr>
                </a:solidFill>
              </a:rPr>
              <a:t>vedúci: Ing. Jakub Šimko PhD.</a:t>
            </a:r>
            <a:endParaRPr lang="en-US" sz="32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7504" y="6611779"/>
            <a:ext cx="76866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1000" dirty="0" smtClean="0">
                <a:solidFill>
                  <a:schemeClr val="bg1">
                    <a:lumMod val="65000"/>
                  </a:schemeClr>
                </a:solidFill>
              </a:rPr>
              <a:t>Zdroj obrázka: </a:t>
            </a:r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http</a:t>
            </a:r>
            <a:r>
              <a:rPr lang="en-US" sz="1000" dirty="0">
                <a:solidFill>
                  <a:schemeClr val="bg1">
                    <a:lumMod val="65000"/>
                  </a:schemeClr>
                </a:solidFill>
              </a:rPr>
              <a:t>://media.edge-online.com/wp-content/uploads/sites/117/oldfiles/articles/opinion/playtesting_games.jpg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Výber účastníkov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sk-SK" dirty="0" smtClean="0"/>
              <a:t>5 + 5</a:t>
            </a:r>
          </a:p>
          <a:p>
            <a:pPr marL="0" indent="0" algn="ctr">
              <a:buNone/>
            </a:pPr>
            <a:r>
              <a:rPr lang="sk-SK" dirty="0" smtClean="0"/>
              <a:t>Rovnomerné rozdelenie</a:t>
            </a:r>
          </a:p>
          <a:p>
            <a:pPr marL="0" indent="0" algn="ctr">
              <a:buNone/>
            </a:pPr>
            <a:r>
              <a:rPr lang="sk-SK" dirty="0" smtClean="0"/>
              <a:t>skúseností s hrami</a:t>
            </a:r>
          </a:p>
          <a:p>
            <a:pPr marL="0" indent="0" algn="ctr">
              <a:buNone/>
            </a:pPr>
            <a:r>
              <a:rPr lang="sk-SK" dirty="0" smtClean="0"/>
              <a:t>(</a:t>
            </a:r>
            <a:r>
              <a:rPr lang="sk-SK" dirty="0" err="1" smtClean="0"/>
              <a:t>casual</a:t>
            </a:r>
            <a:r>
              <a:rPr lang="sk-SK" dirty="0" smtClean="0"/>
              <a:t>, </a:t>
            </a:r>
            <a:r>
              <a:rPr lang="sk-SK" dirty="0" err="1" smtClean="0"/>
              <a:t>core</a:t>
            </a:r>
            <a:r>
              <a:rPr lang="sk-SK" dirty="0" smtClean="0"/>
              <a:t>, </a:t>
            </a:r>
            <a:r>
              <a:rPr lang="sk-SK" dirty="0" err="1" smtClean="0"/>
              <a:t>hardcore</a:t>
            </a:r>
            <a:r>
              <a:rPr lang="sk-SK" dirty="0" smtClean="0"/>
              <a:t>)</a:t>
            </a:r>
            <a:endParaRPr lang="en-US" dirty="0"/>
          </a:p>
        </p:txBody>
      </p:sp>
      <p:pic>
        <p:nvPicPr>
          <p:cNvPr id="1026" name="Picture 2" descr="https://en.bainternet.info/wp-content/uploads/2011/02/User-group-25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708920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en.bainternet.info/wp-content/uploads/2011/02/User-group-25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556482" y="2643981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0147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 flipH="1">
            <a:off x="4117106" y="3613071"/>
            <a:ext cx="628692" cy="853825"/>
          </a:xfrm>
          <a:prstGeom prst="line">
            <a:avLst/>
          </a:prstGeom>
          <a:ln w="762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4489456" y="3423419"/>
            <a:ext cx="360040" cy="371345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/>
          <p:cNvCxnSpPr/>
          <p:nvPr/>
        </p:nvCxnSpPr>
        <p:spPr>
          <a:xfrm>
            <a:off x="3495845" y="3613071"/>
            <a:ext cx="631379" cy="853825"/>
          </a:xfrm>
          <a:prstGeom prst="line">
            <a:avLst/>
          </a:prstGeom>
          <a:ln w="762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3365336" y="3427398"/>
            <a:ext cx="360040" cy="371345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Priebeh experimentu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097724" y="1309626"/>
            <a:ext cx="1" cy="1543310"/>
          </a:xfrm>
          <a:prstGeom prst="line">
            <a:avLst/>
          </a:prstGeom>
          <a:ln w="762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4067944" y="2204864"/>
            <a:ext cx="677854" cy="13246"/>
          </a:xfrm>
          <a:prstGeom prst="line">
            <a:avLst/>
          </a:prstGeom>
          <a:ln w="762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775577" y="1903687"/>
            <a:ext cx="26153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/>
              <a:t>Pre dotazník</a:t>
            </a:r>
            <a:endParaRPr lang="en-US" sz="32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4097725" y="2812599"/>
            <a:ext cx="648073" cy="832425"/>
          </a:xfrm>
          <a:prstGeom prst="line">
            <a:avLst/>
          </a:prstGeom>
          <a:ln w="76200">
            <a:headEnd type="none" w="med" len="med"/>
            <a:tailEnd type="arrow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3449653" y="2812599"/>
            <a:ext cx="648073" cy="832425"/>
          </a:xfrm>
          <a:prstGeom prst="line">
            <a:avLst/>
          </a:prstGeom>
          <a:ln w="76200">
            <a:headEnd type="none" w="med" len="med"/>
            <a:tailEnd type="arrow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127224" y="4466896"/>
            <a:ext cx="9260" cy="1986440"/>
          </a:xfrm>
          <a:prstGeom prst="line">
            <a:avLst/>
          </a:prstGeom>
          <a:ln w="76200">
            <a:headEnd type="none" w="med" len="med"/>
            <a:tailEnd type="arrow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4106703" y="4786631"/>
            <a:ext cx="677854" cy="13246"/>
          </a:xfrm>
          <a:prstGeom prst="line">
            <a:avLst/>
          </a:prstGeom>
          <a:ln w="762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004048" y="3074462"/>
            <a:ext cx="35283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/>
              <a:t>Sledovanie pohľadu</a:t>
            </a:r>
          </a:p>
          <a:p>
            <a:r>
              <a:rPr lang="sk-SK" sz="3200" dirty="0" smtClean="0"/>
              <a:t>Logovanie akcii</a:t>
            </a:r>
            <a:endParaRPr lang="en-US" sz="3200" dirty="0"/>
          </a:p>
        </p:txBody>
      </p:sp>
      <p:sp>
        <p:nvSpPr>
          <p:cNvPr id="41" name="TextBox 40"/>
          <p:cNvSpPr txBox="1"/>
          <p:nvPr/>
        </p:nvSpPr>
        <p:spPr>
          <a:xfrm>
            <a:off x="-127052" y="2962765"/>
            <a:ext cx="35283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k-SK" sz="3200" dirty="0" smtClean="0"/>
              <a:t>Pozorovanie</a:t>
            </a:r>
          </a:p>
          <a:p>
            <a:pPr algn="r"/>
            <a:r>
              <a:rPr lang="sk-SK" sz="3200" dirty="0" smtClean="0"/>
              <a:t>Premýšľanie nahlas</a:t>
            </a:r>
            <a:endParaRPr lang="en-US" sz="3200" dirty="0"/>
          </a:p>
        </p:txBody>
      </p:sp>
      <p:sp>
        <p:nvSpPr>
          <p:cNvPr id="45" name="TextBox 44"/>
          <p:cNvSpPr txBox="1"/>
          <p:nvPr/>
        </p:nvSpPr>
        <p:spPr>
          <a:xfrm>
            <a:off x="4775578" y="4494243"/>
            <a:ext cx="18756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/>
              <a:t>Interview</a:t>
            </a:r>
            <a:endParaRPr lang="en-US" sz="3200" dirty="0"/>
          </a:p>
        </p:txBody>
      </p:sp>
      <p:sp>
        <p:nvSpPr>
          <p:cNvPr id="55" name="Oval 54"/>
          <p:cNvSpPr/>
          <p:nvPr/>
        </p:nvSpPr>
        <p:spPr>
          <a:xfrm>
            <a:off x="3923928" y="2019194"/>
            <a:ext cx="360040" cy="371345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3956464" y="4644472"/>
            <a:ext cx="360040" cy="371345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9" name="Picture 2" descr="https://en.bainternet.info/wp-content/uploads/2011/02/User-group-25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48345"/>
            <a:ext cx="1753029" cy="1753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2" descr="https://en.bainternet.info/wp-content/uploads/2011/02/User-group-25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390971" y="3590381"/>
            <a:ext cx="1753029" cy="1753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492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Vyhodnotenie experimentu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Individuálne vyhodnotenie dvoch skupín</a:t>
            </a:r>
          </a:p>
          <a:p>
            <a:r>
              <a:rPr lang="sk-SK" dirty="0" smtClean="0"/>
              <a:t>Porovnanie zistených problémov naučiteľnosti medzi skupinami navzájom a s očakávanými výsledkami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45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62" y="257175"/>
            <a:ext cx="8982074" cy="634365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4869160"/>
            <a:ext cx="55446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k-SK" sz="2400" dirty="0" smtClean="0">
                <a:solidFill>
                  <a:srgbClr val="FF1515"/>
                </a:solidFill>
              </a:rPr>
              <a:t>Testovanie prototypov: </a:t>
            </a:r>
            <a:r>
              <a:rPr lang="sk-SK" sz="2400" dirty="0" smtClean="0"/>
              <a:t>kvalita, výkonnosť, spokojnosť, náročnosť, </a:t>
            </a:r>
            <a:r>
              <a:rPr lang="sk-SK" sz="2400" b="1" dirty="0" smtClean="0"/>
              <a:t>naučiteľnosť</a:t>
            </a:r>
            <a:r>
              <a:rPr lang="sk-SK" sz="2400" dirty="0" smtClean="0"/>
              <a:t>...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36451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142 -0.0419 L -0.40955 -0.3884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906" y="-17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Playtesting</a:t>
            </a:r>
            <a:r>
              <a:rPr lang="sk-SK" dirty="0" smtClean="0"/>
              <a:t> metodológia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2334" y="1556792"/>
            <a:ext cx="6335455" cy="4812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6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768" y="620688"/>
            <a:ext cx="8748464" cy="4379818"/>
          </a:xfrm>
          <a:prstGeom prst="rect">
            <a:avLst/>
          </a:prstGeom>
        </p:spPr>
      </p:pic>
      <p:sp>
        <p:nvSpPr>
          <p:cNvPr id="6" name="Left Brace 5"/>
          <p:cNvSpPr/>
          <p:nvPr/>
        </p:nvSpPr>
        <p:spPr>
          <a:xfrm rot="5400000">
            <a:off x="6528330" y="2192750"/>
            <a:ext cx="695852" cy="3744416"/>
          </a:xfrm>
          <a:prstGeom prst="leftBrace">
            <a:avLst>
              <a:gd name="adj1" fmla="val 6746"/>
              <a:gd name="adj2" fmla="val 17452"/>
            </a:avLst>
          </a:prstGeom>
          <a:noFill/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4805809" y="4509120"/>
            <a:ext cx="4356055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sk-SK" sz="3200" dirty="0"/>
              <a:t>Sledovanie pohľadu</a:t>
            </a:r>
            <a:endParaRPr lang="en-US" sz="3200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sk-SK" sz="3200" dirty="0" smtClean="0"/>
              <a:t>Nerušivá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200" dirty="0" err="1"/>
              <a:t>Automatizovan</a:t>
            </a:r>
            <a:r>
              <a:rPr lang="sk-SK" sz="3200" dirty="0" smtClean="0"/>
              <a:t>á</a:t>
            </a:r>
            <a:endParaRPr lang="sk-SK" sz="3200" dirty="0"/>
          </a:p>
        </p:txBody>
      </p:sp>
    </p:spTree>
    <p:extLst>
      <p:ext uri="{BB962C8B-B14F-4D97-AF65-F5344CB8AC3E}">
        <p14:creationId xmlns:p14="http://schemas.microsoft.com/office/powerpoint/2010/main" val="2568965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txBody>
          <a:bodyPr>
            <a:normAutofit/>
          </a:bodyPr>
          <a:lstStyle/>
          <a:p>
            <a:r>
              <a:rPr lang="sk-SK" dirty="0"/>
              <a:t>Dobrá </a:t>
            </a:r>
            <a:r>
              <a:rPr lang="sk-SK" b="1" dirty="0"/>
              <a:t>iniciálna naučiteľnosť </a:t>
            </a:r>
            <a:r>
              <a:rPr lang="sk-SK" dirty="0"/>
              <a:t>má pre hry nenahraditeľný význam</a:t>
            </a:r>
            <a:br>
              <a:rPr lang="sk-SK" dirty="0"/>
            </a:br>
            <a:r>
              <a:rPr lang="sk-SK" dirty="0"/>
              <a:t/>
            </a:r>
            <a:br>
              <a:rPr lang="sk-SK" dirty="0"/>
            </a:br>
            <a:r>
              <a:rPr lang="sk-SK" dirty="0" smtClean="0"/>
              <a:t>Dobrá hra musí hráča zaujať počas prvých 15 minút</a:t>
            </a:r>
            <a:br>
              <a:rPr lang="sk-SK" dirty="0" smtClean="0"/>
            </a:br>
            <a:r>
              <a:rPr lang="sk-SK" dirty="0"/>
              <a:t/>
            </a:r>
            <a:br>
              <a:rPr lang="sk-SK" dirty="0"/>
            </a:br>
            <a:r>
              <a:rPr lang="sk-SK" dirty="0" smtClean="0"/>
              <a:t>V tomto čase by sa mal hráč naučiť ovládať základné herné mechaniky a dynamiky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6650"/>
          </a:xfrm>
        </p:spPr>
        <p:txBody>
          <a:bodyPr>
            <a:normAutofit/>
          </a:bodyPr>
          <a:lstStyle/>
          <a:p>
            <a:r>
              <a:rPr lang="sk-SK" b="1" dirty="0" smtClean="0"/>
              <a:t>Model učenia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en-US" dirty="0" smtClean="0"/>
              <a:t>~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b="1" dirty="0" smtClean="0"/>
              <a:t>Správanie používateľa</a:t>
            </a:r>
            <a:endParaRPr lang="en-US" b="1" dirty="0"/>
          </a:p>
        </p:txBody>
      </p:sp>
      <p:sp>
        <p:nvSpPr>
          <p:cNvPr id="2" name="Oval 1"/>
          <p:cNvSpPr/>
          <p:nvPr/>
        </p:nvSpPr>
        <p:spPr>
          <a:xfrm>
            <a:off x="2915816" y="692696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217132" y="692696"/>
            <a:ext cx="648072" cy="64807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>
            <a:off x="5530034" y="692696"/>
            <a:ext cx="720080" cy="648072"/>
          </a:xfrm>
          <a:prstGeom prst="triangl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>
            <a:stCxn id="2" idx="6"/>
            <a:endCxn id="3" idx="1"/>
          </p:cNvCxnSpPr>
          <p:nvPr/>
        </p:nvCxnSpPr>
        <p:spPr>
          <a:xfrm>
            <a:off x="3563888" y="1016732"/>
            <a:ext cx="653244" cy="0"/>
          </a:xfrm>
          <a:prstGeom prst="straightConnector1">
            <a:avLst/>
          </a:prstGeom>
          <a:ln w="5715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endCxn id="5" idx="1"/>
          </p:cNvCxnSpPr>
          <p:nvPr/>
        </p:nvCxnSpPr>
        <p:spPr>
          <a:xfrm>
            <a:off x="4855763" y="1016732"/>
            <a:ext cx="854291" cy="0"/>
          </a:xfrm>
          <a:prstGeom prst="straightConnector1">
            <a:avLst/>
          </a:prstGeom>
          <a:ln w="5715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750281" y="5186311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907407" y="5199359"/>
            <a:ext cx="648072" cy="64807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/>
          <p:nvPr/>
        </p:nvSpPr>
        <p:spPr>
          <a:xfrm>
            <a:off x="5418185" y="5186311"/>
            <a:ext cx="720080" cy="648072"/>
          </a:xfrm>
          <a:prstGeom prst="triangl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569994" y="5186311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-46979" y="5199359"/>
            <a:ext cx="648072" cy="64807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ightning Bolt 17"/>
          <p:cNvSpPr/>
          <p:nvPr/>
        </p:nvSpPr>
        <p:spPr>
          <a:xfrm>
            <a:off x="2356525" y="5186311"/>
            <a:ext cx="609482" cy="648072"/>
          </a:xfrm>
          <a:prstGeom prst="lightningBol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080772" y="5186311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704667" y="5186311"/>
            <a:ext cx="648072" cy="64807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6228738" y="5199359"/>
            <a:ext cx="648072" cy="64807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Lightning Bolt 21"/>
          <p:cNvSpPr/>
          <p:nvPr/>
        </p:nvSpPr>
        <p:spPr>
          <a:xfrm>
            <a:off x="6976504" y="5186311"/>
            <a:ext cx="609482" cy="648072"/>
          </a:xfrm>
          <a:prstGeom prst="lightningBol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7700751" y="5186311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8495928" y="5199359"/>
            <a:ext cx="648072" cy="64807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37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583264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Learning Case Mining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/>
              <a:t/>
            </a:r>
            <a:br>
              <a:rPr lang="sk-SK" dirty="0"/>
            </a:br>
            <a:r>
              <a:rPr lang="en-US" dirty="0" err="1" smtClean="0"/>
              <a:t>Pr</a:t>
            </a:r>
            <a:r>
              <a:rPr lang="sk-SK" dirty="0" err="1" smtClean="0"/>
              <a:t>ípad</a:t>
            </a:r>
            <a:r>
              <a:rPr lang="sk-SK" dirty="0" smtClean="0"/>
              <a:t> naučenia - Model </a:t>
            </a:r>
            <a:r>
              <a:rPr lang="sk-SK" dirty="0" smtClean="0"/>
              <a:t>interakcie používateľa s hrou, ktorej cieľom je naučenie hernej mechaniky alebo dynamiky</a:t>
            </a:r>
            <a:br>
              <a:rPr lang="sk-SK" dirty="0" smtClean="0"/>
            </a:br>
            <a:r>
              <a:rPr lang="sk-SK" dirty="0"/>
              <a:t/>
            </a:r>
            <a:br>
              <a:rPr lang="sk-SK" dirty="0"/>
            </a:br>
            <a:r>
              <a:rPr lang="sk-SK" dirty="0" smtClean="0"/>
              <a:t>Vopred definovaný herným dizajnérom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808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4525963"/>
          </a:xfrm>
        </p:spPr>
        <p:txBody>
          <a:bodyPr/>
          <a:lstStyle/>
          <a:p>
            <a:r>
              <a:rPr lang="sk-SK" b="1" dirty="0"/>
              <a:t>H1: Na základe našej metódy dokážeme určiť, či majú herné mechaniky alebo dynamiky nedostatočnú </a:t>
            </a:r>
            <a:r>
              <a:rPr lang="sk-SK" b="1" dirty="0" smtClean="0"/>
              <a:t>naučiteľnosť</a:t>
            </a:r>
          </a:p>
          <a:p>
            <a:endParaRPr lang="en-US" dirty="0"/>
          </a:p>
          <a:p>
            <a:r>
              <a:rPr lang="sk-SK" b="1" dirty="0"/>
              <a:t>H2: Na základe našej metódy dokážeme ukázať na príčinu nedostatočnej naučiteľnosti herných mechaník alebo </a:t>
            </a:r>
            <a:r>
              <a:rPr lang="sk-SK" b="1" dirty="0" smtClean="0"/>
              <a:t>dynamík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62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Kvalitatívny</a:t>
            </a:r>
          </a:p>
          <a:p>
            <a:r>
              <a:rPr lang="sk-SK" dirty="0" smtClean="0"/>
              <a:t>Porovnanie výsledkov bežných </a:t>
            </a:r>
            <a:r>
              <a:rPr lang="sk-SK" dirty="0" err="1" smtClean="0"/>
              <a:t>playtesting</a:t>
            </a:r>
            <a:r>
              <a:rPr lang="sk-SK" dirty="0" smtClean="0"/>
              <a:t> metód s výsledkami LCM (→ naša metóda)</a:t>
            </a:r>
          </a:p>
          <a:p>
            <a:r>
              <a:rPr lang="sk-SK" dirty="0" smtClean="0"/>
              <a:t>2 hry, 2 prípady naučenia na hru</a:t>
            </a:r>
            <a:endParaRPr lang="en-US" dirty="0"/>
          </a:p>
        </p:txBody>
      </p:sp>
      <p:pic>
        <p:nvPicPr>
          <p:cNvPr id="5" name="Picture 2" descr="https://en.bainternet.info/wp-content/uploads/2011/02/User-group-25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4799" y="4122174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vignette4.wikia.nocookie.net/coasterpedia/images/5/58/Magnifying_glass.png/revision/latest?cb=201302221627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3829206"/>
            <a:ext cx="3024336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169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2479</TotalTime>
  <Words>568</Words>
  <Application>Microsoft Office PowerPoint</Application>
  <PresentationFormat>On-screen Show (4:3)</PresentationFormat>
  <Paragraphs>51</Paragraphs>
  <Slides>12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Motív Office</vt:lpstr>
      <vt:lpstr>Metodika vyhodnocovania hier na základe implicitnej spätnej väzby Návrh experimentu</vt:lpstr>
      <vt:lpstr>PowerPoint Presentation</vt:lpstr>
      <vt:lpstr>Playtesting metodológia</vt:lpstr>
      <vt:lpstr>PowerPoint Presentation</vt:lpstr>
      <vt:lpstr>Dobrá iniciálna naučiteľnosť má pre hry nenahraditeľný význam  Dobrá hra musí hráča zaujať počas prvých 15 minút  V tomto čase by sa mal hráč naučiť ovládať základné herné mechaniky a dynamiky</vt:lpstr>
      <vt:lpstr>Model učenia ~ Správanie používateľa</vt:lpstr>
      <vt:lpstr>Learning Case Mining  Prípad naučenia - Model interakcie používateľa s hrou, ktorej cieľom je naučenie hernej mechaniky alebo dynamiky  Vopred definovaný herným dizajnérom</vt:lpstr>
      <vt:lpstr>PowerPoint Presentation</vt:lpstr>
      <vt:lpstr>Experiment</vt:lpstr>
      <vt:lpstr>Výber účastníkov</vt:lpstr>
      <vt:lpstr>Priebeh experimentu</vt:lpstr>
      <vt:lpstr>Vyhodnotenie experimentu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Metodika vyhodnocovania hier na základe implicitnej spätnej väzby</dc:title>
  <dc:creator>piers.demcak@gmail.com</dc:creator>
  <cp:lastModifiedBy>piers.demcak@gmail.com</cp:lastModifiedBy>
  <cp:revision>133</cp:revision>
  <dcterms:created xsi:type="dcterms:W3CDTF">2014-11-17T11:57:17Z</dcterms:created>
  <dcterms:modified xsi:type="dcterms:W3CDTF">2015-03-02T20:21:53Z</dcterms:modified>
</cp:coreProperties>
</file>