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7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5715000" type="screen16x1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4" y="-5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59269"/>
            <a:ext cx="7772400" cy="128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 rtl="0">
              <a:buSzPct val="100000"/>
              <a:defRPr sz="4800"/>
            </a:lvl1pPr>
            <a:lvl2pPr indent="304800" algn="ctr" rtl="0">
              <a:buSzPct val="100000"/>
              <a:defRPr sz="4800"/>
            </a:lvl2pPr>
            <a:lvl3pPr indent="304800" algn="ctr" rtl="0">
              <a:buSzPct val="100000"/>
              <a:defRPr sz="4800"/>
            </a:lvl3pPr>
            <a:lvl4pPr indent="304800" algn="ctr" rtl="0">
              <a:buSzPct val="100000"/>
              <a:defRPr sz="4800"/>
            </a:lvl4pPr>
            <a:lvl5pPr indent="304800" algn="ctr" rtl="0">
              <a:buSzPct val="100000"/>
              <a:defRPr sz="4800"/>
            </a:lvl5pPr>
            <a:lvl6pPr indent="304800" algn="ctr" rtl="0">
              <a:buSzPct val="100000"/>
              <a:defRPr sz="4800"/>
            </a:lvl6pPr>
            <a:lvl7pPr indent="304800" algn="ctr" rtl="0">
              <a:buSzPct val="100000"/>
              <a:defRPr sz="4800"/>
            </a:lvl7pPr>
            <a:lvl8pPr indent="304800" algn="ctr" rtl="0">
              <a:buSzPct val="100000"/>
              <a:defRPr sz="4800"/>
            </a:lvl8pPr>
            <a:lvl9pPr indent="304800" algn="ctr" rtl="0"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155614"/>
            <a:ext cx="7772400" cy="87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defRPr/>
            </a:lvl1pPr>
            <a:lvl2pPr indent="457200" rtl="0">
              <a:defRPr/>
            </a:lvl2pPr>
            <a:lvl3pPr indent="914400" rtl="0">
              <a:defRPr/>
            </a:lvl3pPr>
            <a:lvl4pPr indent="1371600"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39945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3" y="1333500"/>
            <a:ext cx="39945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4895899"/>
            <a:ext cx="8229600" cy="57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" name="Shape 7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5" y="10"/>
            <a:ext cx="10159999" cy="5714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800" y="1759269"/>
            <a:ext cx="7772400" cy="128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685800" y="3155614"/>
            <a:ext cx="7772400" cy="87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26" name="Shape 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0"/>
            <a:ext cx="10159999" cy="571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5268274" cy="246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570300" y="2759000"/>
            <a:ext cx="5330999" cy="278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30555"/>
              <a:buFont typeface="Arial"/>
              <a:buNone/>
            </a:pPr>
            <a:r>
              <a:rPr lang="sk" sz="3600" i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Platforma na testovanie použiteľnosti webových </a:t>
            </a:r>
            <a:r>
              <a:rPr lang="sk" sz="3600" i="1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aplikáci</a:t>
            </a:r>
            <a:r>
              <a:rPr lang="sk-SK" sz="3600" i="1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í</a:t>
            </a:r>
            <a:endParaRPr lang="sk" sz="3600" i="1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sk" sz="2400" i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tp1314team1@gmail.com</a:t>
            </a:r>
          </a:p>
          <a:p>
            <a:endParaRPr dirty="0"/>
          </a:p>
        </p:txBody>
      </p:sp>
      <p:sp>
        <p:nvSpPr>
          <p:cNvPr id="29" name="Shape 29"/>
          <p:cNvSpPr/>
          <p:nvPr/>
        </p:nvSpPr>
        <p:spPr>
          <a:xfrm>
            <a:off x="9144000" y="-52350"/>
            <a:ext cx="1268699" cy="5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5272700" y="-93125"/>
            <a:ext cx="3957300" cy="5866199"/>
          </a:xfrm>
          <a:prstGeom prst="rect">
            <a:avLst/>
          </a:prstGeom>
          <a:solidFill>
            <a:srgbClr val="000000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sk">
                <a:solidFill>
                  <a:srgbClr val="FF9900"/>
                </a:solidFill>
              </a:rPr>
              <a:t>Add-on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181675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zmena spôsobu definovania elementu </a:t>
            </a:r>
            <a:r>
              <a:rPr lang="sk" b="1">
                <a:solidFill>
                  <a:schemeClr val="lt2"/>
                </a:solidFill>
              </a:rPr>
              <a:t>AOI</a:t>
            </a:r>
          </a:p>
          <a:p>
            <a:pPr marL="457200" lvl="0" indent="-419100" rtl="0">
              <a:lnSpc>
                <a:spcPct val="115000"/>
              </a:lnSpc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interaktívny výber potrebných atribútov</a:t>
            </a:r>
          </a:p>
          <a:p>
            <a:pPr marL="914400" lvl="1" indent="-381000" rtl="0">
              <a:lnSpc>
                <a:spcPct val="115000"/>
              </a:lnSpc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sk">
                <a:solidFill>
                  <a:schemeClr val="lt2"/>
                </a:solidFill>
              </a:rPr>
              <a:t>ID elementu</a:t>
            </a:r>
          </a:p>
          <a:p>
            <a:pPr marL="914400" lvl="1" indent="-381000" rtl="0">
              <a:lnSpc>
                <a:spcPct val="115000"/>
              </a:lnSpc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sk">
                <a:solidFill>
                  <a:schemeClr val="lt2"/>
                </a:solidFill>
              </a:rPr>
              <a:t>Class elementu</a:t>
            </a:r>
          </a:p>
          <a:p>
            <a:pPr marL="914400" lvl="1" indent="-381000" rtl="0">
              <a:lnSpc>
                <a:spcPct val="150000"/>
              </a:lnSpc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sk">
                <a:solidFill>
                  <a:schemeClr val="lt2"/>
                </a:solidFill>
              </a:rPr>
              <a:t>poradové číslo elementu</a:t>
            </a:r>
          </a:p>
          <a:p>
            <a:pPr marL="457200" lvl="0" indent="-419100" rtl="0">
              <a:lnSpc>
                <a:spcPct val="150000"/>
              </a:lnSpc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možnosť definovať skupinu elementov</a:t>
            </a:r>
          </a:p>
          <a:p>
            <a:pPr marL="457200" lvl="0" indent="-419100" rtl="0">
              <a:lnSpc>
                <a:spcPct val="150000"/>
              </a:lnSpc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jednoduchšie úpravy ako pri XPath</a:t>
            </a:r>
          </a:p>
        </p:txBody>
      </p:sp>
      <p:sp>
        <p:nvSpPr>
          <p:cNvPr id="61" name="Shape 61"/>
          <p:cNvSpPr/>
          <p:nvPr/>
        </p:nvSpPr>
        <p:spPr>
          <a:xfrm>
            <a:off x="9144000" y="-104700"/>
            <a:ext cx="1268699" cy="5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4625" y="428700"/>
            <a:ext cx="8894750" cy="48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 rot="648066">
            <a:off x="1787290" y="1455900"/>
            <a:ext cx="861258" cy="1268648"/>
          </a:xfrm>
          <a:prstGeom prst="rightArrow">
            <a:avLst>
              <a:gd name="adj1" fmla="val 50000"/>
              <a:gd name="adj2" fmla="val 52409"/>
            </a:avLst>
          </a:prstGeom>
          <a:solidFill>
            <a:srgbClr val="FF9900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Shape 70"/>
          <p:cNvSpPr/>
          <p:nvPr/>
        </p:nvSpPr>
        <p:spPr>
          <a:xfrm>
            <a:off x="9144000" y="-104700"/>
            <a:ext cx="1268699" cy="5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4625" y="428700"/>
            <a:ext cx="8894750" cy="48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>
            <a:off x="9144000" y="-104700"/>
            <a:ext cx="1268699" cy="5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Shape 79"/>
          <p:cNvSpPr/>
          <p:nvPr/>
        </p:nvSpPr>
        <p:spPr>
          <a:xfrm>
            <a:off x="-152400" y="-28500"/>
            <a:ext cx="9451199" cy="5819700"/>
          </a:xfrm>
          <a:prstGeom prst="rect">
            <a:avLst/>
          </a:prstGeom>
          <a:solidFill>
            <a:srgbClr val="000000">
              <a:alpha val="75770"/>
            </a:srgb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-81500" y="2924063"/>
            <a:ext cx="9765599" cy="13916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35475" y="3316063"/>
            <a:ext cx="849630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256050" y="2723645"/>
            <a:ext cx="500400" cy="47729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5272700" y="-93125"/>
            <a:ext cx="3957300" cy="5866199"/>
          </a:xfrm>
          <a:prstGeom prst="rect">
            <a:avLst/>
          </a:prstGeom>
          <a:solidFill>
            <a:srgbClr val="000000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sk">
                <a:solidFill>
                  <a:srgbClr val="FF9900"/>
                </a:solidFill>
              </a:rPr>
              <a:t>API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181675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 sz="2600">
                <a:solidFill>
                  <a:schemeClr val="lt2"/>
                </a:solidFill>
              </a:rPr>
              <a:t>Aplikácia po registrácii v GazeAdmin získa API kľúč</a:t>
            </a:r>
          </a:p>
          <a:p>
            <a:pPr marL="457200" lvl="0" indent="-393700" rtl="0">
              <a:lnSpc>
                <a:spcPct val="115000"/>
              </a:lnSpc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 sz="2600">
                <a:solidFill>
                  <a:schemeClr val="lt2"/>
                </a:solidFill>
              </a:rPr>
              <a:t>Aplikácie môžu podľa API kľúča používať metódy pre získavanie priradených:</a:t>
            </a:r>
          </a:p>
          <a:p>
            <a:pPr marL="914400" lvl="1" indent="-381000" rtl="0">
              <a:lnSpc>
                <a:spcPct val="115000"/>
              </a:lnSpc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sk">
                <a:solidFill>
                  <a:schemeClr val="lt2"/>
                </a:solidFill>
              </a:rPr>
              <a:t>projektov</a:t>
            </a:r>
          </a:p>
          <a:p>
            <a:pPr marL="914400" lvl="1" indent="-381000" rtl="0">
              <a:lnSpc>
                <a:spcPct val="115000"/>
              </a:lnSpc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sk">
                <a:solidFill>
                  <a:schemeClr val="lt2"/>
                </a:solidFill>
              </a:rPr>
              <a:t>sedení</a:t>
            </a:r>
          </a:p>
          <a:p>
            <a:pPr marL="457200" lvl="0" indent="-393700" rtl="0">
              <a:lnSpc>
                <a:spcPct val="115000"/>
              </a:lnSpc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 sz="2600">
                <a:solidFill>
                  <a:schemeClr val="lt2"/>
                </a:solidFill>
              </a:rPr>
              <a:t>Rozpracované:</a:t>
            </a:r>
          </a:p>
          <a:p>
            <a:pPr marL="914400" lvl="1" indent="-381000" rtl="0">
              <a:lnSpc>
                <a:spcPct val="115000"/>
              </a:lnSpc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sk">
                <a:solidFill>
                  <a:schemeClr val="lt2"/>
                </a:solidFill>
              </a:rPr>
              <a:t>získavanie informácie o tom, kam sa špecifický používateľ pozeral pri testovaní</a:t>
            </a:r>
          </a:p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9144000" y="-104700"/>
            <a:ext cx="1268699" cy="5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5272700" y="-93125"/>
            <a:ext cx="3957300" cy="5866199"/>
          </a:xfrm>
          <a:prstGeom prst="rect">
            <a:avLst/>
          </a:prstGeom>
          <a:solidFill>
            <a:srgbClr val="000000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sk">
                <a:solidFill>
                  <a:srgbClr val="FF9900"/>
                </a:solidFill>
              </a:rPr>
              <a:t>Postrehy z konferencie IIT.SRC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181675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Pri práci so zariadením EyeTribe:</a:t>
            </a:r>
          </a:p>
          <a:p>
            <a:pPr marL="914400" lvl="1" indent="-381000" rtl="0">
              <a:lnSpc>
                <a:spcPct val="115000"/>
              </a:lnSpc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sk">
                <a:solidFill>
                  <a:schemeClr val="lt2"/>
                </a:solidFill>
              </a:rPr>
              <a:t>po dlhšej prevádzke sa prehreje</a:t>
            </a:r>
          </a:p>
          <a:p>
            <a:pPr marL="1371600" lvl="2" indent="-355600" rtl="0">
              <a:lnSpc>
                <a:spcPct val="115000"/>
              </a:lnSpc>
              <a:buClr>
                <a:schemeClr val="lt2"/>
              </a:buClr>
              <a:buSzPct val="100000"/>
              <a:buFont typeface="Wingdings"/>
              <a:buChar char="§"/>
            </a:pPr>
            <a:r>
              <a:rPr lang="sk" sz="2000">
                <a:solidFill>
                  <a:schemeClr val="lt2"/>
                </a:solidFill>
              </a:rPr>
              <a:t>občas prestane reagovať - treba ho znova pripojiť do USB</a:t>
            </a:r>
          </a:p>
          <a:p>
            <a:pPr marL="914400" lvl="1" indent="-381000" rtl="0">
              <a:lnSpc>
                <a:spcPct val="115000"/>
              </a:lnSpc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sk">
                <a:solidFill>
                  <a:schemeClr val="lt2"/>
                </a:solidFill>
              </a:rPr>
              <a:t>ťažkosti pri sledovaní pohľadu používateľa s okuliarmi</a:t>
            </a:r>
          </a:p>
          <a:p>
            <a:pPr marL="914400" lvl="1" indent="-381000" rtl="0">
              <a:lnSpc>
                <a:spcPct val="115000"/>
              </a:lnSpc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sk">
                <a:solidFill>
                  <a:schemeClr val="lt2"/>
                </a:solidFill>
              </a:rPr>
              <a:t>po neúspešnej kalibrácii posiela iba pozíciu očí v priestore</a:t>
            </a:r>
          </a:p>
          <a:p>
            <a:pPr marL="1371600" lvl="2" indent="-355600" rtl="0">
              <a:lnSpc>
                <a:spcPct val="115000"/>
              </a:lnSpc>
              <a:buClr>
                <a:schemeClr val="lt2"/>
              </a:buClr>
              <a:buSzPct val="100000"/>
              <a:buFont typeface="Wingdings"/>
              <a:buChar char="§"/>
            </a:pPr>
            <a:r>
              <a:rPr lang="sk" sz="2000">
                <a:solidFill>
                  <a:schemeClr val="lt2"/>
                </a:solidFill>
              </a:rPr>
              <a:t>ak vôbec pri kalibrácii nevidí oči, tvári sa, že kalibrácia bola “perfect”</a:t>
            </a:r>
          </a:p>
        </p:txBody>
      </p:sp>
      <p:sp>
        <p:nvSpPr>
          <p:cNvPr id="98" name="Shape 98"/>
          <p:cNvSpPr/>
          <p:nvPr/>
        </p:nvSpPr>
        <p:spPr>
          <a:xfrm>
            <a:off x="9144000" y="-104700"/>
            <a:ext cx="1268699" cy="5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5272700" y="-93125"/>
            <a:ext cx="3957300" cy="5866199"/>
          </a:xfrm>
          <a:prstGeom prst="rect">
            <a:avLst/>
          </a:prstGeom>
          <a:solidFill>
            <a:srgbClr val="000000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sk">
                <a:solidFill>
                  <a:srgbClr val="FF9900"/>
                </a:solidFill>
              </a:rPr>
              <a:t>Zhrnutie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181675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štatistiky z reálnych dát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jednotná knižnica pre komunikáciu klienta so zariadeniami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interaktívny výber AOIs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nový add-on pre Google Chrome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API pre tretie strany</a:t>
            </a:r>
          </a:p>
        </p:txBody>
      </p:sp>
      <p:sp>
        <p:nvSpPr>
          <p:cNvPr id="106" name="Shape 106"/>
          <p:cNvSpPr/>
          <p:nvPr/>
        </p:nvSpPr>
        <p:spPr>
          <a:xfrm>
            <a:off x="9144000" y="-104700"/>
            <a:ext cx="1268699" cy="5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5272700" y="-93125"/>
            <a:ext cx="3957300" cy="5866199"/>
          </a:xfrm>
          <a:prstGeom prst="rect">
            <a:avLst/>
          </a:prstGeom>
          <a:solidFill>
            <a:srgbClr val="000000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sk">
                <a:solidFill>
                  <a:srgbClr val="FF9900"/>
                </a:solidFill>
              </a:rPr>
              <a:t>Webová aplikácia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181675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http://team01-13.ucebne.fiit.stuba.sk/web</a:t>
            </a:r>
          </a:p>
          <a:p>
            <a:pPr marL="457200" lvl="0" indent="-419100" rtl="0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pridaná download sekcia</a:t>
            </a:r>
          </a:p>
          <a:p>
            <a:pPr marL="457200" lvl="0" indent="-419100" rtl="0">
              <a:lnSpc>
                <a:spcPct val="115000"/>
              </a:lnSpc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zobrazenie štatistických údajov</a:t>
            </a:r>
          </a:p>
          <a:p>
            <a:pPr marL="914400" lvl="1" indent="-381000" rtl="0">
              <a:lnSpc>
                <a:spcPct val="115000"/>
              </a:lnSpc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sk">
                <a:solidFill>
                  <a:schemeClr val="lt2"/>
                </a:solidFill>
              </a:rPr>
              <a:t>filtre</a:t>
            </a:r>
          </a:p>
          <a:p>
            <a:pPr marL="914400" lvl="1" indent="-381000" rtl="0">
              <a:lnSpc>
                <a:spcPct val="115000"/>
              </a:lnSpc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sk">
                <a:solidFill>
                  <a:schemeClr val="lt2"/>
                </a:solidFill>
              </a:rPr>
              <a:t>tabuľky</a:t>
            </a:r>
          </a:p>
          <a:p>
            <a:pPr marL="914400" lvl="1" indent="-381000" rtl="0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sk">
                <a:solidFill>
                  <a:schemeClr val="lt2"/>
                </a:solidFill>
              </a:rPr>
              <a:t>grafy</a:t>
            </a:r>
          </a:p>
          <a:p>
            <a:pPr marL="457200" lvl="0" indent="-419100" rtl="0">
              <a:lnSpc>
                <a:spcPct val="115000"/>
              </a:lnSpc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ukážka ...</a:t>
            </a:r>
          </a:p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9144000" y="-104700"/>
            <a:ext cx="1268699" cy="5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5272700" y="-93125"/>
            <a:ext cx="3957300" cy="5866199"/>
          </a:xfrm>
          <a:prstGeom prst="rect">
            <a:avLst/>
          </a:prstGeom>
          <a:solidFill>
            <a:srgbClr val="000000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9144000" y="-104700"/>
            <a:ext cx="1268699" cy="5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Obrázok 7" descr="01_uvo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871"/>
            <a:ext cx="9144000" cy="537725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5272700" y="-93125"/>
            <a:ext cx="3957300" cy="5866199"/>
          </a:xfrm>
          <a:prstGeom prst="rect">
            <a:avLst/>
          </a:prstGeom>
          <a:solidFill>
            <a:srgbClr val="000000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9144000" y="-104700"/>
            <a:ext cx="1268699" cy="5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Obrázok 7" descr="02_downloa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109"/>
            <a:ext cx="9144000" cy="525878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5272700" y="-93125"/>
            <a:ext cx="3957300" cy="5866199"/>
          </a:xfrm>
          <a:prstGeom prst="rect">
            <a:avLst/>
          </a:prstGeom>
          <a:solidFill>
            <a:srgbClr val="000000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9144000" y="-104700"/>
            <a:ext cx="1268699" cy="5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Obrázok 7" descr="03_statistics_ta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872"/>
            <a:ext cx="9144000" cy="550725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5272700" y="-93125"/>
            <a:ext cx="3957300" cy="5866199"/>
          </a:xfrm>
          <a:prstGeom prst="rect">
            <a:avLst/>
          </a:prstGeom>
          <a:solidFill>
            <a:srgbClr val="000000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9144000" y="-104700"/>
            <a:ext cx="1268699" cy="5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Obrázok 7" descr="04_statistics_grap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" y="0"/>
            <a:ext cx="8909050" cy="5715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5272700" y="-93125"/>
            <a:ext cx="3957300" cy="5866199"/>
          </a:xfrm>
          <a:prstGeom prst="rect">
            <a:avLst/>
          </a:prstGeom>
          <a:solidFill>
            <a:srgbClr val="000000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9144000" y="-104700"/>
            <a:ext cx="1268699" cy="5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Obrázok 8" descr="04_statistics_graph_fix_cou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63"/>
            <a:ext cx="9144000" cy="56860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272700" y="-93125"/>
            <a:ext cx="3957300" cy="5866199"/>
          </a:xfrm>
          <a:prstGeom prst="rect">
            <a:avLst/>
          </a:prstGeom>
          <a:solidFill>
            <a:srgbClr val="000000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sk">
                <a:solidFill>
                  <a:srgbClr val="FF9900"/>
                </a:solidFill>
              </a:rPr>
              <a:t>Desktopové komponenty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181675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Vytvorená jednotná knižnica pre komunikáciu klienta so zariadeniami</a:t>
            </a:r>
          </a:p>
          <a:p>
            <a:pPr marL="457200" lvl="0" indent="-419100" rtl="0">
              <a:lnSpc>
                <a:spcPct val="115000"/>
              </a:lnSpc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Knižnica podporuje zariadenia Tobii, EyeTribe a náš simulátor</a:t>
            </a:r>
          </a:p>
        </p:txBody>
      </p:sp>
      <p:sp>
        <p:nvSpPr>
          <p:cNvPr id="45" name="Shape 45"/>
          <p:cNvSpPr/>
          <p:nvPr/>
        </p:nvSpPr>
        <p:spPr>
          <a:xfrm>
            <a:off x="9144000" y="-104700"/>
            <a:ext cx="1268699" cy="5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5272700" y="-93125"/>
            <a:ext cx="3957300" cy="5866199"/>
          </a:xfrm>
          <a:prstGeom prst="rect">
            <a:avLst/>
          </a:prstGeom>
          <a:solidFill>
            <a:srgbClr val="000000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sk">
                <a:solidFill>
                  <a:srgbClr val="FF9900"/>
                </a:solidFill>
              </a:rPr>
              <a:t>Add-on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181675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vytvorená verzia pre Google Chrome</a:t>
            </a:r>
          </a:p>
          <a:p>
            <a:pPr marL="457200" lvl="0" indent="-419100" rtl="0">
              <a:lnSpc>
                <a:spcPct val="150000"/>
              </a:lnSpc>
              <a:buClr>
                <a:schemeClr val="lt2"/>
              </a:buClr>
              <a:buSzPct val="166666"/>
              <a:buFont typeface="Arial"/>
              <a:buChar char="•"/>
            </a:pPr>
            <a:r>
              <a:rPr lang="sk">
                <a:solidFill>
                  <a:schemeClr val="lt2"/>
                </a:solidFill>
              </a:rPr>
              <a:t>oddelenie funkcionality do dvoch addonov</a:t>
            </a:r>
          </a:p>
          <a:p>
            <a:pPr marL="914400" lvl="1" indent="-381000" rtl="0">
              <a:lnSpc>
                <a:spcPct val="150000"/>
              </a:lnSpc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sk">
                <a:solidFill>
                  <a:schemeClr val="lt2"/>
                </a:solidFill>
              </a:rPr>
              <a:t>Admin (areas of interest) a </a:t>
            </a:r>
          </a:p>
          <a:p>
            <a:pPr marL="914400" lvl="1" indent="-381000" rtl="0">
              <a:lnSpc>
                <a:spcPct val="150000"/>
              </a:lnSpc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sk">
                <a:solidFill>
                  <a:schemeClr val="lt2"/>
                </a:solidFill>
              </a:rPr>
              <a:t>Client (obohacovanie dát) </a:t>
            </a:r>
          </a:p>
        </p:txBody>
      </p:sp>
      <p:sp>
        <p:nvSpPr>
          <p:cNvPr id="53" name="Shape 53"/>
          <p:cNvSpPr/>
          <p:nvPr/>
        </p:nvSpPr>
        <p:spPr>
          <a:xfrm>
            <a:off x="9144000" y="-104700"/>
            <a:ext cx="1268699" cy="5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209</Words>
  <Application>Microsoft Office PowerPoint</Application>
  <PresentationFormat>Prezentácia na obrazovke (16:10)</PresentationFormat>
  <Paragraphs>46</Paragraphs>
  <Slides>15</Slides>
  <Notes>15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simple-light</vt:lpstr>
      <vt:lpstr>Snímka 1</vt:lpstr>
      <vt:lpstr>Webová aplikácia</vt:lpstr>
      <vt:lpstr>Snímka 3</vt:lpstr>
      <vt:lpstr>Snímka 4</vt:lpstr>
      <vt:lpstr>Snímka 5</vt:lpstr>
      <vt:lpstr>Snímka 6</vt:lpstr>
      <vt:lpstr>Snímka 7</vt:lpstr>
      <vt:lpstr>Desktopové komponenty</vt:lpstr>
      <vt:lpstr>Add-on</vt:lpstr>
      <vt:lpstr>Add-on</vt:lpstr>
      <vt:lpstr>Snímka 11</vt:lpstr>
      <vt:lpstr>Snímka 12</vt:lpstr>
      <vt:lpstr>API</vt:lpstr>
      <vt:lpstr>Postrehy z konferencie IIT.SRC</vt:lpstr>
      <vt:lpstr>Zhrnutie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cp:lastModifiedBy>Domi</cp:lastModifiedBy>
  <cp:revision>2</cp:revision>
  <dcterms:modified xsi:type="dcterms:W3CDTF">2014-05-06T09:22:05Z</dcterms:modified>
</cp:coreProperties>
</file>