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58" r:id="rId6"/>
    <p:sldId id="259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725" autoAdjust="0"/>
  </p:normalViewPr>
  <p:slideViewPr>
    <p:cSldViewPr>
      <p:cViewPr varScale="1">
        <p:scale>
          <a:sx n="63" d="100"/>
          <a:sy n="63" d="100"/>
        </p:scale>
        <p:origin x="-21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IT%20Ulohy\dottore\prispevky\WIKT\WIKT_2012\regular%20paper%20on%20GWAP\experiments\Correctness_and_consensus_Extende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FIIT%20Ulohy\dottore\prispevky\WIKT\WIKT_2012\regular%20paper%20on%20GWAP\experiments\Correctness_and_consensus_Extended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plotArea>
      <c:layout>
        <c:manualLayout>
          <c:layoutTarget val="inner"/>
          <c:xMode val="edge"/>
          <c:yMode val="edge"/>
          <c:x val="6.299994445061663E-2"/>
          <c:y val="3.4719260583949474E-2"/>
          <c:w val="0.88639498984741227"/>
          <c:h val="0.74780716933374081"/>
        </c:manualLayout>
      </c:layout>
      <c:barChart>
        <c:barDir val="col"/>
        <c:grouping val="clustered"/>
        <c:ser>
          <c:idx val="0"/>
          <c:order val="0"/>
          <c:tx>
            <c:strRef>
              <c:f>Hárok1!$C$1</c:f>
              <c:strCache>
                <c:ptCount val="1"/>
                <c:pt idx="0">
                  <c:v>účasť na konsenze</c:v>
                </c:pt>
              </c:strCache>
            </c:strRef>
          </c:tx>
          <c:val>
            <c:numRef>
              <c:f>Hárok1!$C$2:$C$59</c:f>
              <c:numCache>
                <c:formatCode>General</c:formatCode>
                <c:ptCount val="58"/>
                <c:pt idx="0">
                  <c:v>0.60500000000000065</c:v>
                </c:pt>
                <c:pt idx="1">
                  <c:v>0.61600000000000132</c:v>
                </c:pt>
                <c:pt idx="2">
                  <c:v>0.57700000000000062</c:v>
                </c:pt>
                <c:pt idx="3">
                  <c:v>0.53100000000000003</c:v>
                </c:pt>
                <c:pt idx="4">
                  <c:v>0.70900000000000063</c:v>
                </c:pt>
                <c:pt idx="5">
                  <c:v>0.5830000000000003</c:v>
                </c:pt>
                <c:pt idx="6">
                  <c:v>0.56399999999999995</c:v>
                </c:pt>
                <c:pt idx="7">
                  <c:v>0.72500000000000064</c:v>
                </c:pt>
                <c:pt idx="8">
                  <c:v>0.59800000000000031</c:v>
                </c:pt>
                <c:pt idx="9">
                  <c:v>0.62800000000000145</c:v>
                </c:pt>
                <c:pt idx="10">
                  <c:v>0.70900000000000063</c:v>
                </c:pt>
                <c:pt idx="11">
                  <c:v>0.67100000000000182</c:v>
                </c:pt>
                <c:pt idx="12">
                  <c:v>0.6890000000000005</c:v>
                </c:pt>
                <c:pt idx="13">
                  <c:v>0.5920000000000003</c:v>
                </c:pt>
                <c:pt idx="14">
                  <c:v>0.69000000000000095</c:v>
                </c:pt>
                <c:pt idx="15">
                  <c:v>0.90200000000000002</c:v>
                </c:pt>
                <c:pt idx="16">
                  <c:v>0.66300000000000181</c:v>
                </c:pt>
                <c:pt idx="17">
                  <c:v>0.67700000000000182</c:v>
                </c:pt>
                <c:pt idx="18">
                  <c:v>0.78900000000000003</c:v>
                </c:pt>
                <c:pt idx="19">
                  <c:v>0.72600000000000064</c:v>
                </c:pt>
                <c:pt idx="20">
                  <c:v>0.71100000000000063</c:v>
                </c:pt>
                <c:pt idx="21">
                  <c:v>0.72200000000000064</c:v>
                </c:pt>
                <c:pt idx="22">
                  <c:v>0.88900000000000035</c:v>
                </c:pt>
                <c:pt idx="23">
                  <c:v>0.94599999999999995</c:v>
                </c:pt>
                <c:pt idx="24">
                  <c:v>0.68200000000000061</c:v>
                </c:pt>
                <c:pt idx="25">
                  <c:v>0.71000000000000063</c:v>
                </c:pt>
                <c:pt idx="26">
                  <c:v>0.76900000000000146</c:v>
                </c:pt>
                <c:pt idx="27">
                  <c:v>0.68600000000000061</c:v>
                </c:pt>
                <c:pt idx="28">
                  <c:v>0.86400000000000132</c:v>
                </c:pt>
                <c:pt idx="29">
                  <c:v>0.71100000000000063</c:v>
                </c:pt>
                <c:pt idx="30">
                  <c:v>0.67900000000000182</c:v>
                </c:pt>
                <c:pt idx="31">
                  <c:v>0.70300000000000062</c:v>
                </c:pt>
                <c:pt idx="32">
                  <c:v>0.66700000000000181</c:v>
                </c:pt>
                <c:pt idx="33">
                  <c:v>0.55800000000000005</c:v>
                </c:pt>
                <c:pt idx="34">
                  <c:v>0.71000000000000063</c:v>
                </c:pt>
                <c:pt idx="35">
                  <c:v>0.75900000000000145</c:v>
                </c:pt>
                <c:pt idx="36">
                  <c:v>0.97600000000000053</c:v>
                </c:pt>
                <c:pt idx="37">
                  <c:v>0.69600000000000051</c:v>
                </c:pt>
                <c:pt idx="38">
                  <c:v>0.69900000000000051</c:v>
                </c:pt>
                <c:pt idx="39">
                  <c:v>0.77600000000000124</c:v>
                </c:pt>
                <c:pt idx="40">
                  <c:v>0.6910000000000005</c:v>
                </c:pt>
                <c:pt idx="41">
                  <c:v>0.62800000000000145</c:v>
                </c:pt>
                <c:pt idx="42">
                  <c:v>0.70000000000000062</c:v>
                </c:pt>
                <c:pt idx="43">
                  <c:v>0.73300000000000065</c:v>
                </c:pt>
                <c:pt idx="44">
                  <c:v>0.79200000000000004</c:v>
                </c:pt>
                <c:pt idx="45">
                  <c:v>0.74700000000000133</c:v>
                </c:pt>
                <c:pt idx="46">
                  <c:v>0.81100000000000005</c:v>
                </c:pt>
                <c:pt idx="47">
                  <c:v>0.82099999999999995</c:v>
                </c:pt>
                <c:pt idx="48">
                  <c:v>0.76200000000000145</c:v>
                </c:pt>
                <c:pt idx="49">
                  <c:v>0.79500000000000004</c:v>
                </c:pt>
                <c:pt idx="50">
                  <c:v>0.71200000000000063</c:v>
                </c:pt>
                <c:pt idx="51">
                  <c:v>0.88800000000000034</c:v>
                </c:pt>
                <c:pt idx="52">
                  <c:v>0.76300000000000145</c:v>
                </c:pt>
                <c:pt idx="53">
                  <c:v>0.79800000000000004</c:v>
                </c:pt>
                <c:pt idx="54">
                  <c:v>0.86500000000000132</c:v>
                </c:pt>
                <c:pt idx="55">
                  <c:v>0.70700000000000063</c:v>
                </c:pt>
                <c:pt idx="56">
                  <c:v>0.76700000000000146</c:v>
                </c:pt>
                <c:pt idx="57">
                  <c:v>0.77300000000000113</c:v>
                </c:pt>
              </c:numCache>
            </c:numRef>
          </c:val>
        </c:ser>
        <c:axId val="52202880"/>
        <c:axId val="52585600"/>
      </c:barChart>
      <c:lineChart>
        <c:grouping val="standard"/>
        <c:ser>
          <c:idx val="1"/>
          <c:order val="1"/>
          <c:tx>
            <c:strRef>
              <c:f>Hárok1!$D$1</c:f>
              <c:strCache>
                <c:ptCount val="1"/>
                <c:pt idx="0">
                  <c:v>užitočnosť hráča</c:v>
                </c:pt>
              </c:strCache>
            </c:strRef>
          </c:tx>
          <c:marker>
            <c:symbol val="none"/>
          </c:marker>
          <c:val>
            <c:numRef>
              <c:f>Hárok1!$D$2:$D$59</c:f>
              <c:numCache>
                <c:formatCode>General</c:formatCode>
                <c:ptCount val="58"/>
                <c:pt idx="0">
                  <c:v>0.48700000000000032</c:v>
                </c:pt>
                <c:pt idx="1">
                  <c:v>0.53600000000000003</c:v>
                </c:pt>
                <c:pt idx="2">
                  <c:v>0.56599999999999995</c:v>
                </c:pt>
                <c:pt idx="3">
                  <c:v>0.56799999999999995</c:v>
                </c:pt>
                <c:pt idx="4">
                  <c:v>0.56999999999999995</c:v>
                </c:pt>
                <c:pt idx="5">
                  <c:v>0.5830000000000003</c:v>
                </c:pt>
                <c:pt idx="6">
                  <c:v>0.59500000000000031</c:v>
                </c:pt>
                <c:pt idx="7">
                  <c:v>0.60800000000000065</c:v>
                </c:pt>
                <c:pt idx="8">
                  <c:v>0.61100000000000065</c:v>
                </c:pt>
                <c:pt idx="9">
                  <c:v>0.61100000000000065</c:v>
                </c:pt>
                <c:pt idx="10">
                  <c:v>0.61200000000000065</c:v>
                </c:pt>
                <c:pt idx="11">
                  <c:v>0.61600000000000132</c:v>
                </c:pt>
                <c:pt idx="12">
                  <c:v>0.62000000000000133</c:v>
                </c:pt>
                <c:pt idx="13">
                  <c:v>0.63100000000000145</c:v>
                </c:pt>
                <c:pt idx="14">
                  <c:v>0.63200000000000145</c:v>
                </c:pt>
                <c:pt idx="15">
                  <c:v>0.63400000000000145</c:v>
                </c:pt>
                <c:pt idx="16">
                  <c:v>0.64000000000000146</c:v>
                </c:pt>
                <c:pt idx="17">
                  <c:v>0.64500000000000146</c:v>
                </c:pt>
                <c:pt idx="18">
                  <c:v>0.65800000000000181</c:v>
                </c:pt>
                <c:pt idx="19">
                  <c:v>0.66100000000000181</c:v>
                </c:pt>
                <c:pt idx="20">
                  <c:v>0.66700000000000181</c:v>
                </c:pt>
                <c:pt idx="21">
                  <c:v>0.66700000000000181</c:v>
                </c:pt>
                <c:pt idx="22">
                  <c:v>0.66700000000000181</c:v>
                </c:pt>
                <c:pt idx="23">
                  <c:v>0.67600000000000182</c:v>
                </c:pt>
                <c:pt idx="24">
                  <c:v>0.67700000000000182</c:v>
                </c:pt>
                <c:pt idx="25">
                  <c:v>0.67700000000000182</c:v>
                </c:pt>
                <c:pt idx="26">
                  <c:v>0.67700000000000182</c:v>
                </c:pt>
                <c:pt idx="27">
                  <c:v>0.6800000000000006</c:v>
                </c:pt>
                <c:pt idx="28">
                  <c:v>0.68200000000000061</c:v>
                </c:pt>
                <c:pt idx="29">
                  <c:v>0.68400000000000061</c:v>
                </c:pt>
                <c:pt idx="30">
                  <c:v>0.68700000000000094</c:v>
                </c:pt>
                <c:pt idx="31">
                  <c:v>0.6880000000000005</c:v>
                </c:pt>
                <c:pt idx="32">
                  <c:v>0.69000000000000095</c:v>
                </c:pt>
                <c:pt idx="33">
                  <c:v>0.6920000000000005</c:v>
                </c:pt>
                <c:pt idx="34">
                  <c:v>0.70300000000000062</c:v>
                </c:pt>
                <c:pt idx="35">
                  <c:v>0.70400000000000063</c:v>
                </c:pt>
                <c:pt idx="36">
                  <c:v>0.71500000000000064</c:v>
                </c:pt>
                <c:pt idx="37">
                  <c:v>0.71600000000000064</c:v>
                </c:pt>
                <c:pt idx="38">
                  <c:v>0.73500000000000065</c:v>
                </c:pt>
                <c:pt idx="39">
                  <c:v>0.73500000000000065</c:v>
                </c:pt>
                <c:pt idx="40">
                  <c:v>0.75300000000000145</c:v>
                </c:pt>
                <c:pt idx="41">
                  <c:v>0.75600000000000145</c:v>
                </c:pt>
                <c:pt idx="42">
                  <c:v>0.75700000000000145</c:v>
                </c:pt>
                <c:pt idx="43">
                  <c:v>0.76700000000000146</c:v>
                </c:pt>
                <c:pt idx="44">
                  <c:v>0.77100000000000113</c:v>
                </c:pt>
                <c:pt idx="45">
                  <c:v>0.77300000000000113</c:v>
                </c:pt>
                <c:pt idx="46">
                  <c:v>0.79300000000000004</c:v>
                </c:pt>
                <c:pt idx="47">
                  <c:v>0.80300000000000005</c:v>
                </c:pt>
                <c:pt idx="48">
                  <c:v>0.81</c:v>
                </c:pt>
                <c:pt idx="49">
                  <c:v>0.81799999999999995</c:v>
                </c:pt>
                <c:pt idx="50">
                  <c:v>0.83200000000000063</c:v>
                </c:pt>
                <c:pt idx="51">
                  <c:v>0.83600000000000063</c:v>
                </c:pt>
                <c:pt idx="52">
                  <c:v>0.85500000000000065</c:v>
                </c:pt>
                <c:pt idx="53">
                  <c:v>0.86300000000000132</c:v>
                </c:pt>
                <c:pt idx="54">
                  <c:v>0.86500000000000132</c:v>
                </c:pt>
                <c:pt idx="55">
                  <c:v>0.86900000000000133</c:v>
                </c:pt>
                <c:pt idx="56">
                  <c:v>0.88200000000000034</c:v>
                </c:pt>
                <c:pt idx="57">
                  <c:v>0.89400000000000035</c:v>
                </c:pt>
              </c:numCache>
            </c:numRef>
          </c:val>
        </c:ser>
        <c:marker val="1"/>
        <c:axId val="52202880"/>
        <c:axId val="52585600"/>
      </c:lineChart>
      <c:catAx>
        <c:axId val="52202880"/>
        <c:scaling>
          <c:orientation val="minMax"/>
        </c:scaling>
        <c:delete val="1"/>
        <c:axPos val="b"/>
        <c:tickLblPos val="none"/>
        <c:crossAx val="52585600"/>
        <c:crosses val="autoZero"/>
        <c:auto val="1"/>
        <c:lblAlgn val="ctr"/>
        <c:lblOffset val="100"/>
      </c:catAx>
      <c:valAx>
        <c:axId val="52585600"/>
        <c:scaling>
          <c:orientation val="minMax"/>
          <c:max val="1"/>
          <c:min val="0.4"/>
        </c:scaling>
        <c:axPos val="l"/>
        <c:majorGridlines/>
        <c:numFmt formatCode="General" sourceLinked="1"/>
        <c:tickLblPos val="nextTo"/>
        <c:crossAx val="52202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058195914739655E-2"/>
          <c:y val="0.80711686156735241"/>
          <c:w val="0.90164486674197941"/>
          <c:h val="0.12084703906257795"/>
        </c:manualLayout>
      </c:layout>
      <c:txPr>
        <a:bodyPr/>
        <a:lstStyle/>
        <a:p>
          <a:pPr>
            <a:defRPr sz="2000"/>
          </a:pPr>
          <a:endParaRPr lang="sk-SK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3129642578461468E-2"/>
          <c:y val="6.4643491615949913E-2"/>
          <c:w val="0.8985563291075076"/>
          <c:h val="0.66372534758456769"/>
        </c:manualLayout>
      </c:layout>
      <c:barChart>
        <c:barDir val="col"/>
        <c:grouping val="clustered"/>
        <c:ser>
          <c:idx val="0"/>
          <c:order val="0"/>
          <c:tx>
            <c:v>Váhovanie s užitočnosťou</c:v>
          </c:tx>
          <c:cat>
            <c:numRef>
              <c:f>Hárok2!$A$2:$A$17</c:f>
              <c:numCache>
                <c:formatCode>General</c:formatCode>
                <c:ptCount val="16"/>
                <c:pt idx="0">
                  <c:v>0.5</c:v>
                </c:pt>
                <c:pt idx="1">
                  <c:v>0.60000000000000064</c:v>
                </c:pt>
                <c:pt idx="2">
                  <c:v>0.70000000000000062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  <c:pt idx="6">
                  <c:v>1.1000000000000001</c:v>
                </c:pt>
                <c:pt idx="7">
                  <c:v>1.2</c:v>
                </c:pt>
                <c:pt idx="8">
                  <c:v>1.3</c:v>
                </c:pt>
                <c:pt idx="9">
                  <c:v>1.4</c:v>
                </c:pt>
                <c:pt idx="10">
                  <c:v>1.5</c:v>
                </c:pt>
                <c:pt idx="11">
                  <c:v>1.6</c:v>
                </c:pt>
                <c:pt idx="12">
                  <c:v>1.7</c:v>
                </c:pt>
                <c:pt idx="13">
                  <c:v>1.8</c:v>
                </c:pt>
                <c:pt idx="14">
                  <c:v>1.9000000000000001</c:v>
                </c:pt>
                <c:pt idx="15">
                  <c:v>2</c:v>
                </c:pt>
              </c:numCache>
            </c:numRef>
          </c:cat>
          <c:val>
            <c:numRef>
              <c:f>Hárok2!$E$2:$E$17</c:f>
              <c:numCache>
                <c:formatCode>General</c:formatCode>
                <c:ptCount val="16"/>
                <c:pt idx="0">
                  <c:v>0.57500000000000062</c:v>
                </c:pt>
                <c:pt idx="1">
                  <c:v>0.79100000000000004</c:v>
                </c:pt>
                <c:pt idx="2">
                  <c:v>0.85000000000000064</c:v>
                </c:pt>
                <c:pt idx="3">
                  <c:v>0.85100000000000064</c:v>
                </c:pt>
                <c:pt idx="4">
                  <c:v>0.85700000000000065</c:v>
                </c:pt>
                <c:pt idx="5">
                  <c:v>0.89700000000000002</c:v>
                </c:pt>
                <c:pt idx="6">
                  <c:v>0.93700000000000061</c:v>
                </c:pt>
                <c:pt idx="7">
                  <c:v>0.94099999999999995</c:v>
                </c:pt>
                <c:pt idx="8">
                  <c:v>0.94599999999999995</c:v>
                </c:pt>
                <c:pt idx="9">
                  <c:v>0.94499999999999995</c:v>
                </c:pt>
                <c:pt idx="10">
                  <c:v>0.95300000000000062</c:v>
                </c:pt>
                <c:pt idx="11">
                  <c:v>0.95700000000000063</c:v>
                </c:pt>
                <c:pt idx="12">
                  <c:v>0.95600000000000063</c:v>
                </c:pt>
                <c:pt idx="13">
                  <c:v>0.95800000000000063</c:v>
                </c:pt>
                <c:pt idx="14">
                  <c:v>0.95700000000000063</c:v>
                </c:pt>
                <c:pt idx="15">
                  <c:v>0.95800000000000063</c:v>
                </c:pt>
              </c:numCache>
            </c:numRef>
          </c:val>
        </c:ser>
        <c:ser>
          <c:idx val="1"/>
          <c:order val="1"/>
          <c:tx>
            <c:v>Váhovanie s konsenzom</c:v>
          </c:tx>
          <c:cat>
            <c:numRef>
              <c:f>Hárok2!$A$2:$A$17</c:f>
              <c:numCache>
                <c:formatCode>General</c:formatCode>
                <c:ptCount val="16"/>
                <c:pt idx="0">
                  <c:v>0.5</c:v>
                </c:pt>
                <c:pt idx="1">
                  <c:v>0.60000000000000064</c:v>
                </c:pt>
                <c:pt idx="2">
                  <c:v>0.70000000000000062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  <c:pt idx="6">
                  <c:v>1.1000000000000001</c:v>
                </c:pt>
                <c:pt idx="7">
                  <c:v>1.2</c:v>
                </c:pt>
                <c:pt idx="8">
                  <c:v>1.3</c:v>
                </c:pt>
                <c:pt idx="9">
                  <c:v>1.4</c:v>
                </c:pt>
                <c:pt idx="10">
                  <c:v>1.5</c:v>
                </c:pt>
                <c:pt idx="11">
                  <c:v>1.6</c:v>
                </c:pt>
                <c:pt idx="12">
                  <c:v>1.7</c:v>
                </c:pt>
                <c:pt idx="13">
                  <c:v>1.8</c:v>
                </c:pt>
                <c:pt idx="14">
                  <c:v>1.9000000000000001</c:v>
                </c:pt>
                <c:pt idx="15">
                  <c:v>2</c:v>
                </c:pt>
              </c:numCache>
            </c:numRef>
          </c:cat>
          <c:val>
            <c:numRef>
              <c:f>Hárok2!$F$2:$F$17</c:f>
              <c:numCache>
                <c:formatCode>General</c:formatCode>
                <c:ptCount val="16"/>
                <c:pt idx="0">
                  <c:v>0.51500000000000001</c:v>
                </c:pt>
                <c:pt idx="1">
                  <c:v>0.83400000000000063</c:v>
                </c:pt>
                <c:pt idx="2">
                  <c:v>0.85000000000000064</c:v>
                </c:pt>
                <c:pt idx="3">
                  <c:v>0.85000000000000064</c:v>
                </c:pt>
                <c:pt idx="4">
                  <c:v>0.85200000000000065</c:v>
                </c:pt>
                <c:pt idx="5">
                  <c:v>0.85500000000000065</c:v>
                </c:pt>
                <c:pt idx="6">
                  <c:v>0.89300000000000002</c:v>
                </c:pt>
                <c:pt idx="7">
                  <c:v>0.90200000000000002</c:v>
                </c:pt>
                <c:pt idx="8">
                  <c:v>0.91600000000000004</c:v>
                </c:pt>
                <c:pt idx="9">
                  <c:v>0.94599999999999995</c:v>
                </c:pt>
                <c:pt idx="10">
                  <c:v>0.94799999999999995</c:v>
                </c:pt>
                <c:pt idx="11">
                  <c:v>0.94899999999999995</c:v>
                </c:pt>
                <c:pt idx="12">
                  <c:v>0.94799999999999995</c:v>
                </c:pt>
                <c:pt idx="13">
                  <c:v>0.95000000000000062</c:v>
                </c:pt>
                <c:pt idx="14">
                  <c:v>0.95400000000000063</c:v>
                </c:pt>
                <c:pt idx="15">
                  <c:v>0.95700000000000063</c:v>
                </c:pt>
              </c:numCache>
            </c:numRef>
          </c:val>
        </c:ser>
        <c:axId val="143010048"/>
        <c:axId val="143024128"/>
      </c:barChart>
      <c:lineChart>
        <c:grouping val="standard"/>
        <c:ser>
          <c:idx val="2"/>
          <c:order val="2"/>
          <c:tx>
            <c:v>Bez váhovania</c:v>
          </c:tx>
          <c:spPr>
            <a:ln w="38100"/>
          </c:spPr>
          <c:marker>
            <c:symbol val="none"/>
          </c:marker>
          <c:val>
            <c:numRef>
              <c:f>Hárok2!$K$2:$K$17</c:f>
              <c:numCache>
                <c:formatCode>General</c:formatCode>
                <c:ptCount val="16"/>
                <c:pt idx="0">
                  <c:v>0.85000000000000064</c:v>
                </c:pt>
                <c:pt idx="1">
                  <c:v>0.85000000000000064</c:v>
                </c:pt>
                <c:pt idx="2">
                  <c:v>0.85000000000000064</c:v>
                </c:pt>
                <c:pt idx="3">
                  <c:v>0.85000000000000064</c:v>
                </c:pt>
                <c:pt idx="4">
                  <c:v>0.85000000000000064</c:v>
                </c:pt>
                <c:pt idx="5">
                  <c:v>0.85000000000000064</c:v>
                </c:pt>
                <c:pt idx="6">
                  <c:v>0.85000000000000064</c:v>
                </c:pt>
                <c:pt idx="7">
                  <c:v>0.85000000000000064</c:v>
                </c:pt>
                <c:pt idx="8">
                  <c:v>0.85000000000000064</c:v>
                </c:pt>
                <c:pt idx="9">
                  <c:v>0.85000000000000064</c:v>
                </c:pt>
                <c:pt idx="10">
                  <c:v>0.85000000000000064</c:v>
                </c:pt>
                <c:pt idx="11">
                  <c:v>0.85000000000000064</c:v>
                </c:pt>
                <c:pt idx="12">
                  <c:v>0.85000000000000064</c:v>
                </c:pt>
                <c:pt idx="13">
                  <c:v>0.85000000000000064</c:v>
                </c:pt>
                <c:pt idx="14">
                  <c:v>0.85000000000000064</c:v>
                </c:pt>
                <c:pt idx="15">
                  <c:v>0.85000000000000064</c:v>
                </c:pt>
              </c:numCache>
            </c:numRef>
          </c:val>
        </c:ser>
        <c:marker val="1"/>
        <c:axId val="143010048"/>
        <c:axId val="143024128"/>
      </c:lineChart>
      <c:catAx>
        <c:axId val="143010048"/>
        <c:scaling>
          <c:orientation val="minMax"/>
        </c:scaling>
        <c:axPos val="b"/>
        <c:numFmt formatCode="General" sourceLinked="1"/>
        <c:tickLblPos val="nextTo"/>
        <c:crossAx val="143024128"/>
        <c:crosses val="autoZero"/>
        <c:auto val="1"/>
        <c:lblAlgn val="ctr"/>
        <c:lblOffset val="100"/>
      </c:catAx>
      <c:valAx>
        <c:axId val="143024128"/>
        <c:scaling>
          <c:orientation val="minMax"/>
          <c:max val="1"/>
          <c:min val="0.4"/>
        </c:scaling>
        <c:axPos val="l"/>
        <c:majorGridlines/>
        <c:numFmt formatCode="General" sourceLinked="1"/>
        <c:tickLblPos val="nextTo"/>
        <c:crossAx val="143010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4760070061659865"/>
          <c:w val="0.99835982433575754"/>
          <c:h val="0.11887568047994669"/>
        </c:manualLayout>
      </c:layout>
      <c:txPr>
        <a:bodyPr/>
        <a:lstStyle/>
        <a:p>
          <a:pPr>
            <a:defRPr sz="2000"/>
          </a:pPr>
          <a:endParaRPr lang="sk-SK"/>
        </a:p>
      </c:txPr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502D2-0F57-4A54-BD84-6DE2942EAA17}" type="datetimeFigureOut">
              <a:rPr lang="sk-SK" smtClean="0"/>
              <a:pPr/>
              <a:t>20. 11. 2012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DC37A-09E1-4E29-8066-EFDA4494EFE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DC37A-09E1-4E29-8066-EFDA4494EFED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DC37A-09E1-4E29-8066-EFDA4494EFED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DC37A-09E1-4E29-8066-EFDA4494EFED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DC37A-09E1-4E29-8066-EFDA4494EFED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3044-7AAE-4BCB-A6B8-BA1049F5F66C}" type="datetimeFigureOut">
              <a:rPr lang="sk-SK" smtClean="0"/>
              <a:pPr/>
              <a:t>20. 11. 2012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8BD4-DE8E-4383-977B-4AD5CDD37D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3044-7AAE-4BCB-A6B8-BA1049F5F66C}" type="datetimeFigureOut">
              <a:rPr lang="sk-SK" smtClean="0"/>
              <a:pPr/>
              <a:t>20. 11. 2012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8BD4-DE8E-4383-977B-4AD5CDD37D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3044-7AAE-4BCB-A6B8-BA1049F5F66C}" type="datetimeFigureOut">
              <a:rPr lang="sk-SK" smtClean="0"/>
              <a:pPr/>
              <a:t>20. 11. 2012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8BD4-DE8E-4383-977B-4AD5CDD37D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3044-7AAE-4BCB-A6B8-BA1049F5F66C}" type="datetimeFigureOut">
              <a:rPr lang="sk-SK" smtClean="0"/>
              <a:pPr/>
              <a:t>20. 11. 2012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8BD4-DE8E-4383-977B-4AD5CDD37D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3044-7AAE-4BCB-A6B8-BA1049F5F66C}" type="datetimeFigureOut">
              <a:rPr lang="sk-SK" smtClean="0"/>
              <a:pPr/>
              <a:t>20. 11. 2012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8BD4-DE8E-4383-977B-4AD5CDD37D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3044-7AAE-4BCB-A6B8-BA1049F5F66C}" type="datetimeFigureOut">
              <a:rPr lang="sk-SK" smtClean="0"/>
              <a:pPr/>
              <a:t>20. 11. 2012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8BD4-DE8E-4383-977B-4AD5CDD37D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3044-7AAE-4BCB-A6B8-BA1049F5F66C}" type="datetimeFigureOut">
              <a:rPr lang="sk-SK" smtClean="0"/>
              <a:pPr/>
              <a:t>20. 11. 2012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8BD4-DE8E-4383-977B-4AD5CDD37D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3044-7AAE-4BCB-A6B8-BA1049F5F66C}" type="datetimeFigureOut">
              <a:rPr lang="sk-SK" smtClean="0"/>
              <a:pPr/>
              <a:t>20. 11. 2012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8BD4-DE8E-4383-977B-4AD5CDD37D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3044-7AAE-4BCB-A6B8-BA1049F5F66C}" type="datetimeFigureOut">
              <a:rPr lang="sk-SK" smtClean="0"/>
              <a:pPr/>
              <a:t>20. 11. 2012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8BD4-DE8E-4383-977B-4AD5CDD37D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3044-7AAE-4BCB-A6B8-BA1049F5F66C}" type="datetimeFigureOut">
              <a:rPr lang="sk-SK" smtClean="0"/>
              <a:pPr/>
              <a:t>20. 11. 2012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8BD4-DE8E-4383-977B-4AD5CDD37D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3044-7AAE-4BCB-A6B8-BA1049F5F66C}" type="datetimeFigureOut">
              <a:rPr lang="sk-SK" smtClean="0"/>
              <a:pPr/>
              <a:t>20. 11. 2012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8BD4-DE8E-4383-977B-4AD5CDD37D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53044-7AAE-4BCB-A6B8-BA1049F5F66C}" type="datetimeFigureOut">
              <a:rPr lang="sk-SK" smtClean="0"/>
              <a:pPr/>
              <a:t>20. 11. 2012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8BD4-DE8E-4383-977B-4AD5CDD37D3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Vplyv schopností hráčov na úspešnosť hier s účelom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/>
          <a:lstStyle/>
          <a:p>
            <a:r>
              <a:rPr lang="en-US" sz="4000" dirty="0" err="1" smtClean="0"/>
              <a:t>Jakub</a:t>
            </a:r>
            <a:r>
              <a:rPr lang="en-US" sz="4000" dirty="0" smtClean="0"/>
              <a:t> </a:t>
            </a:r>
            <a:r>
              <a:rPr lang="sk-SK" sz="4000" dirty="0" smtClean="0"/>
              <a:t>Šimko</a:t>
            </a:r>
            <a:endParaRPr lang="sk-SK" sz="4000" dirty="0"/>
          </a:p>
          <a:p>
            <a:r>
              <a:rPr lang="sk-SK" dirty="0" err="1" smtClean="0"/>
              <a:t>jsimko</a:t>
            </a:r>
            <a:r>
              <a:rPr lang="en-US" dirty="0" smtClean="0"/>
              <a:t>@</a:t>
            </a:r>
            <a:r>
              <a:rPr lang="en-US" dirty="0" err="1" smtClean="0"/>
              <a:t>fiit.stuba.sk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WIKT 2012, Smolenice, 22.</a:t>
            </a:r>
            <a:r>
              <a:rPr lang="en-US" dirty="0" smtClean="0"/>
              <a:t>11.2012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5" name="Obrázok 4" descr="STU-FIIT-zfv.png"/>
          <p:cNvPicPr>
            <a:picLocks noChangeAspect="1"/>
          </p:cNvPicPr>
          <p:nvPr/>
        </p:nvPicPr>
        <p:blipFill>
          <a:blip r:embed="rId2" cstate="print"/>
          <a:srcRect l="6438" t="18099" r="34586" b="16901"/>
          <a:stretch>
            <a:fillRect/>
          </a:stretch>
        </p:blipFill>
        <p:spPr>
          <a:xfrm>
            <a:off x="100471" y="92251"/>
            <a:ext cx="2187020" cy="888477"/>
          </a:xfrm>
          <a:prstGeom prst="rect">
            <a:avLst/>
          </a:prstGeom>
        </p:spPr>
      </p:pic>
      <p:pic>
        <p:nvPicPr>
          <p:cNvPr id="4" name="Obrázok 3" descr="logo_pewe_titled_fullcolor_lbcg_f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7215" y="152162"/>
            <a:ext cx="2167273" cy="777182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2267744" y="92224"/>
            <a:ext cx="4608512" cy="110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Slovenská technická</a:t>
            </a:r>
            <a:r>
              <a:rPr kumimoji="0" lang="sk-SK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univerzita v Bratislave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1600" baseline="0" dirty="0" smtClean="0">
                <a:solidFill>
                  <a:schemeClr val="tx1">
                    <a:tint val="75000"/>
                  </a:schemeClr>
                </a:solidFill>
              </a:rPr>
              <a:t>Fakulta informatiky</a:t>
            </a:r>
            <a:r>
              <a:rPr lang="sk-SK" sz="1600" dirty="0" smtClean="0">
                <a:solidFill>
                  <a:schemeClr val="tx1">
                    <a:tint val="75000"/>
                  </a:schemeClr>
                </a:solidFill>
              </a:rPr>
              <a:t> a informačných technológií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Ústav</a:t>
            </a:r>
            <a:r>
              <a:rPr kumimoji="0" lang="sk-SK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informatiky a softvérového inžinierstva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PexAce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54932"/>
            <a:ext cx="15335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98948"/>
            <a:ext cx="20193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47220"/>
            <a:ext cx="20193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908" y="188640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2241" y="2348880"/>
            <a:ext cx="13239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97152"/>
            <a:ext cx="13239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15335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45024"/>
            <a:ext cx="13335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688"/>
            <a:ext cx="13335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Šípka doprava 11"/>
          <p:cNvSpPr/>
          <p:nvPr/>
        </p:nvSpPr>
        <p:spPr>
          <a:xfrm>
            <a:off x="1259632" y="2708920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 doprava 12"/>
          <p:cNvSpPr/>
          <p:nvPr/>
        </p:nvSpPr>
        <p:spPr>
          <a:xfrm>
            <a:off x="1259632" y="515719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Šípka doprava 13"/>
          <p:cNvSpPr/>
          <p:nvPr/>
        </p:nvSpPr>
        <p:spPr>
          <a:xfrm>
            <a:off x="4211960" y="2708920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Šípka doprava 14"/>
          <p:cNvSpPr/>
          <p:nvPr/>
        </p:nvSpPr>
        <p:spPr>
          <a:xfrm>
            <a:off x="4211960" y="515719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Šípka doprava 15"/>
          <p:cNvSpPr/>
          <p:nvPr/>
        </p:nvSpPr>
        <p:spPr>
          <a:xfrm rot="5400000">
            <a:off x="2026940" y="155679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Šípka doprava 16"/>
          <p:cNvSpPr/>
          <p:nvPr/>
        </p:nvSpPr>
        <p:spPr>
          <a:xfrm rot="18772600">
            <a:off x="6415445" y="1823607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Šípka doprava 17"/>
          <p:cNvSpPr/>
          <p:nvPr/>
        </p:nvSpPr>
        <p:spPr>
          <a:xfrm rot="19766674">
            <a:off x="6504033" y="459014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Šípka doprava 18"/>
          <p:cNvSpPr/>
          <p:nvPr/>
        </p:nvSpPr>
        <p:spPr>
          <a:xfrm rot="2155498">
            <a:off x="6574479" y="3383130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BlokTextu 19"/>
          <p:cNvSpPr txBox="1"/>
          <p:nvPr/>
        </p:nvSpPr>
        <p:spPr>
          <a:xfrm>
            <a:off x="216024" y="3913892"/>
            <a:ext cx="111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Hr</a:t>
            </a:r>
            <a:r>
              <a:rPr lang="sk-SK" sz="2800" dirty="0" err="1" smtClean="0"/>
              <a:t>áč</a:t>
            </a:r>
            <a:endParaRPr lang="sk-SK" sz="2800" dirty="0"/>
          </a:p>
        </p:txBody>
      </p:sp>
      <p:sp>
        <p:nvSpPr>
          <p:cNvPr id="21" name="BlokTextu 20"/>
          <p:cNvSpPr txBox="1"/>
          <p:nvPr/>
        </p:nvSpPr>
        <p:spPr>
          <a:xfrm>
            <a:off x="4860032" y="3717032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Anotácie: voľný text</a:t>
            </a:r>
            <a:endParaRPr lang="sk-SK" sz="2800" dirty="0"/>
          </a:p>
        </p:txBody>
      </p:sp>
      <p:sp>
        <p:nvSpPr>
          <p:cNvPr id="22" name="BlokTextu 21"/>
          <p:cNvSpPr txBox="1"/>
          <p:nvPr/>
        </p:nvSpPr>
        <p:spPr>
          <a:xfrm>
            <a:off x="107504" y="47667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Obrázky</a:t>
            </a:r>
            <a:endParaRPr lang="sk-SK" sz="2800" dirty="0"/>
          </a:p>
        </p:txBody>
      </p:sp>
      <p:sp>
        <p:nvSpPr>
          <p:cNvPr id="23" name="BlokTextu 22"/>
          <p:cNvSpPr txBox="1"/>
          <p:nvPr/>
        </p:nvSpPr>
        <p:spPr>
          <a:xfrm>
            <a:off x="1763688" y="3913892"/>
            <a:ext cx="241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Anotačná hra</a:t>
            </a:r>
            <a:endParaRPr lang="sk-SK" sz="2800" dirty="0"/>
          </a:p>
        </p:txBody>
      </p:sp>
      <p:sp>
        <p:nvSpPr>
          <p:cNvPr id="24" name="BlokTextu 23"/>
          <p:cNvSpPr txBox="1"/>
          <p:nvPr/>
        </p:nvSpPr>
        <p:spPr>
          <a:xfrm>
            <a:off x="7164288" y="4725144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Obrázky s </a:t>
            </a:r>
            <a:r>
              <a:rPr lang="sk-SK" sz="2800" dirty="0" err="1" smtClean="0"/>
              <a:t>tagmi</a:t>
            </a:r>
            <a:endParaRPr lang="sk-SK" sz="2800" dirty="0"/>
          </a:p>
        </p:txBody>
      </p:sp>
      <p:sp>
        <p:nvSpPr>
          <p:cNvPr id="27" name="BlokTextu 26"/>
          <p:cNvSpPr txBox="1"/>
          <p:nvPr/>
        </p:nvSpPr>
        <p:spPr>
          <a:xfrm>
            <a:off x="7092280" y="1628800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Osobné obrázky s </a:t>
            </a:r>
            <a:r>
              <a:rPr lang="sk-SK" sz="2800" dirty="0" err="1" smtClean="0"/>
              <a:t>tagmi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figure_02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50203"/>
          <a:stretch>
            <a:fillRect/>
          </a:stretch>
        </p:blipFill>
        <p:spPr>
          <a:xfrm>
            <a:off x="251520" y="0"/>
            <a:ext cx="8668087" cy="33569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figure_0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668087" cy="6741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Rôzne schopnosti riešiť úlohy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Ľudia sú rôzni – doména, typ úlohy...</a:t>
            </a:r>
          </a:p>
          <a:p>
            <a:endParaRPr lang="sk-SK" dirty="0" smtClean="0"/>
          </a:p>
          <a:p>
            <a:r>
              <a:rPr lang="sk-SK" dirty="0" smtClean="0"/>
              <a:t>Vedomosť o úrovni schopností sa dá využiť</a:t>
            </a:r>
          </a:p>
          <a:p>
            <a:pPr lvl="1"/>
            <a:r>
              <a:rPr lang="sk-SK" dirty="0" err="1" smtClean="0"/>
              <a:t>Váhovanie</a:t>
            </a:r>
            <a:r>
              <a:rPr lang="sk-SK" dirty="0" smtClean="0"/>
              <a:t> hlasov v dave</a:t>
            </a:r>
          </a:p>
          <a:p>
            <a:pPr lvl="1"/>
            <a:r>
              <a:rPr lang="sk-SK" dirty="0" smtClean="0"/>
              <a:t>„</a:t>
            </a:r>
            <a:r>
              <a:rPr lang="sk-SK" dirty="0" err="1" smtClean="0"/>
              <a:t>Personalizované</a:t>
            </a:r>
            <a:r>
              <a:rPr lang="sk-SK" dirty="0" smtClean="0"/>
              <a:t>“ prideľovanie úloh</a:t>
            </a:r>
          </a:p>
          <a:p>
            <a:pPr lvl="1"/>
            <a:r>
              <a:rPr lang="sk-SK" dirty="0" smtClean="0"/>
              <a:t>Vypuklý prípad: tvorba </a:t>
            </a:r>
            <a:r>
              <a:rPr lang="sk-SK" dirty="0" err="1" smtClean="0"/>
              <a:t>metadát</a:t>
            </a:r>
            <a:r>
              <a:rPr lang="sk-SK" dirty="0" smtClean="0"/>
              <a:t> k osobným multimédiám</a:t>
            </a:r>
          </a:p>
          <a:p>
            <a:pPr lvl="1"/>
            <a:endParaRPr lang="sk-SK" dirty="0" smtClean="0"/>
          </a:p>
          <a:p>
            <a:r>
              <a:rPr lang="sk-SK" dirty="0" smtClean="0"/>
              <a:t>Otázka znie: Ako schopnosti merať</a:t>
            </a:r>
          </a:p>
          <a:p>
            <a:pPr lvl="1"/>
            <a:r>
              <a:rPr lang="sk-SK" dirty="0" smtClean="0"/>
              <a:t>Vo všeobecnosti</a:t>
            </a:r>
          </a:p>
          <a:p>
            <a:pPr lvl="1"/>
            <a:r>
              <a:rPr lang="sk-SK" dirty="0" smtClean="0"/>
              <a:t>V prostredí hier s účelom</a:t>
            </a:r>
          </a:p>
          <a:p>
            <a:pPr>
              <a:buNone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sa zatiaľ podarilo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2800" dirty="0" smtClean="0"/>
              <a:t>Zmerať „všeobecné“ schopnosti riešiť úlohu</a:t>
            </a:r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sk-SK" sz="2800" dirty="0" smtClean="0"/>
          </a:p>
          <a:p>
            <a:r>
              <a:rPr lang="sk-SK" sz="2800" dirty="0" smtClean="0"/>
              <a:t>Použiť túto znalosť na zlepšenie „výkonu“ hry</a:t>
            </a:r>
          </a:p>
        </p:txBody>
      </p:sp>
      <p:graphicFrame>
        <p:nvGraphicFramePr>
          <p:cNvPr id="4" name="Graf 3"/>
          <p:cNvGraphicFramePr/>
          <p:nvPr/>
        </p:nvGraphicFramePr>
        <p:xfrm>
          <a:off x="611560" y="1700808"/>
          <a:ext cx="85324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/>
          <p:cNvGraphicFramePr/>
          <p:nvPr/>
        </p:nvGraphicFramePr>
        <p:xfrm>
          <a:off x="611560" y="4293096"/>
          <a:ext cx="835292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126</Words>
  <Application>Microsoft Office PowerPoint</Application>
  <PresentationFormat>Prezentácia na obrazovke (4:3)</PresentationFormat>
  <Paragraphs>37</Paragraphs>
  <Slides>6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 Vplyv schopností hráčov na úspešnosť hier s účelom </vt:lpstr>
      <vt:lpstr>PexAce</vt:lpstr>
      <vt:lpstr>Snímka 3</vt:lpstr>
      <vt:lpstr>Snímka 4</vt:lpstr>
      <vt:lpstr>Rôzne schopnosti riešiť úlohy</vt:lpstr>
      <vt:lpstr>Čo sa zatiaľ podarilo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kUbb</dc:creator>
  <cp:lastModifiedBy>kUbb</cp:lastModifiedBy>
  <cp:revision>22</cp:revision>
  <dcterms:created xsi:type="dcterms:W3CDTF">2012-11-18T20:39:52Z</dcterms:created>
  <dcterms:modified xsi:type="dcterms:W3CDTF">2012-11-20T21:23:23Z</dcterms:modified>
</cp:coreProperties>
</file>