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8" r:id="rId3"/>
    <p:sldId id="299" r:id="rId4"/>
    <p:sldId id="288" r:id="rId5"/>
    <p:sldId id="291" r:id="rId6"/>
    <p:sldId id="292" r:id="rId7"/>
    <p:sldId id="293" r:id="rId8"/>
    <p:sldId id="294" r:id="rId9"/>
    <p:sldId id="295" r:id="rId10"/>
    <p:sldId id="300" r:id="rId11"/>
    <p:sldId id="289" r:id="rId12"/>
    <p:sldId id="296" r:id="rId13"/>
    <p:sldId id="297" r:id="rId14"/>
    <p:sldId id="301" r:id="rId15"/>
    <p:sldId id="290" r:id="rId16"/>
    <p:sldId id="302" r:id="rId17"/>
    <p:sldId id="303" r:id="rId18"/>
    <p:sldId id="304" r:id="rId19"/>
    <p:sldId id="305" r:id="rId20"/>
    <p:sldId id="286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86" autoAdjust="0"/>
  </p:normalViewPr>
  <p:slideViewPr>
    <p:cSldViewPr>
      <p:cViewPr varScale="1">
        <p:scale>
          <a:sx n="78" d="100"/>
          <a:sy n="78" d="100"/>
        </p:scale>
        <p:origin x="-77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25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C255A-574B-4C71-B1BD-2D39D85119E3}" type="datetimeFigureOut">
              <a:rPr lang="sk-SK" smtClean="0"/>
              <a:pPr/>
              <a:t>20. 10. 2010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0BBA8-240A-4177-A716-357D9849FC6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ctel2010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791580" y="3356992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u="none" dirty="0" smtClean="0">
              <a:solidFill>
                <a:schemeClr val="tx1"/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none" dirty="0" smtClean="0">
                <a:solidFill>
                  <a:schemeClr val="tx1"/>
                </a:solidFill>
              </a:rPr>
              <a:t>Jozef </a:t>
            </a:r>
            <a:r>
              <a:rPr lang="en-US" sz="2800" b="1" u="none" dirty="0" err="1" smtClean="0">
                <a:solidFill>
                  <a:schemeClr val="tx1"/>
                </a:solidFill>
              </a:rPr>
              <a:t>Tvaro</a:t>
            </a:r>
            <a:r>
              <a:rPr lang="sk-SK" sz="2800" b="1" u="none" dirty="0" smtClean="0">
                <a:solidFill>
                  <a:schemeClr val="tx1"/>
                </a:solidFill>
              </a:rPr>
              <a:t>že</a:t>
            </a:r>
            <a:r>
              <a:rPr lang="en-US" sz="2800" b="1" u="none" dirty="0" smtClean="0">
                <a:solidFill>
                  <a:schemeClr val="tx1"/>
                </a:solidFill>
              </a:rPr>
              <a:t>k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algn="ctr"/>
            <a:r>
              <a:rPr lang="en-US" sz="2800" dirty="0" smtClean="0"/>
              <a:t>Fifth European Conference on Technology Enhanced Learning Sustaining TEL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547664" y="663723"/>
            <a:ext cx="6455640" cy="1181101"/>
            <a:chOff x="1259632" y="5157192"/>
            <a:chExt cx="6455640" cy="1181101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4139952" y="5429264"/>
              <a:ext cx="357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baseline="0" dirty="0" smtClean="0"/>
                <a:t>EC-TEL 2010, Barcelona</a:t>
              </a:r>
              <a:endParaRPr lang="sk-SK" b="1" dirty="0" smtClean="0"/>
            </a:p>
            <a:p>
              <a:pPr algn="r"/>
              <a:r>
                <a:rPr lang="sk-SK" baseline="0" dirty="0" smtClean="0"/>
                <a:t>September </a:t>
              </a:r>
              <a:r>
                <a:rPr lang="en-US" baseline="0" dirty="0" smtClean="0"/>
                <a:t>28 – October 1, 2010</a:t>
              </a:r>
              <a:endParaRPr lang="sk-SK" b="1" dirty="0"/>
            </a:p>
          </p:txBody>
        </p:sp>
        <p:pic>
          <p:nvPicPr>
            <p:cNvPr id="40962" name="Picture 2" descr="EC-TEL 2010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5157192"/>
              <a:ext cx="1809750" cy="1181101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060848"/>
            <a:ext cx="5648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17514"/>
            <a:ext cx="8429684" cy="511156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806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165304"/>
            <a:ext cx="559120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fld id="{769FB3C9-B06B-44D9-BDC5-7A2B5443F7AC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8642" y="1000108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165304"/>
            <a:ext cx="559120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fld id="{769FB3C9-B06B-44D9-BDC5-7A2B5443F7A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Peoplia: Cooking a Socially Intelligent Tutoring Platform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51FC1-4C66-4E7F-B876-954614CC6AD7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Poster session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10</a:t>
            </a:fld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366" y="1214438"/>
            <a:ext cx="640926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12776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paper (1)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Phillip Scholl et al: Extended Explicit Semantic Analysis for Calculating Semantic Relatedness of Web Resources (pp. 324–339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Explicit Semantic Analysis (ESA) – similarities between documents or terms based on similarities to documents of a reference corpus.</a:t>
            </a:r>
          </a:p>
          <a:p>
            <a:r>
              <a:rPr lang="en-US" dirty="0" smtClean="0"/>
              <a:t>Extended ESA uses further semantic properties of Wikipedia (link structure and categorization)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11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we do term similarity</a:t>
            </a:r>
          </a:p>
          <a:p>
            <a:r>
              <a:rPr lang="en-US" dirty="0" smtClean="0"/>
              <a:t>What if you don’t know the domain’s terminology used by experts … concepts similarity</a:t>
            </a:r>
          </a:p>
          <a:p>
            <a:r>
              <a:rPr lang="en-US" dirty="0" err="1" smtClean="0"/>
              <a:t>Crokodil</a:t>
            </a:r>
            <a:r>
              <a:rPr lang="en-US" dirty="0" smtClean="0"/>
              <a:t> – learning materials organized in Knowledge Network (Semantic Network)</a:t>
            </a:r>
          </a:p>
          <a:p>
            <a:r>
              <a:rPr lang="en-US" dirty="0" smtClean="0"/>
              <a:t>Snippets (more specific that pages, 120 </a:t>
            </a:r>
            <a:r>
              <a:rPr lang="en-US" dirty="0" err="1" smtClean="0"/>
              <a:t>vs</a:t>
            </a:r>
            <a:r>
              <a:rPr lang="en-US" dirty="0" smtClean="0"/>
              <a:t> 1600 terms)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12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Extended 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ESA:</a:t>
            </a:r>
          </a:p>
          <a:p>
            <a:pPr lvl="1"/>
            <a:r>
              <a:rPr lang="en-US" dirty="0" smtClean="0"/>
              <a:t>Utilize Wikipedia’s article link graph</a:t>
            </a:r>
          </a:p>
          <a:p>
            <a:pPr lvl="2"/>
            <a:r>
              <a:rPr lang="en-US" dirty="0" smtClean="0"/>
              <a:t>7% improvement</a:t>
            </a:r>
          </a:p>
          <a:p>
            <a:pPr lvl="1"/>
            <a:r>
              <a:rPr lang="en-US" dirty="0" smtClean="0"/>
              <a:t>Utilize Wikipedia’s category structure</a:t>
            </a:r>
          </a:p>
          <a:p>
            <a:pPr lvl="2"/>
            <a:r>
              <a:rPr lang="en-US" dirty="0" smtClean="0"/>
              <a:t>5.4% improvement</a:t>
            </a:r>
          </a:p>
          <a:p>
            <a:pPr lvl="1"/>
            <a:r>
              <a:rPr lang="en-US" dirty="0" smtClean="0"/>
              <a:t>Combination of these two</a:t>
            </a:r>
          </a:p>
          <a:p>
            <a:pPr lvl="2"/>
            <a:r>
              <a:rPr lang="en-US" dirty="0" smtClean="0"/>
              <a:t>-5% to -8% improvement</a:t>
            </a:r>
          </a:p>
          <a:p>
            <a:pPr lvl="1">
              <a:buNone/>
            </a:pPr>
            <a:r>
              <a:rPr lang="en-US" dirty="0" smtClean="0"/>
              <a:t>ESA results: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avg. precision: 0.595 (</a:t>
            </a:r>
            <a:r>
              <a:rPr lang="en-US" dirty="0" err="1" smtClean="0"/>
              <a:t>sd</a:t>
            </a:r>
            <a:r>
              <a:rPr lang="en-US" dirty="0" smtClean="0"/>
              <a:t>=0.252)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13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Conference dinner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14</a:t>
            </a:fld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366" y="1214438"/>
            <a:ext cx="640926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6834336" cy="51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340768"/>
            <a:ext cx="6264696" cy="469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paper (2)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Dimitra</a:t>
            </a:r>
            <a:r>
              <a:rPr lang="en-US" dirty="0" smtClean="0"/>
              <a:t> </a:t>
            </a:r>
            <a:r>
              <a:rPr lang="en-US" dirty="0" err="1" smtClean="0"/>
              <a:t>Tsovaltzi</a:t>
            </a:r>
            <a:r>
              <a:rPr lang="en-US" dirty="0" smtClean="0"/>
              <a:t> et al: Learning from Erroneous Examples: When and How Do Students Benefit from Them? (pp. 357–373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Erroneous examples </a:t>
            </a:r>
            <a:r>
              <a:rPr lang="en-US" dirty="0" smtClean="0"/>
              <a:t>are worked solutions that include one or more errors that the student is asked to detect and/or correct.</a:t>
            </a:r>
            <a:endParaRPr lang="en-US" dirty="0" smtClean="0"/>
          </a:p>
          <a:p>
            <a:pPr lvl="1"/>
            <a:r>
              <a:rPr lang="en-US" dirty="0" smtClean="0"/>
              <a:t>Teachers are reluctant to discuss errors in classroom to prevent assimilation as good.</a:t>
            </a:r>
          </a:p>
          <a:p>
            <a:pPr lvl="1"/>
            <a:r>
              <a:rPr lang="en-US" dirty="0" smtClean="0"/>
              <a:t>TIMMS, Japan outperforms western world.</a:t>
            </a:r>
          </a:p>
          <a:p>
            <a:pPr lvl="1"/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15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 as a learning resource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16</a:t>
            </a:fld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366" y="1214438"/>
            <a:ext cx="640926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17</a:t>
            </a:fld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18</a:t>
            </a:fld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19</a:t>
            </a:fld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2</a:t>
            </a:fld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Keynote – Judy Kay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3</a:t>
            </a:fld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0527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paper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Myroslava</a:t>
            </a:r>
            <a:r>
              <a:rPr lang="en-US" dirty="0" smtClean="0"/>
              <a:t> O. </a:t>
            </a:r>
            <a:r>
              <a:rPr lang="en-US" dirty="0" err="1" smtClean="0"/>
              <a:t>Dzikovska</a:t>
            </a:r>
            <a:r>
              <a:rPr lang="en-US" dirty="0" smtClean="0"/>
              <a:t> et al: Content, Social, and </a:t>
            </a:r>
            <a:r>
              <a:rPr lang="en-US" dirty="0" err="1" smtClean="0"/>
              <a:t>Metacognitive</a:t>
            </a:r>
            <a:r>
              <a:rPr lang="en-US" dirty="0" smtClean="0"/>
              <a:t> Statements: An Empirical Study Comparing Human-Human and Human-Computer Tutorial Dialogue pp. 93–108.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4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conditions:</a:t>
            </a:r>
          </a:p>
          <a:p>
            <a:pPr lvl="1"/>
            <a:r>
              <a:rPr lang="en-US" dirty="0" smtClean="0"/>
              <a:t>ITS that asks students for explanations</a:t>
            </a:r>
          </a:p>
          <a:p>
            <a:pPr lvl="1"/>
            <a:r>
              <a:rPr lang="en-US" dirty="0" smtClean="0"/>
              <a:t>ITS that gives away correct answer</a:t>
            </a:r>
          </a:p>
          <a:p>
            <a:pPr lvl="1"/>
            <a:r>
              <a:rPr lang="en-US" dirty="0" smtClean="0"/>
              <a:t>Human tutor in computer-mediated setting</a:t>
            </a:r>
          </a:p>
          <a:p>
            <a:r>
              <a:rPr lang="en-US" dirty="0" smtClean="0"/>
              <a:t>Explored the role of:</a:t>
            </a:r>
          </a:p>
          <a:p>
            <a:pPr lvl="1"/>
            <a:r>
              <a:rPr lang="en-US" dirty="0" smtClean="0"/>
              <a:t>Student produced content to predict learning</a:t>
            </a:r>
          </a:p>
          <a:p>
            <a:pPr lvl="1"/>
            <a:r>
              <a:rPr lang="en-US" dirty="0" smtClean="0"/>
              <a:t>Social and </a:t>
            </a:r>
            <a:r>
              <a:rPr lang="en-US" dirty="0" err="1" smtClean="0"/>
              <a:t>metacognitive</a:t>
            </a:r>
            <a:r>
              <a:rPr lang="en-US" dirty="0" smtClean="0"/>
              <a:t> utterances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Constructed a computer mediated learning environment in which students work on exercises and human tutor can help them</a:t>
            </a:r>
          </a:p>
          <a:p>
            <a:r>
              <a:rPr lang="en-US" dirty="0" smtClean="0"/>
              <a:t>Based on the human-human interaction data, they created a tutorial dialog system that replaces human tutor with automatically generated feedback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Dialog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Content:</a:t>
            </a:r>
          </a:p>
          <a:p>
            <a:pPr lvl="1"/>
            <a:r>
              <a:rPr lang="en-US" dirty="0" smtClean="0"/>
              <a:t>There is a batter and bulb in circuit 1.</a:t>
            </a:r>
          </a:p>
          <a:p>
            <a:r>
              <a:rPr lang="en-US" dirty="0" err="1" smtClean="0"/>
              <a:t>Metacognition</a:t>
            </a:r>
            <a:endParaRPr lang="en-US" dirty="0" smtClean="0"/>
          </a:p>
          <a:p>
            <a:pPr lvl="1"/>
            <a:r>
              <a:rPr lang="en-US" dirty="0" smtClean="0"/>
              <a:t>Positive: I get it. ; Oh, o.k.</a:t>
            </a:r>
          </a:p>
          <a:p>
            <a:pPr lvl="1"/>
            <a:r>
              <a:rPr lang="en-US" dirty="0" smtClean="0"/>
              <a:t>Negative: I don’t understand.</a:t>
            </a:r>
          </a:p>
          <a:p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Positive: </a:t>
            </a:r>
            <a:r>
              <a:rPr lang="en-US" dirty="0" err="1" smtClean="0"/>
              <a:t>Haha</a:t>
            </a:r>
            <a:r>
              <a:rPr lang="en-US" dirty="0" smtClean="0"/>
              <a:t>; Hi, how are you doing?</a:t>
            </a:r>
          </a:p>
          <a:p>
            <a:pPr lvl="1"/>
            <a:r>
              <a:rPr lang="en-US" dirty="0" smtClean="0"/>
              <a:t>Negative: Because I said so.; No.; You’re stupid.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7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– content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H-H: 5.68 words per turn</a:t>
            </a:r>
          </a:p>
          <a:p>
            <a:pPr lvl="1"/>
            <a:r>
              <a:rPr lang="en-US" dirty="0" smtClean="0"/>
              <a:t>Percentage of content words positively correlated with learning gain</a:t>
            </a:r>
          </a:p>
          <a:p>
            <a:r>
              <a:rPr lang="en-US" dirty="0" smtClean="0"/>
              <a:t>H-C: 6.13, 5.66 words per turn</a:t>
            </a:r>
          </a:p>
          <a:p>
            <a:pPr lvl="1"/>
            <a:r>
              <a:rPr lang="en-US" dirty="0" smtClean="0"/>
              <a:t>content words </a:t>
            </a:r>
            <a:r>
              <a:rPr lang="en-US" dirty="0" err="1" smtClean="0"/>
              <a:t>BASE:not</a:t>
            </a:r>
            <a:r>
              <a:rPr lang="en-US" dirty="0" smtClean="0"/>
              <a:t> / </a:t>
            </a:r>
            <a:r>
              <a:rPr lang="en-US" dirty="0" err="1" smtClean="0"/>
              <a:t>FULL:positively</a:t>
            </a:r>
            <a:r>
              <a:rPr lang="en-US" dirty="0" smtClean="0"/>
              <a:t> correlated with learning gain</a:t>
            </a:r>
          </a:p>
          <a:p>
            <a:pPr lvl="1"/>
            <a:r>
              <a:rPr lang="en-US" dirty="0" smtClean="0"/>
              <a:t>In BASE, students may be struggling with terminology; is the tutor’s feedback important or trivial?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8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– </a:t>
            </a:r>
            <a:r>
              <a:rPr lang="en-US" dirty="0" err="1" smtClean="0"/>
              <a:t>metacognitive</a:t>
            </a:r>
            <a:r>
              <a:rPr lang="en-US" dirty="0" smtClean="0"/>
              <a:t>/social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H-H: mostly positive (</a:t>
            </a:r>
            <a:r>
              <a:rPr lang="en-US" dirty="0" err="1" smtClean="0"/>
              <a:t>acks</a:t>
            </a:r>
            <a:r>
              <a:rPr lang="en-US" dirty="0" smtClean="0"/>
              <a:t>, rapport)</a:t>
            </a:r>
          </a:p>
          <a:p>
            <a:pPr lvl="1"/>
            <a:r>
              <a:rPr lang="en-US" dirty="0" smtClean="0"/>
              <a:t>Positive statements negatively correlated with learning gain</a:t>
            </a:r>
          </a:p>
          <a:p>
            <a:r>
              <a:rPr lang="en-US" dirty="0" smtClean="0"/>
              <a:t>H-C: mostly negative (frustration; interpret.)</a:t>
            </a:r>
          </a:p>
          <a:p>
            <a:pPr lvl="1"/>
            <a:r>
              <a:rPr lang="en-US" dirty="0" err="1" smtClean="0"/>
              <a:t>BASE:almost</a:t>
            </a:r>
            <a:r>
              <a:rPr lang="en-US" dirty="0" smtClean="0"/>
              <a:t> none; </a:t>
            </a:r>
            <a:r>
              <a:rPr lang="en-US" dirty="0" err="1" smtClean="0"/>
              <a:t>FULL:mostly</a:t>
            </a:r>
            <a:r>
              <a:rPr lang="en-US" dirty="0" smtClean="0"/>
              <a:t> negative; Both negative and positive were negatively correlated with learning gain</a:t>
            </a:r>
          </a:p>
          <a:p>
            <a:pPr lvl="1"/>
            <a:r>
              <a:rPr lang="en-US" dirty="0" smtClean="0"/>
              <a:t>Avg. learning gain of students who generated any negative social dialog (52%) </a:t>
            </a:r>
            <a:r>
              <a:rPr lang="en-US" dirty="0" err="1" smtClean="0"/>
              <a:t>vs</a:t>
            </a:r>
            <a:r>
              <a:rPr lang="en-US" dirty="0" smtClean="0"/>
              <a:t> those that did not (67%)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EC-TEL 2010, September 28 – October 1, 2010, Barcelona, Spain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3C9-B06B-44D9-BDC5-7A2B5443F7AC}" type="slidenum">
              <a:rPr lang="sk-SK" smtClean="0"/>
              <a:pPr/>
              <a:t>9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tvarozek-cooking-sit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jtvarozek-cooking-sitp</Template>
  <TotalTime>189</TotalTime>
  <Words>780</Words>
  <Application>Microsoft Office PowerPoint</Application>
  <PresentationFormat>On-screen Show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jtvarozek-cooking-sitp</vt:lpstr>
      <vt:lpstr>Slide 1</vt:lpstr>
      <vt:lpstr>Slide 2</vt:lpstr>
      <vt:lpstr>Keynote – Judy Kay</vt:lpstr>
      <vt:lpstr>Best paper</vt:lpstr>
      <vt:lpstr>Design</vt:lpstr>
      <vt:lpstr>Learning environment</vt:lpstr>
      <vt:lpstr>Dialog coding</vt:lpstr>
      <vt:lpstr>Results – content words</vt:lpstr>
      <vt:lpstr>Results – metacognitive/social</vt:lpstr>
      <vt:lpstr>Poster session</vt:lpstr>
      <vt:lpstr>Selected paper (1)</vt:lpstr>
      <vt:lpstr>Slide 12</vt:lpstr>
      <vt:lpstr>Extended ESA</vt:lpstr>
      <vt:lpstr>Conference dinner</vt:lpstr>
      <vt:lpstr>Selected paper (2)</vt:lpstr>
      <vt:lpstr>Internet as a learning resource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Jozef</dc:creator>
  <cp:lastModifiedBy>Jozef</cp:lastModifiedBy>
  <cp:revision>41</cp:revision>
  <dcterms:created xsi:type="dcterms:W3CDTF">2010-09-25T16:21:32Z</dcterms:created>
  <dcterms:modified xsi:type="dcterms:W3CDTF">2010-10-20T09:01:40Z</dcterms:modified>
</cp:coreProperties>
</file>