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73" r:id="rId1"/>
  </p:sldMasterIdLst>
  <p:notesMasterIdLst>
    <p:notesMasterId r:id="rId18"/>
  </p:notesMasterIdLst>
  <p:handoutMasterIdLst>
    <p:handoutMasterId r:id="rId19"/>
  </p:handoutMasterIdLst>
  <p:sldIdLst>
    <p:sldId id="304" r:id="rId2"/>
    <p:sldId id="345" r:id="rId3"/>
    <p:sldId id="346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9" r:id="rId12"/>
    <p:sldId id="360" r:id="rId13"/>
    <p:sldId id="348" r:id="rId14"/>
    <p:sldId id="350" r:id="rId15"/>
    <p:sldId id="349" r:id="rId16"/>
    <p:sldId id="343" r:id="rId17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iversidade de Vigo" initials="Ud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FC6"/>
    <a:srgbClr val="32AA22"/>
    <a:srgbClr val="F8F0D0"/>
    <a:srgbClr val="F2E4AA"/>
    <a:srgbClr val="000000"/>
    <a:srgbClr val="E4B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776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fld id="{77678BA1-6D66-5445-A9E1-A740ACC66916}" type="slidenum">
              <a:rPr lang="zh-TW" altLang="en-US"/>
              <a:pPr>
                <a:defRPr/>
              </a:pPr>
              <a:t>‹Nr.›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4256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8613" y="0"/>
            <a:ext cx="316388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20725"/>
            <a:ext cx="4792662" cy="359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4538"/>
            <a:ext cx="5356225" cy="431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8613" y="9109075"/>
            <a:ext cx="316388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509" tIns="48254" rIns="96509" bIns="48254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fld id="{A6F1C9D8-12F0-134B-9850-04F7C25846D4}" type="slidenum">
              <a:rPr lang="zh-TW" altLang="en-US"/>
              <a:pPr>
                <a:defRPr/>
              </a:pPr>
              <a:t>‹Nr.›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0133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1C9D8-12F0-134B-9850-04F7C25846D4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792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1C9D8-12F0-134B-9850-04F7C25846D4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4401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1C9D8-12F0-134B-9850-04F7C25846D4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4541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The</a:t>
            </a:r>
            <a:r>
              <a:rPr lang="es-ES" dirty="0" smtClean="0"/>
              <a:t> real </a:t>
            </a:r>
            <a:r>
              <a:rPr lang="es-ES" dirty="0" err="1" smtClean="0"/>
              <a:t>potential</a:t>
            </a:r>
            <a:r>
              <a:rPr lang="es-ES" dirty="0" smtClean="0"/>
              <a:t> of </a:t>
            </a:r>
            <a:r>
              <a:rPr lang="es-ES" dirty="0" err="1" smtClean="0"/>
              <a:t>semantic</a:t>
            </a:r>
            <a:r>
              <a:rPr lang="es-ES" dirty="0" smtClean="0"/>
              <a:t> </a:t>
            </a:r>
            <a:r>
              <a:rPr lang="es-ES" dirty="0" err="1" smtClean="0"/>
              <a:t>technologies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yet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be </a:t>
            </a:r>
            <a:r>
              <a:rPr lang="es-ES" dirty="0" err="1" smtClean="0"/>
              <a:t>seen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F1C9D8-12F0-134B-9850-04F7C25846D4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727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17/02/11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‹Nr.›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17/02/11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17/02/11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s-ES" sz="4000" dirty="0"/>
              <a:t>New </a:t>
            </a:r>
            <a:r>
              <a:rPr lang="es-ES" sz="4000" dirty="0" err="1" smtClean="0"/>
              <a:t>perspectives</a:t>
            </a:r>
            <a:r>
              <a:rPr lang="es-ES" sz="4000" dirty="0" smtClean="0"/>
              <a:t> </a:t>
            </a:r>
            <a:r>
              <a:rPr lang="es-ES" sz="4000" dirty="0" err="1"/>
              <a:t>after</a:t>
            </a:r>
            <a:r>
              <a:rPr lang="es-ES" sz="4000" dirty="0"/>
              <a:t> 7 </a:t>
            </a:r>
            <a:r>
              <a:rPr lang="es-ES" sz="4000" dirty="0" err="1" smtClean="0"/>
              <a:t>years</a:t>
            </a:r>
            <a:r>
              <a:rPr lang="es-ES" sz="4000" dirty="0" smtClean="0"/>
              <a:t> </a:t>
            </a:r>
            <a:r>
              <a:rPr lang="es-ES" sz="4000" dirty="0"/>
              <a:t>of </a:t>
            </a:r>
            <a:r>
              <a:rPr lang="es-ES" sz="4000" dirty="0" err="1" smtClean="0"/>
              <a:t>research</a:t>
            </a:r>
            <a:r>
              <a:rPr lang="es-ES" sz="4000" dirty="0" smtClean="0"/>
              <a:t> </a:t>
            </a:r>
            <a:r>
              <a:rPr lang="es-ES" sz="4000" dirty="0"/>
              <a:t>in </a:t>
            </a:r>
            <a:r>
              <a:rPr lang="es-ES" sz="4000" dirty="0" err="1" smtClean="0"/>
              <a:t>recommender</a:t>
            </a:r>
            <a:r>
              <a:rPr lang="es-ES" sz="4000" dirty="0" smtClean="0"/>
              <a:t> </a:t>
            </a:r>
            <a:r>
              <a:rPr lang="es-ES" sz="4000" dirty="0" err="1" smtClean="0"/>
              <a:t>systems</a:t>
            </a:r>
            <a:endParaRPr lang="es-ES" sz="4000" dirty="0" smtClean="0"/>
          </a:p>
        </p:txBody>
      </p:sp>
      <p:sp>
        <p:nvSpPr>
          <p:cNvPr id="7" name="Subtítulo 6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ES" dirty="0" smtClean="0">
                <a:latin typeface="+mj-lt"/>
                <a:cs typeface="+mn-cs"/>
              </a:rPr>
              <a:t>Martín López </a:t>
            </a:r>
            <a:r>
              <a:rPr lang="es-ES" dirty="0" err="1" smtClean="0">
                <a:latin typeface="+mj-lt"/>
                <a:cs typeface="+mn-cs"/>
              </a:rPr>
              <a:t>Nores</a:t>
            </a:r>
            <a:endParaRPr lang="es-ES" dirty="0" smtClean="0">
              <a:latin typeface="+mj-lt"/>
              <a:cs typeface="+mn-cs"/>
            </a:endParaRPr>
          </a:p>
          <a:p>
            <a:pPr eaLnBrk="1" hangingPunct="1">
              <a:defRPr/>
            </a:pPr>
            <a:r>
              <a:rPr lang="es-ES" dirty="0" err="1" smtClean="0">
                <a:latin typeface="+mj-lt"/>
              </a:rPr>
              <a:t>Department</a:t>
            </a:r>
            <a:r>
              <a:rPr lang="es-ES" dirty="0" smtClean="0">
                <a:latin typeface="+mj-lt"/>
              </a:rPr>
              <a:t> of </a:t>
            </a:r>
            <a:r>
              <a:rPr lang="es-ES" dirty="0" err="1" smtClean="0">
                <a:latin typeface="+mj-lt"/>
              </a:rPr>
              <a:t>Telematics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Engineering</a:t>
            </a:r>
            <a:endParaRPr lang="es-ES" dirty="0" smtClean="0">
              <a:latin typeface="+mj-lt"/>
              <a:cs typeface="+mn-cs"/>
            </a:endParaRPr>
          </a:p>
          <a:p>
            <a:pPr eaLnBrk="1" hangingPunct="1">
              <a:defRPr/>
            </a:pPr>
            <a:r>
              <a:rPr lang="es-ES" dirty="0" err="1" smtClean="0">
                <a:latin typeface="+mj-lt"/>
                <a:cs typeface="+mn-cs"/>
              </a:rPr>
              <a:t>University</a:t>
            </a:r>
            <a:r>
              <a:rPr lang="es-ES" dirty="0" smtClean="0">
                <a:latin typeface="+mj-lt"/>
                <a:cs typeface="+mn-cs"/>
              </a:rPr>
              <a:t> of Vigo (</a:t>
            </a:r>
            <a:r>
              <a:rPr lang="es-ES" dirty="0" err="1" smtClean="0">
                <a:latin typeface="+mj-lt"/>
                <a:cs typeface="+mn-cs"/>
              </a:rPr>
              <a:t>Spain</a:t>
            </a:r>
            <a:r>
              <a:rPr lang="es-ES" dirty="0" smtClean="0">
                <a:latin typeface="+mj-lt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/>
              <a:t>Social</a:t>
            </a:r>
            <a:r>
              <a:rPr lang="es-ES" sz="1800" dirty="0" smtClean="0"/>
              <a:t> </a:t>
            </a:r>
            <a:r>
              <a:rPr lang="es-ES" dirty="0" err="1" smtClean="0"/>
              <a:t>networks</a:t>
            </a:r>
            <a:r>
              <a:rPr lang="es-ES" dirty="0" smtClean="0"/>
              <a:t> are </a:t>
            </a:r>
            <a:r>
              <a:rPr lang="es-ES" dirty="0" err="1" smtClean="0"/>
              <a:t>everywhere</a:t>
            </a:r>
            <a:r>
              <a:rPr lang="es-ES" dirty="0" smtClean="0"/>
              <a:t>, and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seems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be </a:t>
            </a:r>
            <a:r>
              <a:rPr lang="es-ES" dirty="0" err="1" smtClean="0"/>
              <a:t>plenty</a:t>
            </a:r>
            <a:r>
              <a:rPr lang="es-ES" dirty="0" smtClean="0"/>
              <a:t> of </a:t>
            </a:r>
            <a:r>
              <a:rPr lang="es-ES" dirty="0" err="1" smtClean="0"/>
              <a:t>space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innovation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Facebook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Also</a:t>
            </a:r>
            <a:r>
              <a:rPr lang="es-ES" dirty="0" smtClean="0"/>
              <a:t>, </a:t>
            </a:r>
            <a:r>
              <a:rPr lang="es-ES" dirty="0" err="1" smtClean="0"/>
              <a:t>smartphones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taken</a:t>
            </a:r>
            <a:r>
              <a:rPr lang="es-ES" dirty="0" smtClean="0"/>
              <a:t> </a:t>
            </a:r>
            <a:r>
              <a:rPr lang="es-ES" sz="4000" b="1" dirty="0" err="1" smtClean="0"/>
              <a:t>mobile</a:t>
            </a:r>
            <a:r>
              <a:rPr lang="es-ES" sz="4000" b="1" dirty="0" smtClean="0"/>
              <a:t> </a:t>
            </a:r>
            <a:r>
              <a:rPr lang="es-ES" dirty="0" err="1" smtClean="0"/>
              <a:t>applications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 new </a:t>
            </a:r>
            <a:r>
              <a:rPr lang="es-ES" dirty="0" err="1" smtClean="0"/>
              <a:t>dimension</a:t>
            </a:r>
            <a:r>
              <a:rPr lang="es-ES" dirty="0" smtClean="0"/>
              <a:t>.</a:t>
            </a:r>
          </a:p>
          <a:p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increasing</a:t>
            </a:r>
            <a:r>
              <a:rPr lang="es-ES" sz="2400" dirty="0" smtClean="0"/>
              <a:t> </a:t>
            </a:r>
            <a:r>
              <a:rPr lang="es-ES" sz="2400" dirty="0" err="1" smtClean="0"/>
              <a:t>availability</a:t>
            </a:r>
            <a:r>
              <a:rPr lang="es-ES" sz="2400" dirty="0" smtClean="0"/>
              <a:t> of </a:t>
            </a:r>
            <a:r>
              <a:rPr lang="es-ES" sz="2400" dirty="0" err="1" smtClean="0"/>
              <a:t>broadband</a:t>
            </a:r>
            <a:r>
              <a:rPr lang="es-ES" sz="2400" dirty="0" smtClean="0"/>
              <a:t> </a:t>
            </a:r>
            <a:r>
              <a:rPr lang="es-ES" sz="2400" dirty="0" err="1" smtClean="0"/>
              <a:t>connectivity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leading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an</a:t>
            </a:r>
            <a:r>
              <a:rPr lang="es-ES" sz="2400" dirty="0" smtClean="0"/>
              <a:t> era of </a:t>
            </a:r>
            <a:r>
              <a:rPr lang="es-ES" sz="4000" b="1" dirty="0" err="1" smtClean="0"/>
              <a:t>cloud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computing</a:t>
            </a:r>
            <a:r>
              <a:rPr lang="es-ES" sz="2400" dirty="0"/>
              <a:t> </a:t>
            </a:r>
            <a:r>
              <a:rPr lang="es-ES" sz="2400" dirty="0" smtClean="0"/>
              <a:t>and </a:t>
            </a:r>
            <a:r>
              <a:rPr lang="es-ES" sz="2400" dirty="0" err="1" smtClean="0"/>
              <a:t>lightweight</a:t>
            </a:r>
            <a:r>
              <a:rPr lang="es-ES" sz="2400" dirty="0" smtClean="0"/>
              <a:t> </a:t>
            </a:r>
            <a:r>
              <a:rPr lang="es-ES" sz="2400" dirty="0" err="1" smtClean="0"/>
              <a:t>clients</a:t>
            </a:r>
            <a:r>
              <a:rPr lang="es-ES" sz="2400" dirty="0" smtClean="0"/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err="1" smtClean="0"/>
              <a:t>The</a:t>
            </a:r>
            <a:r>
              <a:rPr lang="es-ES" sz="4400" dirty="0" smtClean="0"/>
              <a:t> new </a:t>
            </a:r>
            <a:r>
              <a:rPr lang="es-ES" sz="4400" dirty="0" err="1" smtClean="0"/>
              <a:t>buzzwords</a:t>
            </a:r>
            <a:endParaRPr lang="es-ES" sz="4400" dirty="0"/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  <p:sp>
        <p:nvSpPr>
          <p:cNvPr id="13" name="Rectángulo 12"/>
          <p:cNvSpPr/>
          <p:nvPr/>
        </p:nvSpPr>
        <p:spPr>
          <a:xfrm>
            <a:off x="457200" y="3200400"/>
            <a:ext cx="7543800" cy="3733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93600" rtlCol="0" anchor="t"/>
          <a:lstStyle/>
          <a:p>
            <a:pPr marL="342900" indent="-342900">
              <a:buFont typeface="Arial"/>
              <a:buChar char="•"/>
            </a:pPr>
            <a:r>
              <a:rPr lang="es-ES" dirty="0" smtClean="0"/>
              <a:t>New </a:t>
            </a:r>
            <a:r>
              <a:rPr lang="es-ES" b="1" dirty="0" err="1" smtClean="0"/>
              <a:t>challenges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/>
              <a:t>s</a:t>
            </a:r>
            <a:r>
              <a:rPr lang="es-ES" dirty="0" err="1" smtClean="0"/>
              <a:t>emantics-based</a:t>
            </a:r>
            <a:r>
              <a:rPr lang="es-ES" dirty="0" smtClean="0"/>
              <a:t> </a:t>
            </a:r>
            <a:r>
              <a:rPr lang="es-ES" dirty="0" err="1" smtClean="0"/>
              <a:t>personalization</a:t>
            </a:r>
            <a:r>
              <a:rPr lang="es-ES" dirty="0" smtClean="0"/>
              <a:t>:</a:t>
            </a:r>
          </a:p>
          <a:p>
            <a:pPr marL="800100" lvl="1" indent="-342900">
              <a:spcBef>
                <a:spcPts val="1200"/>
              </a:spcBef>
              <a:buFont typeface="Arial"/>
              <a:buChar char="•"/>
            </a:pPr>
            <a:r>
              <a:rPr lang="es-ES" sz="2200" dirty="0" err="1" smtClean="0">
                <a:sym typeface="Wingdings"/>
              </a:rPr>
              <a:t>Gaining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insight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huge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loads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unstructured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information</a:t>
            </a:r>
            <a:r>
              <a:rPr lang="es-ES" sz="2200" dirty="0" smtClean="0">
                <a:sym typeface="Wingdings"/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s-ES" sz="2200" dirty="0" err="1" smtClean="0">
                <a:sym typeface="Wingdings"/>
              </a:rPr>
              <a:t>Reasoning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about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multiple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dimensions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context</a:t>
            </a:r>
            <a:r>
              <a:rPr lang="es-ES" sz="2200" dirty="0" smtClean="0">
                <a:sym typeface="Wingdings"/>
              </a:rPr>
              <a:t>: </a:t>
            </a:r>
            <a:r>
              <a:rPr lang="es-ES" sz="2200" dirty="0" err="1" smtClean="0">
                <a:sym typeface="Wingdings"/>
              </a:rPr>
              <a:t>location</a:t>
            </a:r>
            <a:r>
              <a:rPr lang="es-ES" sz="2200" dirty="0" smtClean="0">
                <a:sym typeface="Wingdings"/>
              </a:rPr>
              <a:t>, </a:t>
            </a:r>
            <a:r>
              <a:rPr lang="es-ES" sz="2200" dirty="0" err="1" smtClean="0">
                <a:sym typeface="Wingdings"/>
              </a:rPr>
              <a:t>emotions</a:t>
            </a:r>
            <a:r>
              <a:rPr lang="es-ES" sz="2200" dirty="0" smtClean="0">
                <a:sym typeface="Wingdings"/>
              </a:rPr>
              <a:t>, </a:t>
            </a:r>
            <a:r>
              <a:rPr lang="es-ES" sz="2200" dirty="0" err="1" smtClean="0">
                <a:sym typeface="Wingdings"/>
              </a:rPr>
              <a:t>environmental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conditions</a:t>
            </a:r>
            <a:r>
              <a:rPr lang="es-ES" sz="2200" dirty="0" smtClean="0">
                <a:sym typeface="Wingdings"/>
              </a:rPr>
              <a:t>, etc.</a:t>
            </a:r>
          </a:p>
          <a:p>
            <a:pPr marL="800100" lvl="1" indent="-342900">
              <a:buFont typeface="Arial"/>
              <a:buChar char="•"/>
            </a:pPr>
            <a:r>
              <a:rPr lang="es-ES" sz="2200" dirty="0" err="1" smtClean="0">
                <a:sym typeface="Wingdings"/>
              </a:rPr>
              <a:t>Exploiting</a:t>
            </a:r>
            <a:r>
              <a:rPr lang="es-ES" sz="2200" dirty="0" smtClean="0">
                <a:sym typeface="Wingdings"/>
              </a:rPr>
              <a:t> social </a:t>
            </a:r>
            <a:r>
              <a:rPr lang="es-ES" sz="2200" dirty="0" err="1" smtClean="0">
                <a:sym typeface="Wingdings"/>
              </a:rPr>
              <a:t>relationships</a:t>
            </a:r>
            <a:r>
              <a:rPr lang="es-ES" sz="2200" dirty="0" smtClean="0">
                <a:sym typeface="Wingdings"/>
              </a:rPr>
              <a:t> and </a:t>
            </a:r>
            <a:r>
              <a:rPr lang="es-ES" sz="2200" dirty="0" err="1" smtClean="0">
                <a:sym typeface="Wingdings"/>
              </a:rPr>
              <a:t>word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mouth</a:t>
            </a:r>
            <a:r>
              <a:rPr lang="es-ES" sz="2200" dirty="0" smtClean="0">
                <a:sym typeface="Wingdings"/>
              </a:rPr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s-ES" sz="2200" dirty="0" err="1" smtClean="0">
                <a:sym typeface="Wingdings"/>
              </a:rPr>
              <a:t>Personalization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beyond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content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selection</a:t>
            </a:r>
            <a:r>
              <a:rPr lang="es-ES" sz="2200" dirty="0" smtClean="0">
                <a:sym typeface="Wingdings"/>
              </a:rPr>
              <a:t>: </a:t>
            </a:r>
            <a:r>
              <a:rPr lang="es-ES" sz="2200" dirty="0" err="1" smtClean="0">
                <a:sym typeface="Wingdings"/>
              </a:rPr>
              <a:t>automatic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formation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groups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people</a:t>
            </a:r>
            <a:r>
              <a:rPr lang="es-ES" sz="2200" dirty="0" smtClean="0">
                <a:sym typeface="Wingdings"/>
              </a:rPr>
              <a:t>, </a:t>
            </a:r>
            <a:r>
              <a:rPr lang="es-ES" sz="2200" dirty="0" err="1" smtClean="0">
                <a:sym typeface="Wingdings"/>
              </a:rPr>
              <a:t>automatic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composition</a:t>
            </a:r>
            <a:r>
              <a:rPr lang="es-ES" sz="2200" dirty="0" smtClean="0">
                <a:sym typeface="Wingdings"/>
              </a:rPr>
              <a:t> of </a:t>
            </a:r>
            <a:r>
              <a:rPr lang="es-ES" sz="2200" dirty="0" err="1" smtClean="0">
                <a:sym typeface="Wingdings"/>
              </a:rPr>
              <a:t>interactive</a:t>
            </a:r>
            <a:r>
              <a:rPr lang="es-ES" sz="2200" dirty="0" smtClean="0">
                <a:sym typeface="Wingdings"/>
              </a:rPr>
              <a:t> </a:t>
            </a:r>
            <a:r>
              <a:rPr lang="es-ES" sz="2200" dirty="0" err="1" smtClean="0">
                <a:sym typeface="Wingdings"/>
              </a:rPr>
              <a:t>experiences</a:t>
            </a:r>
            <a:r>
              <a:rPr lang="es-ES" sz="2200" dirty="0" smtClean="0">
                <a:sym typeface="Wingdings"/>
              </a:rPr>
              <a:t>…</a:t>
            </a:r>
          </a:p>
          <a:p>
            <a:pPr marL="800100" lvl="1" indent="-342900">
              <a:buFont typeface="Arial"/>
              <a:buChar char="•"/>
            </a:pPr>
            <a:r>
              <a:rPr lang="es-ES" sz="2200" dirty="0" smtClean="0">
                <a:sym typeface="Wingdings"/>
              </a:rPr>
              <a:t>…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57200" y="1"/>
            <a:ext cx="7543800" cy="3200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40400" rtlCol="0" anchor="t"/>
          <a:lstStyle/>
          <a:p>
            <a:pPr marL="342900" indent="-342900">
              <a:buFont typeface="Arial"/>
              <a:buChar char="•"/>
            </a:pPr>
            <a:r>
              <a:rPr lang="es-ES" dirty="0" err="1"/>
              <a:t>Curiously</a:t>
            </a:r>
            <a:r>
              <a:rPr lang="es-ES" dirty="0"/>
              <a:t>, </a:t>
            </a:r>
            <a:r>
              <a:rPr lang="es-ES" dirty="0" err="1"/>
              <a:t>these</a:t>
            </a:r>
            <a:r>
              <a:rPr lang="es-ES" dirty="0"/>
              <a:t> </a:t>
            </a:r>
            <a:r>
              <a:rPr lang="es-ES" dirty="0" err="1"/>
              <a:t>advances</a:t>
            </a:r>
            <a:r>
              <a:rPr lang="es-ES" dirty="0"/>
              <a:t> </a:t>
            </a:r>
            <a:r>
              <a:rPr lang="es-ES" dirty="0" err="1"/>
              <a:t>create</a:t>
            </a:r>
            <a:r>
              <a:rPr lang="es-ES" dirty="0"/>
              <a:t> a </a:t>
            </a:r>
            <a:r>
              <a:rPr lang="es-ES" dirty="0" err="1"/>
              <a:t>propitious</a:t>
            </a:r>
            <a:r>
              <a:rPr lang="es-ES" dirty="0"/>
              <a:t> </a:t>
            </a:r>
            <a:r>
              <a:rPr lang="es-ES" dirty="0" err="1"/>
              <a:t>scenario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b="1" dirty="0" err="1"/>
              <a:t>revisit</a:t>
            </a:r>
            <a:r>
              <a:rPr lang="es-ES" dirty="0"/>
              <a:t> </a:t>
            </a:r>
            <a:r>
              <a:rPr lang="es-ES" dirty="0" err="1"/>
              <a:t>long-existing</a:t>
            </a:r>
            <a:r>
              <a:rPr lang="es-ES" dirty="0"/>
              <a:t> </a:t>
            </a:r>
            <a:r>
              <a:rPr lang="es-ES" dirty="0" err="1"/>
              <a:t>areas</a:t>
            </a:r>
            <a:r>
              <a:rPr lang="es-ES" dirty="0"/>
              <a:t> of </a:t>
            </a:r>
            <a:r>
              <a:rPr lang="es-ES" dirty="0" err="1"/>
              <a:t>research</a:t>
            </a:r>
            <a:r>
              <a:rPr lang="es-ES" dirty="0" smtClean="0"/>
              <a:t>:</a:t>
            </a:r>
            <a:endParaRPr lang="es-ES" dirty="0"/>
          </a:p>
          <a:p>
            <a:pPr marL="800100" lvl="1" indent="-342900">
              <a:spcBef>
                <a:spcPts val="1200"/>
              </a:spcBef>
              <a:buFont typeface="Arial"/>
              <a:buChar char="•"/>
            </a:pPr>
            <a:r>
              <a:rPr lang="es-ES" sz="2200" dirty="0" err="1"/>
              <a:t>After</a:t>
            </a:r>
            <a:r>
              <a:rPr lang="es-ES" sz="2200" dirty="0"/>
              <a:t> </a:t>
            </a:r>
            <a:r>
              <a:rPr lang="es-ES" sz="2200" dirty="0" err="1"/>
              <a:t>all</a:t>
            </a:r>
            <a:r>
              <a:rPr lang="es-ES" sz="2200" dirty="0"/>
              <a:t>, </a:t>
            </a:r>
            <a:r>
              <a:rPr lang="es-ES" sz="2200" b="1" dirty="0"/>
              <a:t>Web 2.0</a:t>
            </a:r>
            <a:r>
              <a:rPr lang="es-ES" sz="2200" dirty="0"/>
              <a:t> (</a:t>
            </a:r>
            <a:r>
              <a:rPr lang="es-ES" sz="2200" dirty="0" err="1"/>
              <a:t>the</a:t>
            </a:r>
            <a:r>
              <a:rPr lang="es-ES" sz="2200" dirty="0"/>
              <a:t> social web) </a:t>
            </a:r>
            <a:r>
              <a:rPr lang="es-ES" sz="2200" dirty="0" err="1"/>
              <a:t>is</a:t>
            </a:r>
            <a:r>
              <a:rPr lang="es-ES" sz="2200" dirty="0"/>
              <a:t> </a:t>
            </a:r>
            <a:r>
              <a:rPr lang="es-ES" sz="2200" dirty="0" err="1"/>
              <a:t>conceptually</a:t>
            </a:r>
            <a:r>
              <a:rPr lang="es-ES" sz="2200" dirty="0"/>
              <a:t> </a:t>
            </a:r>
            <a:r>
              <a:rPr lang="es-ES" sz="2200" dirty="0" err="1"/>
              <a:t>before</a:t>
            </a:r>
            <a:r>
              <a:rPr lang="es-ES" sz="2200" dirty="0"/>
              <a:t> </a:t>
            </a:r>
            <a:r>
              <a:rPr lang="es-ES" sz="2200" b="1" dirty="0"/>
              <a:t>Web 3.0</a:t>
            </a:r>
            <a:r>
              <a:rPr lang="es-ES" sz="2200" dirty="0"/>
              <a:t> (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semantic</a:t>
            </a:r>
            <a:r>
              <a:rPr lang="es-ES" sz="2200" dirty="0"/>
              <a:t> web), </a:t>
            </a:r>
            <a:r>
              <a:rPr lang="es-ES" sz="2200" dirty="0" err="1"/>
              <a:t>isn’t</a:t>
            </a:r>
            <a:r>
              <a:rPr lang="es-ES" sz="2200" dirty="0"/>
              <a:t> </a:t>
            </a:r>
            <a:r>
              <a:rPr lang="es-ES" sz="2200" dirty="0" err="1"/>
              <a:t>it</a:t>
            </a:r>
            <a:r>
              <a:rPr lang="es-ES" sz="2200" dirty="0" smtClean="0"/>
              <a:t>?</a:t>
            </a:r>
            <a:endParaRPr lang="es-ES" sz="2200" dirty="0"/>
          </a:p>
          <a:p>
            <a:pPr marL="800100" lvl="1" indent="-342900">
              <a:spcBef>
                <a:spcPts val="1200"/>
              </a:spcBef>
              <a:buFont typeface="Arial"/>
              <a:buChar char="•"/>
            </a:pPr>
            <a:r>
              <a:rPr lang="es-ES" sz="2200" dirty="0" err="1"/>
              <a:t>Likewise</a:t>
            </a:r>
            <a:r>
              <a:rPr lang="es-ES" sz="2200" dirty="0"/>
              <a:t>, </a:t>
            </a:r>
            <a:r>
              <a:rPr lang="es-ES" sz="2200" dirty="0" err="1"/>
              <a:t>geolocation</a:t>
            </a:r>
            <a:r>
              <a:rPr lang="es-ES" sz="2200" dirty="0"/>
              <a:t> </a:t>
            </a:r>
            <a:r>
              <a:rPr lang="es-ES" sz="2200" dirty="0" err="1"/>
              <a:t>capabilities</a:t>
            </a:r>
            <a:r>
              <a:rPr lang="es-ES" sz="2200" dirty="0"/>
              <a:t> </a:t>
            </a:r>
            <a:r>
              <a:rPr lang="es-ES" sz="2200" dirty="0" err="1"/>
              <a:t>were</a:t>
            </a:r>
            <a:r>
              <a:rPr lang="es-ES" sz="2200" dirty="0"/>
              <a:t> </a:t>
            </a:r>
            <a:r>
              <a:rPr lang="es-ES" sz="2200" dirty="0" err="1"/>
              <a:t>supposed</a:t>
            </a:r>
            <a:r>
              <a:rPr lang="es-ES" sz="2200" dirty="0"/>
              <a:t> </a:t>
            </a:r>
            <a:r>
              <a:rPr lang="es-ES" sz="2200" dirty="0" err="1"/>
              <a:t>to</a:t>
            </a:r>
            <a:r>
              <a:rPr lang="es-ES" sz="2200" dirty="0"/>
              <a:t> be </a:t>
            </a:r>
            <a:r>
              <a:rPr lang="es-ES" sz="2200" dirty="0" err="1"/>
              <a:t>the</a:t>
            </a:r>
            <a:r>
              <a:rPr lang="es-ES" sz="2200" dirty="0"/>
              <a:t> </a:t>
            </a:r>
            <a:r>
              <a:rPr lang="es-ES" sz="2200" dirty="0" err="1"/>
              <a:t>cornerstone</a:t>
            </a:r>
            <a:r>
              <a:rPr lang="es-ES" sz="2200" dirty="0"/>
              <a:t> of </a:t>
            </a:r>
            <a:r>
              <a:rPr lang="es-ES" sz="2200" b="1" dirty="0" err="1"/>
              <a:t>context-awareness</a:t>
            </a:r>
            <a:r>
              <a:rPr lang="es-ES" sz="2200" dirty="0"/>
              <a:t> and </a:t>
            </a:r>
            <a:r>
              <a:rPr lang="es-ES" sz="2200" b="1" dirty="0" err="1"/>
              <a:t>pervasive</a:t>
            </a:r>
            <a:r>
              <a:rPr lang="es-ES" sz="2200" b="1" dirty="0"/>
              <a:t> </a:t>
            </a:r>
            <a:r>
              <a:rPr lang="es-ES" sz="2200" b="1" dirty="0" err="1"/>
              <a:t>computing</a:t>
            </a:r>
            <a:r>
              <a:rPr lang="es-ES" sz="2200" dirty="0"/>
              <a:t>.</a:t>
            </a:r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92189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400" dirty="0" err="1"/>
              <a:t>It’s</a:t>
            </a:r>
            <a:r>
              <a:rPr lang="es-ES" sz="4400" dirty="0"/>
              <a:t> </a:t>
            </a:r>
            <a:r>
              <a:rPr lang="es-ES" sz="4400" dirty="0" err="1"/>
              <a:t>not</a:t>
            </a:r>
            <a:r>
              <a:rPr lang="es-ES" sz="4400" dirty="0"/>
              <a:t> </a:t>
            </a:r>
            <a:r>
              <a:rPr lang="es-ES" sz="4400" dirty="0" err="1"/>
              <a:t>only</a:t>
            </a:r>
            <a:r>
              <a:rPr lang="es-ES" sz="4400" dirty="0"/>
              <a:t> </a:t>
            </a:r>
            <a:r>
              <a:rPr lang="es-ES" sz="4400" dirty="0" err="1"/>
              <a:t>about</a:t>
            </a:r>
            <a:r>
              <a:rPr lang="es-ES" sz="4400" dirty="0"/>
              <a:t> new </a:t>
            </a:r>
            <a:r>
              <a:rPr lang="es-ES" sz="4400" dirty="0" err="1"/>
              <a:t>topics</a:t>
            </a:r>
            <a:r>
              <a:rPr lang="es-ES" sz="4400" dirty="0"/>
              <a:t>…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years</a:t>
            </a:r>
            <a:r>
              <a:rPr lang="es-ES" dirty="0" smtClean="0"/>
              <a:t>, </a:t>
            </a:r>
            <a:r>
              <a:rPr lang="es-ES" dirty="0" err="1" smtClean="0"/>
              <a:t>research</a:t>
            </a:r>
            <a:r>
              <a:rPr lang="es-ES" dirty="0" smtClean="0"/>
              <a:t> </a:t>
            </a:r>
            <a:r>
              <a:rPr lang="es-ES" dirty="0" err="1" smtClean="0"/>
              <a:t>activities</a:t>
            </a:r>
            <a:r>
              <a:rPr lang="es-ES" dirty="0" smtClean="0"/>
              <a:t> </a:t>
            </a:r>
            <a:r>
              <a:rPr lang="es-ES" dirty="0" err="1" smtClean="0"/>
              <a:t>were</a:t>
            </a:r>
            <a:r>
              <a:rPr lang="es-ES" dirty="0" smtClean="0"/>
              <a:t> </a:t>
            </a:r>
            <a:r>
              <a:rPr lang="es-ES" dirty="0" err="1" smtClean="0"/>
              <a:t>evaluated</a:t>
            </a:r>
            <a:r>
              <a:rPr lang="es-ES" dirty="0" smtClean="0"/>
              <a:t>, </a:t>
            </a:r>
            <a:r>
              <a:rPr lang="es-ES" dirty="0" err="1" smtClean="0"/>
              <a:t>essentially</a:t>
            </a:r>
            <a:r>
              <a:rPr lang="es-ES" dirty="0" smtClean="0"/>
              <a:t>, in </a:t>
            </a:r>
            <a:r>
              <a:rPr lang="es-ES" dirty="0" err="1" smtClean="0"/>
              <a:t>terms</a:t>
            </a:r>
            <a:r>
              <a:rPr lang="es-ES" dirty="0" smtClean="0"/>
              <a:t> of:</a:t>
            </a:r>
          </a:p>
          <a:p>
            <a:pPr lvl="1"/>
            <a:r>
              <a:rPr lang="es-ES" dirty="0" err="1" smtClean="0"/>
              <a:t>Kilograms</a:t>
            </a:r>
            <a:r>
              <a:rPr lang="es-ES" dirty="0" smtClean="0"/>
              <a:t> of </a:t>
            </a:r>
            <a:r>
              <a:rPr lang="es-ES" dirty="0" err="1" smtClean="0"/>
              <a:t>printed</a:t>
            </a:r>
            <a:r>
              <a:rPr lang="es-ES" dirty="0" smtClean="0"/>
              <a:t> </a:t>
            </a:r>
            <a:r>
              <a:rPr lang="es-ES" dirty="0" err="1" smtClean="0"/>
              <a:t>pages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A priori </a:t>
            </a:r>
            <a:r>
              <a:rPr lang="es-ES" dirty="0" err="1" smtClean="0"/>
              <a:t>numbers</a:t>
            </a:r>
            <a:r>
              <a:rPr lang="es-ES" dirty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impact</a:t>
            </a:r>
            <a:r>
              <a:rPr lang="es-ES" dirty="0" smtClean="0"/>
              <a:t> </a:t>
            </a:r>
            <a:r>
              <a:rPr lang="es-ES" dirty="0" err="1" smtClean="0"/>
              <a:t>factors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).</a:t>
            </a:r>
          </a:p>
          <a:p>
            <a:r>
              <a:rPr lang="es-ES" dirty="0" err="1" smtClean="0"/>
              <a:t>Nobody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be </a:t>
            </a:r>
            <a:r>
              <a:rPr lang="es-ES" dirty="0" err="1" smtClean="0"/>
              <a:t>fooled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criteria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longer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Instead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economic</a:t>
            </a:r>
            <a:r>
              <a:rPr lang="es-ES" dirty="0" smtClean="0"/>
              <a:t> crisis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making</a:t>
            </a:r>
            <a:r>
              <a:rPr lang="es-ES" dirty="0" smtClean="0"/>
              <a:t> </a:t>
            </a:r>
            <a:r>
              <a:rPr lang="es-ES" dirty="0" err="1" smtClean="0"/>
              <a:t>institutions</a:t>
            </a:r>
            <a:r>
              <a:rPr lang="es-ES" dirty="0" smtClean="0"/>
              <a:t> </a:t>
            </a:r>
            <a:r>
              <a:rPr lang="es-ES" dirty="0" err="1" smtClean="0"/>
              <a:t>consider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b="1" dirty="0" smtClean="0"/>
              <a:t>real </a:t>
            </a:r>
            <a:r>
              <a:rPr lang="es-ES" b="1" dirty="0" err="1" smtClean="0"/>
              <a:t>interest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research</a:t>
            </a:r>
            <a:r>
              <a:rPr lang="es-ES" dirty="0" smtClean="0"/>
              <a:t> has </a:t>
            </a:r>
            <a:r>
              <a:rPr lang="es-ES" dirty="0" err="1" smtClean="0"/>
              <a:t>raised</a:t>
            </a:r>
            <a:r>
              <a:rPr lang="es-ES" dirty="0" smtClean="0"/>
              <a:t>:</a:t>
            </a:r>
          </a:p>
          <a:p>
            <a:pPr lvl="1"/>
            <a:r>
              <a:rPr lang="es-ES" b="1" dirty="0" smtClean="0"/>
              <a:t>In </a:t>
            </a:r>
            <a:r>
              <a:rPr lang="es-ES" b="1" dirty="0" err="1" smtClean="0"/>
              <a:t>other</a:t>
            </a:r>
            <a:r>
              <a:rPr lang="es-ES" b="1" dirty="0" smtClean="0"/>
              <a:t> </a:t>
            </a:r>
            <a:r>
              <a:rPr lang="es-ES" b="1" dirty="0" err="1" smtClean="0"/>
              <a:t>researchers</a:t>
            </a:r>
            <a:r>
              <a:rPr lang="es-ES" b="1" dirty="0" smtClean="0"/>
              <a:t>: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references</a:t>
            </a:r>
            <a:r>
              <a:rPr lang="es-ES" dirty="0"/>
              <a:t> </a:t>
            </a:r>
            <a:r>
              <a:rPr lang="es-ES" dirty="0" err="1" smtClean="0"/>
              <a:t>collected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publications</a:t>
            </a:r>
            <a:r>
              <a:rPr lang="es-ES" dirty="0" smtClean="0"/>
              <a:t>; </a:t>
            </a:r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downloads</a:t>
            </a:r>
            <a:r>
              <a:rPr lang="es-ES" dirty="0" smtClean="0"/>
              <a:t> of software </a:t>
            </a:r>
            <a:r>
              <a:rPr lang="es-ES" dirty="0" err="1" smtClean="0"/>
              <a:t>packages</a:t>
            </a:r>
            <a:r>
              <a:rPr lang="es-ES" dirty="0" smtClean="0"/>
              <a:t>…</a:t>
            </a:r>
          </a:p>
          <a:p>
            <a:pPr lvl="1"/>
            <a:r>
              <a:rPr lang="es-ES" b="1" dirty="0" smtClean="0"/>
              <a:t>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industry</a:t>
            </a:r>
            <a:r>
              <a:rPr lang="es-ES" b="1" dirty="0" smtClean="0"/>
              <a:t>:</a:t>
            </a:r>
            <a:r>
              <a:rPr lang="es-ES" dirty="0" smtClean="0"/>
              <a:t> </a:t>
            </a:r>
            <a:r>
              <a:rPr lang="es-ES" dirty="0" err="1" smtClean="0"/>
              <a:t>technology</a:t>
            </a:r>
            <a:r>
              <a:rPr lang="es-ES" dirty="0" smtClean="0"/>
              <a:t> transfer </a:t>
            </a:r>
            <a:r>
              <a:rPr lang="es-ES" dirty="0" err="1" smtClean="0"/>
              <a:t>results</a:t>
            </a:r>
            <a:r>
              <a:rPr lang="es-ES" dirty="0" smtClean="0"/>
              <a:t>, </a:t>
            </a:r>
            <a:r>
              <a:rPr lang="es-ES" dirty="0" err="1" smtClean="0"/>
              <a:t>privately-funded</a:t>
            </a:r>
            <a:r>
              <a:rPr lang="es-ES" dirty="0" smtClean="0"/>
              <a:t> R&amp;D </a:t>
            </a:r>
            <a:r>
              <a:rPr lang="es-ES" dirty="0" err="1" smtClean="0"/>
              <a:t>projects</a:t>
            </a:r>
            <a:r>
              <a:rPr lang="es-ES" dirty="0" smtClean="0"/>
              <a:t>, </a:t>
            </a:r>
            <a:r>
              <a:rPr lang="es-ES" dirty="0" err="1" smtClean="0"/>
              <a:t>patents</a:t>
            </a:r>
            <a:r>
              <a:rPr lang="es-ES" dirty="0" smtClean="0"/>
              <a:t>, </a:t>
            </a:r>
            <a:r>
              <a:rPr lang="es-ES" dirty="0" err="1" smtClean="0"/>
              <a:t>products</a:t>
            </a:r>
            <a:r>
              <a:rPr lang="es-ES" dirty="0" smtClean="0"/>
              <a:t> </a:t>
            </a:r>
            <a:r>
              <a:rPr lang="es-ES" dirty="0" smtClean="0"/>
              <a:t>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market</a:t>
            </a:r>
            <a:r>
              <a:rPr lang="es-ES" dirty="0" smtClean="0"/>
              <a:t>, spin-</a:t>
            </a:r>
            <a:r>
              <a:rPr lang="es-ES" dirty="0" err="1" smtClean="0"/>
              <a:t>offs</a:t>
            </a:r>
            <a:r>
              <a:rPr lang="es-ES" dirty="0" smtClean="0"/>
              <a:t> </a:t>
            </a:r>
            <a:r>
              <a:rPr lang="es-ES" dirty="0" err="1" smtClean="0"/>
              <a:t>created</a:t>
            </a:r>
            <a:r>
              <a:rPr lang="es-ES" dirty="0" smtClean="0"/>
              <a:t>, …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71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My</a:t>
            </a:r>
            <a:r>
              <a:rPr lang="es-ES" dirty="0" smtClean="0"/>
              <a:t> </a:t>
            </a:r>
            <a:r>
              <a:rPr lang="es-ES" dirty="0" err="1" smtClean="0"/>
              <a:t>suggestions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 err="1" smtClean="0"/>
              <a:t>Don’t</a:t>
            </a:r>
            <a:r>
              <a:rPr lang="es-ES" sz="2400" dirty="0" smtClean="0"/>
              <a:t> </a:t>
            </a:r>
            <a:r>
              <a:rPr lang="es-ES" sz="2400" dirty="0" err="1" smtClean="0"/>
              <a:t>focus</a:t>
            </a:r>
            <a:r>
              <a:rPr lang="es-ES" sz="2400" dirty="0" smtClean="0"/>
              <a:t> </a:t>
            </a:r>
            <a:r>
              <a:rPr lang="es-ES" sz="2400" dirty="0" err="1" smtClean="0"/>
              <a:t>too</a:t>
            </a:r>
            <a:r>
              <a:rPr lang="es-ES" sz="2400" dirty="0" smtClean="0"/>
              <a:t> </a:t>
            </a:r>
            <a:r>
              <a:rPr lang="es-ES" sz="2400" dirty="0" err="1" smtClean="0"/>
              <a:t>much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degrees</a:t>
            </a:r>
            <a:r>
              <a:rPr lang="es-ES" sz="2400" dirty="0" smtClean="0"/>
              <a:t> and </a:t>
            </a:r>
            <a:r>
              <a:rPr lang="es-ES" sz="2400" dirty="0" err="1" smtClean="0"/>
              <a:t>papers</a:t>
            </a:r>
            <a:r>
              <a:rPr lang="es-ES" sz="2400" dirty="0"/>
              <a:t>.</a:t>
            </a:r>
            <a:endParaRPr lang="es-ES" sz="2400" dirty="0" smtClean="0"/>
          </a:p>
          <a:p>
            <a:r>
              <a:rPr lang="es-ES" sz="2400" dirty="0" err="1" smtClean="0"/>
              <a:t>Think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university</a:t>
            </a:r>
            <a:r>
              <a:rPr lang="es-ES" sz="2400" dirty="0" smtClean="0"/>
              <a:t> </a:t>
            </a:r>
            <a:r>
              <a:rPr lang="es-ES" sz="2400" dirty="0"/>
              <a:t>a</a:t>
            </a:r>
            <a:r>
              <a:rPr lang="es-ES" sz="2400" dirty="0" smtClean="0"/>
              <a:t>s a </a:t>
            </a:r>
            <a:r>
              <a:rPr lang="es-ES" sz="2400" dirty="0" err="1" smtClean="0"/>
              <a:t>propitious</a:t>
            </a:r>
            <a:r>
              <a:rPr lang="es-ES" sz="2400" dirty="0" smtClean="0"/>
              <a:t> </a:t>
            </a:r>
            <a:r>
              <a:rPr lang="es-ES" sz="2400" dirty="0" err="1" smtClean="0"/>
              <a:t>context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get</a:t>
            </a:r>
            <a:r>
              <a:rPr lang="es-ES" sz="2400" dirty="0" smtClean="0"/>
              <a:t> </a:t>
            </a:r>
            <a:r>
              <a:rPr lang="es-ES" sz="2400" dirty="0" err="1" smtClean="0"/>
              <a:t>inspiration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new ideas…</a:t>
            </a:r>
          </a:p>
          <a:p>
            <a:pPr lvl="1"/>
            <a:r>
              <a:rPr lang="es-ES" sz="2400" dirty="0" smtClean="0"/>
              <a:t>… and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make</a:t>
            </a:r>
            <a:r>
              <a:rPr lang="es-ES" sz="2400" dirty="0" smtClean="0"/>
              <a:t> </a:t>
            </a:r>
            <a:r>
              <a:rPr lang="es-ES" sz="2400" dirty="0" err="1" smtClean="0"/>
              <a:t>valuable</a:t>
            </a:r>
            <a:r>
              <a:rPr lang="es-ES" sz="2400" dirty="0" smtClean="0"/>
              <a:t> </a:t>
            </a:r>
            <a:r>
              <a:rPr lang="es-ES" sz="2400" dirty="0" err="1" smtClean="0"/>
              <a:t>contacts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can </a:t>
            </a:r>
            <a:r>
              <a:rPr lang="es-ES" sz="2400" dirty="0" err="1" smtClean="0"/>
              <a:t>help</a:t>
            </a:r>
            <a:r>
              <a:rPr lang="es-ES" sz="2400" dirty="0" smtClean="0"/>
              <a:t> </a:t>
            </a:r>
            <a:r>
              <a:rPr lang="es-ES" sz="2400" dirty="0" err="1" smtClean="0"/>
              <a:t>you</a:t>
            </a:r>
            <a:r>
              <a:rPr lang="es-ES" sz="2400" dirty="0" smtClean="0"/>
              <a:t> in </a:t>
            </a:r>
            <a:r>
              <a:rPr lang="es-ES" sz="2400" dirty="0" err="1" smtClean="0"/>
              <a:t>making</a:t>
            </a:r>
            <a:r>
              <a:rPr lang="es-ES" sz="2400" dirty="0" smtClean="0"/>
              <a:t> </a:t>
            </a:r>
            <a:r>
              <a:rPr lang="es-ES" sz="2400" dirty="0" err="1" smtClean="0"/>
              <a:t>them</a:t>
            </a:r>
            <a:r>
              <a:rPr lang="es-ES" sz="2400" dirty="0" smtClean="0"/>
              <a:t> real!</a:t>
            </a:r>
          </a:p>
          <a:p>
            <a:r>
              <a:rPr lang="es-ES" sz="2400" dirty="0" err="1" smtClean="0"/>
              <a:t>Take</a:t>
            </a:r>
            <a:r>
              <a:rPr lang="es-ES" sz="2400" dirty="0" smtClean="0"/>
              <a:t> </a:t>
            </a:r>
            <a:r>
              <a:rPr lang="es-ES" sz="2400" dirty="0" err="1" smtClean="0"/>
              <a:t>advantage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fact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b="1" dirty="0" err="1" smtClean="0"/>
              <a:t>you</a:t>
            </a:r>
            <a:r>
              <a:rPr lang="es-ES" sz="2400" b="1" dirty="0" smtClean="0"/>
              <a:t> can </a:t>
            </a:r>
            <a:r>
              <a:rPr lang="es-ES" sz="2400" b="1" dirty="0" err="1" smtClean="0"/>
              <a:t>study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/>
              <a:t>I</a:t>
            </a:r>
            <a:r>
              <a:rPr lang="es-ES" sz="2400" dirty="0" err="1" smtClean="0"/>
              <a:t>f</a:t>
            </a:r>
            <a:r>
              <a:rPr lang="es-ES" sz="2400" dirty="0" smtClean="0"/>
              <a:t> </a:t>
            </a:r>
            <a:r>
              <a:rPr lang="es-ES" sz="2400" dirty="0" err="1" smtClean="0"/>
              <a:t>you</a:t>
            </a:r>
            <a:r>
              <a:rPr lang="es-ES" sz="2400" dirty="0" smtClean="0"/>
              <a:t> </a:t>
            </a:r>
            <a:r>
              <a:rPr lang="es-ES" sz="2400" dirty="0" err="1" smtClean="0"/>
              <a:t>get</a:t>
            </a:r>
            <a:r>
              <a:rPr lang="es-ES" sz="2400" dirty="0" smtClean="0"/>
              <a:t> a </a:t>
            </a:r>
            <a:r>
              <a:rPr lang="es-ES" sz="2400" dirty="0" err="1" smtClean="0"/>
              <a:t>grant</a:t>
            </a:r>
            <a:r>
              <a:rPr lang="es-ES" sz="2400" dirty="0" smtClean="0"/>
              <a:t>, </a:t>
            </a:r>
            <a:r>
              <a:rPr lang="es-ES" sz="2400" dirty="0" err="1" smtClean="0"/>
              <a:t>remember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someone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b="1" dirty="0" err="1" smtClean="0"/>
              <a:t>investing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you</a:t>
            </a:r>
            <a:r>
              <a:rPr lang="es-ES" sz="2400" dirty="0"/>
              <a:t>.</a:t>
            </a:r>
            <a:endParaRPr lang="es-ES" sz="2400" dirty="0" smtClean="0"/>
          </a:p>
          <a:p>
            <a:r>
              <a:rPr lang="es-ES" sz="2400" dirty="0" err="1" smtClean="0"/>
              <a:t>Take</a:t>
            </a:r>
            <a:r>
              <a:rPr lang="es-ES" sz="2400" dirty="0" smtClean="0"/>
              <a:t> </a:t>
            </a:r>
            <a:r>
              <a:rPr lang="es-ES" sz="2400" dirty="0" err="1"/>
              <a:t>some</a:t>
            </a:r>
            <a:r>
              <a:rPr lang="es-ES" sz="2400" dirty="0"/>
              <a:t> time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 smtClean="0"/>
              <a:t>think</a:t>
            </a:r>
            <a:r>
              <a:rPr lang="es-ES" sz="2400" dirty="0" smtClean="0"/>
              <a:t> </a:t>
            </a:r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 smtClean="0"/>
              <a:t>topics</a:t>
            </a:r>
            <a:r>
              <a:rPr lang="es-ES" sz="2400" dirty="0" smtClean="0"/>
              <a:t> </a:t>
            </a:r>
            <a:r>
              <a:rPr lang="es-ES" sz="2400" dirty="0" err="1" smtClean="0"/>
              <a:t>you</a:t>
            </a:r>
            <a:r>
              <a:rPr lang="es-ES" sz="2400" dirty="0" smtClean="0"/>
              <a:t> </a:t>
            </a:r>
            <a:r>
              <a:rPr lang="es-ES" sz="2400" dirty="0" err="1" smtClean="0"/>
              <a:t>really</a:t>
            </a:r>
            <a:r>
              <a:rPr lang="es-ES" sz="2400" dirty="0" smtClean="0"/>
              <a:t> </a:t>
            </a:r>
            <a:r>
              <a:rPr lang="es-ES" sz="2400" dirty="0" err="1" smtClean="0"/>
              <a:t>want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explore.</a:t>
            </a:r>
            <a:endParaRPr lang="es-ES" sz="2400" dirty="0"/>
          </a:p>
          <a:p>
            <a:pPr lvl="1"/>
            <a:r>
              <a:rPr lang="es-ES" sz="2400" dirty="0" smtClean="0"/>
              <a:t>Try </a:t>
            </a:r>
            <a:r>
              <a:rPr lang="es-ES" sz="2400" dirty="0" err="1" smtClean="0"/>
              <a:t>to</a:t>
            </a:r>
            <a:r>
              <a:rPr lang="es-ES" sz="2400" dirty="0" smtClean="0"/>
              <a:t> be </a:t>
            </a:r>
            <a:r>
              <a:rPr lang="es-ES" sz="2400" b="1" dirty="0" err="1" smtClean="0"/>
              <a:t>ambitious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creative</a:t>
            </a:r>
            <a:r>
              <a:rPr lang="es-ES" sz="2400" dirty="0"/>
              <a:t>, </a:t>
            </a:r>
            <a:r>
              <a:rPr lang="es-ES" sz="2400" dirty="0" err="1"/>
              <a:t>not</a:t>
            </a:r>
            <a:r>
              <a:rPr lang="es-ES" sz="2400" dirty="0"/>
              <a:t> “</a:t>
            </a:r>
            <a:r>
              <a:rPr lang="es-ES" sz="2400" dirty="0" err="1"/>
              <a:t>continuative</a:t>
            </a:r>
            <a:r>
              <a:rPr lang="es-ES" sz="2400" dirty="0"/>
              <a:t>”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smtClean="0"/>
              <a:t>Be </a:t>
            </a:r>
            <a:r>
              <a:rPr lang="es-ES" sz="2400" b="1" dirty="0" err="1" smtClean="0"/>
              <a:t>enthusiastic</a:t>
            </a:r>
            <a:r>
              <a:rPr lang="es-ES" sz="2400" dirty="0" smtClean="0"/>
              <a:t>.</a:t>
            </a:r>
            <a:endParaRPr lang="es-ES" sz="2400" dirty="0"/>
          </a:p>
          <a:p>
            <a:endParaRPr lang="es-ES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7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err="1" smtClean="0"/>
              <a:t>One</a:t>
            </a:r>
            <a:r>
              <a:rPr lang="es-ES" sz="4000" dirty="0" smtClean="0"/>
              <a:t> </a:t>
            </a:r>
            <a:r>
              <a:rPr lang="es-ES" sz="4000" dirty="0" err="1" smtClean="0"/>
              <a:t>context</a:t>
            </a:r>
            <a:r>
              <a:rPr lang="es-ES" sz="4000" dirty="0" smtClean="0"/>
              <a:t> </a:t>
            </a:r>
            <a:r>
              <a:rPr lang="es-ES" sz="4000" dirty="0" err="1" smtClean="0"/>
              <a:t>for</a:t>
            </a:r>
            <a:r>
              <a:rPr lang="es-ES" sz="4000" dirty="0" smtClean="0"/>
              <a:t> new </a:t>
            </a:r>
            <a:r>
              <a:rPr lang="es-ES" sz="4000" dirty="0" err="1" smtClean="0"/>
              <a:t>research</a:t>
            </a:r>
            <a:r>
              <a:rPr lang="es-ES" sz="4000" dirty="0" smtClean="0"/>
              <a:t> in Vigo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currently</a:t>
            </a:r>
            <a:r>
              <a:rPr lang="es-ES" dirty="0" smtClean="0"/>
              <a:t> </a:t>
            </a:r>
            <a:r>
              <a:rPr lang="es-ES" dirty="0" err="1" smtClean="0"/>
              <a:t>offering</a:t>
            </a:r>
            <a:r>
              <a:rPr lang="es-ES" dirty="0" smtClean="0"/>
              <a:t> a position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Ph.D</a:t>
            </a:r>
            <a:r>
              <a:rPr lang="es-ES" dirty="0" smtClean="0"/>
              <a:t>. </a:t>
            </a:r>
            <a:r>
              <a:rPr lang="es-ES" dirty="0" err="1"/>
              <a:t>s</a:t>
            </a:r>
            <a:r>
              <a:rPr lang="es-ES" dirty="0" err="1" smtClean="0"/>
              <a:t>tudents</a:t>
            </a:r>
            <a:r>
              <a:rPr lang="es-ES" dirty="0" smtClean="0"/>
              <a:t> </a:t>
            </a:r>
            <a:r>
              <a:rPr lang="es-ES" dirty="0" err="1" smtClean="0"/>
              <a:t>within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CLOUDIA </a:t>
            </a:r>
            <a:r>
              <a:rPr lang="es-ES" dirty="0" err="1" smtClean="0"/>
              <a:t>project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“Social </a:t>
            </a:r>
            <a:r>
              <a:rPr lang="es-ES" dirty="0" err="1"/>
              <a:t>ecosystem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ubiquitous</a:t>
            </a:r>
            <a:r>
              <a:rPr lang="es-ES" dirty="0"/>
              <a:t> and </a:t>
            </a:r>
            <a:r>
              <a:rPr lang="es-ES" dirty="0" err="1"/>
              <a:t>personalized</a:t>
            </a:r>
            <a:r>
              <a:rPr lang="es-ES" dirty="0"/>
              <a:t> </a:t>
            </a:r>
            <a:r>
              <a:rPr lang="es-ES" dirty="0" err="1"/>
              <a:t>provision</a:t>
            </a:r>
            <a:r>
              <a:rPr lang="es-ES" dirty="0"/>
              <a:t> of </a:t>
            </a:r>
            <a:r>
              <a:rPr lang="es-ES" dirty="0" err="1"/>
              <a:t>services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cloud</a:t>
            </a:r>
            <a:r>
              <a:rPr lang="es-ES" dirty="0" smtClean="0"/>
              <a:t>”.</a:t>
            </a:r>
          </a:p>
          <a:p>
            <a:r>
              <a:rPr lang="es-ES" dirty="0" err="1" smtClean="0"/>
              <a:t>Conditions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An</a:t>
            </a:r>
            <a:r>
              <a:rPr lang="es-ES" dirty="0" smtClean="0"/>
              <a:t> FPI </a:t>
            </a:r>
            <a:r>
              <a:rPr lang="es-ES" dirty="0" err="1" smtClean="0"/>
              <a:t>grant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/>
              <a:t>g</a:t>
            </a:r>
            <a:r>
              <a:rPr lang="es-ES" dirty="0" err="1" smtClean="0"/>
              <a:t>overnment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4 </a:t>
            </a:r>
            <a:r>
              <a:rPr lang="es-ES" dirty="0" err="1" smtClean="0"/>
              <a:t>years</a:t>
            </a:r>
            <a:r>
              <a:rPr lang="es-ES" dirty="0" smtClean="0"/>
              <a:t>, </a:t>
            </a:r>
            <a:r>
              <a:rPr lang="es-ES" dirty="0" err="1"/>
              <a:t>starting</a:t>
            </a:r>
            <a:r>
              <a:rPr lang="es-ES" dirty="0"/>
              <a:t> </a:t>
            </a:r>
            <a:r>
              <a:rPr lang="es-ES" dirty="0" smtClean="0"/>
              <a:t>in late 2011.</a:t>
            </a:r>
          </a:p>
          <a:p>
            <a:pPr lvl="1"/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/>
              <a:t>1,200€ (</a:t>
            </a:r>
            <a:r>
              <a:rPr lang="es-ES" dirty="0" err="1"/>
              <a:t>gross</a:t>
            </a:r>
            <a:r>
              <a:rPr lang="es-ES" dirty="0"/>
              <a:t>) per </a:t>
            </a:r>
            <a:r>
              <a:rPr lang="es-ES" dirty="0" err="1"/>
              <a:t>month</a:t>
            </a:r>
            <a:r>
              <a:rPr lang="es-ES" dirty="0"/>
              <a:t> </a:t>
            </a:r>
            <a:r>
              <a:rPr lang="es-ES" dirty="0" err="1"/>
              <a:t>during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first</a:t>
            </a:r>
            <a:r>
              <a:rPr lang="es-ES" dirty="0"/>
              <a:t> </a:t>
            </a:r>
            <a:r>
              <a:rPr lang="es-ES" dirty="0" err="1"/>
              <a:t>two</a:t>
            </a:r>
            <a:r>
              <a:rPr lang="es-ES" dirty="0"/>
              <a:t> </a:t>
            </a:r>
            <a:r>
              <a:rPr lang="es-ES" dirty="0" err="1" smtClean="0"/>
              <a:t>years</a:t>
            </a:r>
            <a:r>
              <a:rPr lang="es-ES" dirty="0" smtClean="0"/>
              <a:t>, and </a:t>
            </a:r>
            <a:r>
              <a:rPr lang="es-ES" dirty="0" err="1"/>
              <a:t>over</a:t>
            </a:r>
            <a:r>
              <a:rPr lang="es-ES" dirty="0"/>
              <a:t> 16,500€ (</a:t>
            </a:r>
            <a:r>
              <a:rPr lang="es-ES" dirty="0" err="1"/>
              <a:t>gross</a:t>
            </a:r>
            <a:r>
              <a:rPr lang="es-ES" dirty="0"/>
              <a:t>) per </a:t>
            </a:r>
            <a:r>
              <a:rPr lang="es-ES" dirty="0" err="1"/>
              <a:t>year</a:t>
            </a:r>
            <a:r>
              <a:rPr lang="es-ES" dirty="0"/>
              <a:t> </a:t>
            </a:r>
            <a:r>
              <a:rPr lang="es-ES" dirty="0" err="1"/>
              <a:t>over</a:t>
            </a:r>
            <a:r>
              <a:rPr lang="es-ES" dirty="0"/>
              <a:t> </a:t>
            </a:r>
            <a:r>
              <a:rPr lang="es-ES" dirty="0" err="1"/>
              <a:t>years</a:t>
            </a:r>
            <a:r>
              <a:rPr lang="es-ES" dirty="0"/>
              <a:t> 3 and 4. </a:t>
            </a:r>
            <a:endParaRPr lang="es-ES" dirty="0" smtClean="0"/>
          </a:p>
          <a:p>
            <a:pPr lvl="1"/>
            <a:r>
              <a:rPr lang="es-ES" dirty="0" err="1" smtClean="0"/>
              <a:t>Possibility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/>
              <a:t>apply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travel</a:t>
            </a:r>
            <a:r>
              <a:rPr lang="es-ES" dirty="0"/>
              <a:t> and </a:t>
            </a:r>
            <a:r>
              <a:rPr lang="es-ES" dirty="0" err="1"/>
              <a:t>subsistence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short </a:t>
            </a:r>
            <a:r>
              <a:rPr lang="es-ES" dirty="0" err="1"/>
              <a:t>stays</a:t>
            </a:r>
            <a:r>
              <a:rPr lang="es-ES" dirty="0"/>
              <a:t> (2-6 </a:t>
            </a:r>
            <a:r>
              <a:rPr lang="es-ES" dirty="0" err="1"/>
              <a:t>months</a:t>
            </a:r>
            <a:r>
              <a:rPr lang="es-ES" dirty="0"/>
              <a:t> per </a:t>
            </a:r>
            <a:r>
              <a:rPr lang="es-ES" dirty="0" err="1"/>
              <a:t>year</a:t>
            </a:r>
            <a:r>
              <a:rPr lang="es-ES" dirty="0"/>
              <a:t>) in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centers</a:t>
            </a:r>
            <a:r>
              <a:rPr lang="es-ES" dirty="0" smtClean="0"/>
              <a:t>.</a:t>
            </a:r>
            <a:endParaRPr lang="es-ES" dirty="0"/>
          </a:p>
          <a:p>
            <a:endParaRPr lang="es-ES" dirty="0"/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0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/>
              <a:t>A </a:t>
            </a:r>
            <a:r>
              <a:rPr lang="es-ES" sz="4000" dirty="0" err="1" smtClean="0"/>
              <a:t>p</a:t>
            </a:r>
            <a:r>
              <a:rPr lang="es-ES" sz="4000" dirty="0" err="1" smtClean="0"/>
              <a:t>ossibility</a:t>
            </a:r>
            <a:r>
              <a:rPr lang="es-ES" sz="4000" dirty="0" smtClean="0"/>
              <a:t> </a:t>
            </a:r>
            <a:r>
              <a:rPr lang="es-ES" sz="4000" dirty="0" err="1" smtClean="0"/>
              <a:t>for</a:t>
            </a:r>
            <a:r>
              <a:rPr lang="es-ES" sz="4000" dirty="0" smtClean="0"/>
              <a:t> </a:t>
            </a:r>
            <a:r>
              <a:rPr lang="es-ES" sz="4000" dirty="0" err="1" smtClean="0"/>
              <a:t>minor</a:t>
            </a:r>
            <a:r>
              <a:rPr lang="es-ES" sz="4000" dirty="0" smtClean="0"/>
              <a:t> </a:t>
            </a:r>
            <a:r>
              <a:rPr lang="es-ES" sz="4000" dirty="0" err="1" smtClean="0"/>
              <a:t>collaborations</a:t>
            </a:r>
            <a:endParaRPr lang="es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/>
              <a:t>I am </a:t>
            </a:r>
            <a:r>
              <a:rPr lang="es-ES" sz="2400" dirty="0" err="1" smtClean="0"/>
              <a:t>leading</a:t>
            </a:r>
            <a:r>
              <a:rPr lang="es-ES" sz="2400" dirty="0" smtClean="0"/>
              <a:t> a </a:t>
            </a:r>
            <a:r>
              <a:rPr lang="es-ES" sz="2400" dirty="0" err="1" smtClean="0"/>
              <a:t>project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develop</a:t>
            </a:r>
            <a:r>
              <a:rPr lang="es-ES" sz="2400" dirty="0" smtClean="0"/>
              <a:t> </a:t>
            </a:r>
            <a:r>
              <a:rPr lang="es-ES" sz="2400" dirty="0"/>
              <a:t>a </a:t>
            </a:r>
            <a:r>
              <a:rPr lang="es-ES" sz="2400" dirty="0" err="1"/>
              <a:t>kind</a:t>
            </a:r>
            <a:r>
              <a:rPr lang="es-ES" sz="2400" dirty="0"/>
              <a:t> of "</a:t>
            </a:r>
            <a:r>
              <a:rPr lang="es-ES" sz="2400" i="1" dirty="0"/>
              <a:t>social shop</a:t>
            </a:r>
            <a:r>
              <a:rPr lang="es-ES" sz="2400" dirty="0"/>
              <a:t>" in </a:t>
            </a:r>
            <a:r>
              <a:rPr lang="es-ES" sz="2400" dirty="0" smtClean="0"/>
              <a:t>Facebook.</a:t>
            </a:r>
          </a:p>
          <a:p>
            <a:pPr lvl="1"/>
            <a:r>
              <a:rPr lang="es-ES" dirty="0" err="1" smtClean="0"/>
              <a:t>Selling</a:t>
            </a:r>
            <a:r>
              <a:rPr lang="es-ES" dirty="0" smtClean="0"/>
              <a:t> </a:t>
            </a:r>
            <a:r>
              <a:rPr lang="es-ES" dirty="0" err="1" smtClean="0"/>
              <a:t>batches</a:t>
            </a:r>
            <a:r>
              <a:rPr lang="es-ES" dirty="0" smtClean="0"/>
              <a:t> of </a:t>
            </a:r>
            <a:r>
              <a:rPr lang="es-ES" dirty="0" err="1" smtClean="0"/>
              <a:t>products</a:t>
            </a:r>
            <a:r>
              <a:rPr lang="es-ES" dirty="0"/>
              <a:t> </a:t>
            </a:r>
            <a:r>
              <a:rPr lang="es-ES" dirty="0" err="1" smtClean="0"/>
              <a:t>allows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offer</a:t>
            </a:r>
            <a:r>
              <a:rPr lang="es-ES" dirty="0" smtClean="0"/>
              <a:t> </a:t>
            </a:r>
            <a:r>
              <a:rPr lang="es-ES" u="sng" dirty="0" err="1" smtClean="0"/>
              <a:t>lower</a:t>
            </a:r>
            <a:r>
              <a:rPr lang="es-ES" u="sng" dirty="0" smtClean="0"/>
              <a:t> </a:t>
            </a:r>
            <a:r>
              <a:rPr lang="es-ES" u="sng" dirty="0" err="1" smtClean="0"/>
              <a:t>prices</a:t>
            </a:r>
            <a:r>
              <a:rPr lang="es-ES" u="sng" dirty="0" smtClean="0"/>
              <a:t> per </a:t>
            </a:r>
            <a:r>
              <a:rPr lang="es-ES" u="sng" dirty="0" err="1" smtClean="0"/>
              <a:t>unit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act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gather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necessary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purchasers</a:t>
            </a:r>
            <a:r>
              <a:rPr lang="es-ES" dirty="0" smtClean="0"/>
              <a:t> in time, </a:t>
            </a:r>
            <a:r>
              <a:rPr lang="es-ES" dirty="0" err="1" smtClean="0"/>
              <a:t>having</a:t>
            </a:r>
            <a:r>
              <a:rPr lang="es-ES" dirty="0" smtClean="0"/>
              <a:t> </a:t>
            </a:r>
            <a:r>
              <a:rPr lang="es-ES" dirty="0" err="1" smtClean="0"/>
              <a:t>interested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propagate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offers</a:t>
            </a:r>
            <a:r>
              <a:rPr lang="es-ES" dirty="0" smtClean="0"/>
              <a:t>.</a:t>
            </a:r>
          </a:p>
          <a:p>
            <a:r>
              <a:rPr lang="es-ES" sz="2400" dirty="0" err="1" smtClean="0"/>
              <a:t>We</a:t>
            </a:r>
            <a:r>
              <a:rPr lang="es-ES" sz="2400" dirty="0" smtClean="0"/>
              <a:t> </a:t>
            </a:r>
            <a:r>
              <a:rPr lang="es-ES" sz="2400" dirty="0" err="1"/>
              <a:t>have</a:t>
            </a:r>
            <a:r>
              <a:rPr lang="es-ES" sz="2400" dirty="0"/>
              <a:t> </a:t>
            </a:r>
            <a:r>
              <a:rPr lang="es-ES" sz="2400" dirty="0" err="1"/>
              <a:t>requested</a:t>
            </a:r>
            <a:r>
              <a:rPr lang="es-ES" sz="2400" dirty="0"/>
              <a:t> </a:t>
            </a:r>
            <a:r>
              <a:rPr lang="es-ES" sz="2400" dirty="0" err="1"/>
              <a:t>patents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/>
              <a:t>service</a:t>
            </a:r>
            <a:r>
              <a:rPr lang="es-ES" sz="2400" dirty="0"/>
              <a:t>, and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aim</a:t>
            </a:r>
            <a:r>
              <a:rPr lang="es-ES" sz="2400" dirty="0" smtClean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launch</a:t>
            </a:r>
            <a:r>
              <a:rPr lang="es-ES" sz="2400" dirty="0"/>
              <a:t> </a:t>
            </a:r>
            <a:r>
              <a:rPr lang="es-ES" sz="2400" dirty="0" err="1"/>
              <a:t>it</a:t>
            </a:r>
            <a:r>
              <a:rPr lang="es-ES" sz="2400" dirty="0"/>
              <a:t> </a:t>
            </a:r>
            <a:r>
              <a:rPr lang="es-ES" sz="2400" dirty="0" err="1"/>
              <a:t>commercially</a:t>
            </a:r>
            <a:r>
              <a:rPr lang="es-ES" sz="2400" dirty="0"/>
              <a:t> </a:t>
            </a:r>
            <a:r>
              <a:rPr lang="es-ES" sz="2400" dirty="0" err="1"/>
              <a:t>by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end</a:t>
            </a:r>
            <a:r>
              <a:rPr lang="es-ES" sz="2400" dirty="0"/>
              <a:t> of 2011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A </a:t>
            </a:r>
            <a:r>
              <a:rPr lang="es-ES" sz="2400" dirty="0" err="1" smtClean="0"/>
              <a:t>prototype</a:t>
            </a:r>
            <a:r>
              <a:rPr lang="es-ES" sz="2400" dirty="0" smtClean="0"/>
              <a:t> </a:t>
            </a:r>
            <a:r>
              <a:rPr lang="es-ES" sz="2400" dirty="0" err="1" smtClean="0"/>
              <a:t>should</a:t>
            </a:r>
            <a:r>
              <a:rPr lang="es-ES" sz="2400" dirty="0" smtClean="0"/>
              <a:t> be </a:t>
            </a:r>
            <a:r>
              <a:rPr lang="es-ES" sz="2400" dirty="0" err="1" smtClean="0"/>
              <a:t>ready</a:t>
            </a:r>
            <a:r>
              <a:rPr lang="es-ES" sz="2400" dirty="0" smtClean="0"/>
              <a:t>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end</a:t>
            </a:r>
            <a:r>
              <a:rPr lang="es-ES" sz="2400" dirty="0" smtClean="0"/>
              <a:t> of </a:t>
            </a:r>
            <a:r>
              <a:rPr lang="es-ES" sz="2400" dirty="0" err="1" smtClean="0"/>
              <a:t>March</a:t>
            </a:r>
            <a:r>
              <a:rPr lang="es-ES" sz="2400" dirty="0" smtClean="0"/>
              <a:t>.</a:t>
            </a:r>
          </a:p>
          <a:p>
            <a:pPr lvl="1"/>
            <a:r>
              <a:rPr lang="es-ES" dirty="0" err="1" smtClean="0"/>
              <a:t>However</a:t>
            </a:r>
            <a:r>
              <a:rPr lang="es-ES" dirty="0" smtClean="0"/>
              <a:t>, </a:t>
            </a:r>
            <a:r>
              <a:rPr lang="es-ES" dirty="0" err="1"/>
              <a:t>w</a:t>
            </a:r>
            <a:r>
              <a:rPr lang="es-ES" dirty="0" err="1" smtClean="0"/>
              <a:t>e</a:t>
            </a:r>
            <a:r>
              <a:rPr lang="es-ES" dirty="0" smtClean="0"/>
              <a:t> </a:t>
            </a:r>
            <a:r>
              <a:rPr lang="es-ES" dirty="0" err="1" smtClean="0"/>
              <a:t>still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reasoning</a:t>
            </a:r>
            <a:r>
              <a:rPr lang="es-ES" dirty="0" smtClean="0"/>
              <a:t> </a:t>
            </a:r>
            <a:r>
              <a:rPr lang="es-ES" dirty="0" err="1"/>
              <a:t>mechanisms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 smtClean="0"/>
              <a:t>identify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set of </a:t>
            </a:r>
            <a:r>
              <a:rPr lang="es-ES" dirty="0" err="1" smtClean="0"/>
              <a:t>users</a:t>
            </a:r>
            <a:r>
              <a:rPr lang="es-ES" dirty="0" smtClean="0"/>
              <a:t> </a:t>
            </a:r>
            <a:r>
              <a:rPr lang="es-ES" dirty="0" err="1" smtClean="0"/>
              <a:t>who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offers</a:t>
            </a:r>
            <a:r>
              <a:rPr lang="es-ES" dirty="0" smtClean="0"/>
              <a:t> </a:t>
            </a:r>
            <a:r>
              <a:rPr lang="es-ES" dirty="0" err="1" smtClean="0"/>
              <a:t>directly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us</a:t>
            </a:r>
            <a:r>
              <a:rPr lang="es-ES" dirty="0" smtClean="0"/>
              <a:t>.</a:t>
            </a:r>
          </a:p>
          <a:p>
            <a:pPr lvl="1"/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define </a:t>
            </a:r>
            <a:r>
              <a:rPr lang="es-ES" dirty="0" err="1" smtClean="0"/>
              <a:t>measures</a:t>
            </a:r>
            <a:r>
              <a:rPr lang="es-ES" dirty="0" smtClean="0"/>
              <a:t> of </a:t>
            </a:r>
            <a:r>
              <a:rPr lang="es-ES" dirty="0"/>
              <a:t>(i)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user's</a:t>
            </a:r>
            <a:r>
              <a:rPr lang="es-ES" dirty="0"/>
              <a:t> </a:t>
            </a:r>
            <a:r>
              <a:rPr lang="es-ES" dirty="0" err="1"/>
              <a:t>potential</a:t>
            </a:r>
            <a:r>
              <a:rPr lang="es-ES" dirty="0"/>
              <a:t> </a:t>
            </a:r>
            <a:r>
              <a:rPr lang="es-ES" dirty="0" err="1"/>
              <a:t>interest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products</a:t>
            </a:r>
            <a:r>
              <a:rPr lang="es-ES" dirty="0"/>
              <a:t> and (ii) </a:t>
            </a:r>
            <a:r>
              <a:rPr lang="es-ES" dirty="0" err="1"/>
              <a:t>his</a:t>
            </a:r>
            <a:r>
              <a:rPr lang="es-ES" dirty="0"/>
              <a:t>/</a:t>
            </a:r>
            <a:r>
              <a:rPr lang="es-ES" dirty="0" err="1"/>
              <a:t>her</a:t>
            </a:r>
            <a:r>
              <a:rPr lang="es-ES" dirty="0"/>
              <a:t> </a:t>
            </a:r>
            <a:r>
              <a:rPr lang="es-ES" dirty="0" err="1"/>
              <a:t>potential</a:t>
            </a:r>
            <a:r>
              <a:rPr lang="es-ES" dirty="0"/>
              <a:t> </a:t>
            </a:r>
            <a:r>
              <a:rPr lang="es-ES" dirty="0" err="1"/>
              <a:t>influence</a:t>
            </a:r>
            <a:r>
              <a:rPr lang="es-ES" dirty="0"/>
              <a:t> </a:t>
            </a:r>
            <a:r>
              <a:rPr lang="es-ES" dirty="0" err="1"/>
              <a:t>o</a:t>
            </a:r>
            <a:r>
              <a:rPr lang="es-ES" dirty="0" err="1" smtClean="0"/>
              <a:t>n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.</a:t>
            </a:r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5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SMAP 2011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b="1" dirty="0" smtClean="0"/>
              <a:t>6th International </a:t>
            </a:r>
            <a:r>
              <a:rPr lang="es-ES" sz="2800" b="1" dirty="0" err="1" smtClean="0"/>
              <a:t>Workshop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on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Semantic</a:t>
            </a:r>
            <a:r>
              <a:rPr lang="es-ES" sz="2800" b="1" dirty="0" smtClean="0"/>
              <a:t> Multimedia </a:t>
            </a:r>
            <a:r>
              <a:rPr lang="es-ES" sz="2800" b="1" dirty="0" err="1" smtClean="0"/>
              <a:t>Adaptation</a:t>
            </a:r>
            <a:r>
              <a:rPr lang="es-ES" sz="2800" b="1" dirty="0" smtClean="0"/>
              <a:t> and </a:t>
            </a:r>
            <a:r>
              <a:rPr lang="es-ES" sz="2800" b="1" dirty="0" err="1" smtClean="0"/>
              <a:t>Personalization</a:t>
            </a:r>
            <a:r>
              <a:rPr lang="es-ES" sz="2800" dirty="0" smtClean="0"/>
              <a:t> </a:t>
            </a:r>
            <a:r>
              <a:rPr lang="es-ES" sz="2800" dirty="0" err="1" smtClean="0"/>
              <a:t>will</a:t>
            </a:r>
            <a:r>
              <a:rPr lang="es-ES" sz="2800" dirty="0" smtClean="0"/>
              <a:t> be </a:t>
            </a:r>
            <a:r>
              <a:rPr lang="es-ES" sz="2800" dirty="0" err="1" smtClean="0"/>
              <a:t>held</a:t>
            </a:r>
            <a:r>
              <a:rPr lang="es-ES" sz="2800" dirty="0" smtClean="0"/>
              <a:t> in Vigo.</a:t>
            </a:r>
          </a:p>
          <a:p>
            <a:pPr lvl="1"/>
            <a:r>
              <a:rPr lang="es-ES" sz="2600" dirty="0" err="1" smtClean="0"/>
              <a:t>December</a:t>
            </a:r>
            <a:r>
              <a:rPr lang="es-ES" sz="2600" dirty="0" smtClean="0"/>
              <a:t> 1st and 2nd, 2011.</a:t>
            </a:r>
          </a:p>
          <a:p>
            <a:r>
              <a:rPr lang="es-ES" sz="2800" dirty="0" err="1" smtClean="0"/>
              <a:t>Focused</a:t>
            </a:r>
            <a:r>
              <a:rPr lang="es-ES" sz="2800" dirty="0" smtClean="0"/>
              <a:t> </a:t>
            </a:r>
            <a:r>
              <a:rPr lang="es-ES" sz="2800" dirty="0" err="1" smtClean="0"/>
              <a:t>topics</a:t>
            </a:r>
            <a:r>
              <a:rPr lang="es-ES" sz="2800" dirty="0" smtClean="0"/>
              <a:t>, and a </a:t>
            </a:r>
            <a:r>
              <a:rPr lang="es-ES" sz="2800" dirty="0" err="1" smtClean="0"/>
              <a:t>clear</a:t>
            </a:r>
            <a:r>
              <a:rPr lang="es-ES" sz="2800" dirty="0" smtClean="0"/>
              <a:t> </a:t>
            </a:r>
            <a:r>
              <a:rPr lang="es-ES" sz="2800" dirty="0" err="1" smtClean="0"/>
              <a:t>commitment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quality</a:t>
            </a:r>
            <a:r>
              <a:rPr lang="es-ES" sz="2800" dirty="0" smtClean="0"/>
              <a:t>.</a:t>
            </a:r>
          </a:p>
          <a:p>
            <a:pPr lvl="1"/>
            <a:r>
              <a:rPr lang="es-ES" sz="2600" dirty="0" err="1" smtClean="0"/>
              <a:t>By</a:t>
            </a:r>
            <a:r>
              <a:rPr lang="es-ES" sz="2600" dirty="0" smtClean="0"/>
              <a:t> </a:t>
            </a:r>
            <a:r>
              <a:rPr lang="es-ES" sz="2600" dirty="0" err="1" smtClean="0"/>
              <a:t>attending</a:t>
            </a:r>
            <a:r>
              <a:rPr lang="es-ES" sz="2600" dirty="0" smtClean="0"/>
              <a:t>, </a:t>
            </a:r>
            <a:r>
              <a:rPr lang="es-ES" sz="2600" dirty="0" err="1" smtClean="0"/>
              <a:t>you</a:t>
            </a:r>
            <a:r>
              <a:rPr lang="es-ES" sz="2600" dirty="0" smtClean="0"/>
              <a:t> </a:t>
            </a:r>
            <a:r>
              <a:rPr lang="es-ES" sz="2600" dirty="0" err="1" smtClean="0"/>
              <a:t>will</a:t>
            </a:r>
            <a:r>
              <a:rPr lang="es-ES" sz="2600" dirty="0" smtClean="0"/>
              <a:t> </a:t>
            </a:r>
            <a:r>
              <a:rPr lang="es-ES" sz="2600" dirty="0" err="1" smtClean="0"/>
              <a:t>have</a:t>
            </a:r>
            <a:r>
              <a:rPr lang="es-ES" sz="2600" dirty="0" smtClean="0"/>
              <a:t> </a:t>
            </a:r>
            <a:r>
              <a:rPr lang="es-ES" sz="2600" dirty="0" err="1" smtClean="0"/>
              <a:t>the</a:t>
            </a:r>
            <a:r>
              <a:rPr lang="es-ES" sz="2600" dirty="0" smtClean="0"/>
              <a:t> </a:t>
            </a:r>
            <a:r>
              <a:rPr lang="es-ES" sz="2600" dirty="0" err="1" smtClean="0"/>
              <a:t>opportunity</a:t>
            </a:r>
            <a:r>
              <a:rPr lang="es-ES" sz="2600" dirty="0" smtClean="0"/>
              <a:t> </a:t>
            </a:r>
            <a:r>
              <a:rPr lang="es-ES" sz="2600" dirty="0" err="1" smtClean="0"/>
              <a:t>to</a:t>
            </a:r>
            <a:r>
              <a:rPr lang="es-ES" sz="2600" dirty="0" smtClean="0"/>
              <a:t> </a:t>
            </a:r>
            <a:r>
              <a:rPr lang="es-ES" sz="2600" dirty="0" err="1" smtClean="0"/>
              <a:t>learn</a:t>
            </a:r>
            <a:r>
              <a:rPr lang="es-ES" sz="2600" dirty="0" smtClean="0"/>
              <a:t> </a:t>
            </a:r>
            <a:r>
              <a:rPr lang="es-ES" sz="2600" dirty="0" err="1" smtClean="0"/>
              <a:t>about</a:t>
            </a:r>
            <a:r>
              <a:rPr lang="es-ES" sz="2600" dirty="0" smtClean="0"/>
              <a:t> </a:t>
            </a:r>
            <a:r>
              <a:rPr lang="es-ES" sz="2600" dirty="0" err="1" smtClean="0"/>
              <a:t>the</a:t>
            </a:r>
            <a:r>
              <a:rPr lang="es-ES" sz="2600" dirty="0" smtClean="0"/>
              <a:t> </a:t>
            </a:r>
            <a:r>
              <a:rPr lang="es-ES" sz="2600" dirty="0" err="1" smtClean="0"/>
              <a:t>works</a:t>
            </a:r>
            <a:r>
              <a:rPr lang="es-ES" sz="2600" dirty="0" smtClean="0"/>
              <a:t> and ideas of a </a:t>
            </a:r>
            <a:r>
              <a:rPr lang="es-ES" sz="2600" dirty="0" err="1" smtClean="0"/>
              <a:t>very</a:t>
            </a:r>
            <a:r>
              <a:rPr lang="es-ES" sz="2600" dirty="0" smtClean="0"/>
              <a:t> active </a:t>
            </a:r>
            <a:r>
              <a:rPr lang="es-ES" sz="2600" dirty="0" err="1" smtClean="0"/>
              <a:t>community</a:t>
            </a:r>
            <a:r>
              <a:rPr lang="es-ES" sz="2600" dirty="0" smtClean="0"/>
              <a:t>.</a:t>
            </a:r>
            <a:endParaRPr lang="es-ES" sz="2800" dirty="0"/>
          </a:p>
          <a:p>
            <a:r>
              <a:rPr lang="es-ES" sz="2800" dirty="0" err="1" smtClean="0"/>
              <a:t>We</a:t>
            </a:r>
            <a:r>
              <a:rPr lang="es-ES" sz="2800" dirty="0" smtClean="0"/>
              <a:t> are </a:t>
            </a:r>
            <a:r>
              <a:rPr lang="es-ES" sz="2800" dirty="0" err="1" smtClean="0"/>
              <a:t>waiting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your</a:t>
            </a:r>
            <a:r>
              <a:rPr lang="es-ES" sz="2800" dirty="0" smtClean="0"/>
              <a:t> </a:t>
            </a:r>
            <a:r>
              <a:rPr lang="es-ES" sz="2800" dirty="0" err="1" smtClean="0"/>
              <a:t>submissions</a:t>
            </a:r>
            <a:r>
              <a:rPr lang="es-ES" sz="2800" dirty="0" smtClean="0"/>
              <a:t>!</a:t>
            </a:r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Thank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!</a:t>
            </a:r>
            <a:endParaRPr lang="es-E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mlnores@det.uvigo.es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949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+mn-lt"/>
              </a:rPr>
              <a:t>My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educational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background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sz="2400" dirty="0" smtClean="0"/>
              <a:t>I </a:t>
            </a:r>
            <a:r>
              <a:rPr lang="es-ES" sz="2400" dirty="0" err="1" smtClean="0"/>
              <a:t>got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b="1" dirty="0" err="1" smtClean="0"/>
              <a:t>Telecommunications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Engineering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degree</a:t>
            </a:r>
            <a:r>
              <a:rPr lang="es-ES" sz="2400" b="1" dirty="0" smtClean="0"/>
              <a:t> </a:t>
            </a:r>
            <a:r>
              <a:rPr lang="es-ES" sz="2400" dirty="0" smtClean="0"/>
              <a:t>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University</a:t>
            </a:r>
            <a:r>
              <a:rPr lang="es-ES" sz="2400" dirty="0" smtClean="0"/>
              <a:t> of Vigo in </a:t>
            </a:r>
            <a:r>
              <a:rPr lang="es-ES" sz="2400" dirty="0" err="1" smtClean="0"/>
              <a:t>July</a:t>
            </a:r>
            <a:r>
              <a:rPr lang="es-ES" sz="2400" dirty="0" smtClean="0"/>
              <a:t> 2003.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1st </a:t>
            </a:r>
            <a:r>
              <a:rPr lang="es-ES" dirty="0" err="1" smtClean="0"/>
              <a:t>National</a:t>
            </a:r>
            <a:r>
              <a:rPr lang="es-ES" dirty="0" smtClean="0"/>
              <a:t> </a:t>
            </a:r>
            <a:r>
              <a:rPr lang="es-ES" dirty="0" err="1" smtClean="0"/>
              <a:t>Award</a:t>
            </a:r>
            <a:r>
              <a:rPr lang="es-ES" dirty="0" smtClean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 smtClean="0"/>
              <a:t>Outstanding</a:t>
            </a:r>
            <a:r>
              <a:rPr lang="es-ES" dirty="0" smtClean="0"/>
              <a:t> </a:t>
            </a:r>
            <a:r>
              <a:rPr lang="es-ES" dirty="0" err="1" smtClean="0"/>
              <a:t>Graduates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Year</a:t>
            </a:r>
            <a:r>
              <a:rPr lang="es-ES" dirty="0" smtClean="0"/>
              <a:t>.</a:t>
            </a:r>
            <a:endParaRPr lang="es-ES" sz="2400" dirty="0" smtClean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sz="2400" dirty="0" smtClean="0"/>
              <a:t>I </a:t>
            </a:r>
            <a:r>
              <a:rPr lang="es-ES" sz="2400" dirty="0" err="1" smtClean="0"/>
              <a:t>got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b="1" dirty="0" err="1" smtClean="0"/>
              <a:t>Ph.D</a:t>
            </a:r>
            <a:r>
              <a:rPr lang="es-ES" sz="2400" b="1" dirty="0" smtClean="0"/>
              <a:t>. in </a:t>
            </a:r>
            <a:r>
              <a:rPr lang="es-ES" sz="2400" b="1" dirty="0" err="1" smtClean="0"/>
              <a:t>Computer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dirty="0" smtClean="0"/>
              <a:t> in </a:t>
            </a:r>
            <a:r>
              <a:rPr lang="es-ES" sz="2400" dirty="0" err="1" smtClean="0"/>
              <a:t>November</a:t>
            </a:r>
            <a:r>
              <a:rPr lang="es-ES" sz="2400" dirty="0" smtClean="0"/>
              <a:t> 2006.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No </a:t>
            </a:r>
            <a:r>
              <a:rPr lang="es-ES" dirty="0" err="1" smtClean="0"/>
              <a:t>awards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 time </a:t>
            </a:r>
            <a:r>
              <a:rPr lang="es-ES" dirty="0" smtClean="0">
                <a:sym typeface="Wingdings"/>
              </a:rPr>
              <a:t></a:t>
            </a:r>
            <a:endParaRPr lang="es-ES" dirty="0" smtClean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sz="2400" dirty="0"/>
              <a:t>I </a:t>
            </a:r>
            <a:r>
              <a:rPr lang="es-ES" sz="2400" dirty="0" err="1"/>
              <a:t>achieved</a:t>
            </a:r>
            <a:r>
              <a:rPr lang="es-ES" sz="2400" dirty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b="1" dirty="0" err="1"/>
              <a:t>Master’s</a:t>
            </a:r>
            <a:r>
              <a:rPr lang="es-ES" sz="2400" b="1" dirty="0"/>
              <a:t> </a:t>
            </a:r>
            <a:r>
              <a:rPr lang="es-ES" sz="2400" b="1" dirty="0" err="1"/>
              <a:t>Degree</a:t>
            </a:r>
            <a:r>
              <a:rPr lang="es-ES" sz="2400" b="1" dirty="0"/>
              <a:t> </a:t>
            </a:r>
            <a:r>
              <a:rPr lang="es-ES" sz="2400" b="1" dirty="0" smtClean="0"/>
              <a:t>in </a:t>
            </a:r>
            <a:r>
              <a:rPr lang="es-ES" sz="2400" b="1" dirty="0" err="1"/>
              <a:t>Telematics</a:t>
            </a:r>
            <a:r>
              <a:rPr lang="es-ES" sz="2400" b="1" dirty="0"/>
              <a:t> </a:t>
            </a:r>
            <a:r>
              <a:rPr lang="es-ES" sz="2400" b="1" dirty="0" err="1"/>
              <a:t>Engineering</a:t>
            </a:r>
            <a:r>
              <a:rPr lang="es-ES" sz="2400" dirty="0"/>
              <a:t> in 2007</a:t>
            </a:r>
            <a:r>
              <a:rPr lang="es-ES" sz="2400" dirty="0" smtClean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+mn-lt"/>
              </a:rPr>
              <a:t>My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teaching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experience</a:t>
            </a:r>
            <a:r>
              <a:rPr lang="es-ES" dirty="0" smtClean="0">
                <a:latin typeface="+mn-lt"/>
              </a:rPr>
              <a:t> 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I </a:t>
            </a:r>
            <a:r>
              <a:rPr lang="es-ES" dirty="0" err="1" smtClean="0"/>
              <a:t>started</a:t>
            </a:r>
            <a:r>
              <a:rPr lang="es-ES" dirty="0" smtClean="0"/>
              <a:t> as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b="1" dirty="0" err="1" smtClean="0"/>
              <a:t>assistant</a:t>
            </a:r>
            <a:r>
              <a:rPr lang="es-ES" b="1" dirty="0" smtClean="0"/>
              <a:t> </a:t>
            </a:r>
            <a:r>
              <a:rPr lang="es-ES" b="1" dirty="0" err="1" smtClean="0"/>
              <a:t>professor</a:t>
            </a:r>
            <a:r>
              <a:rPr lang="es-ES" b="1" dirty="0" smtClean="0"/>
              <a:t> </a:t>
            </a:r>
            <a:r>
              <a:rPr lang="es-ES" dirty="0" smtClean="0"/>
              <a:t>in </a:t>
            </a:r>
            <a:r>
              <a:rPr lang="es-ES" dirty="0" err="1" smtClean="0"/>
              <a:t>February</a:t>
            </a:r>
            <a:r>
              <a:rPr lang="es-ES" dirty="0" smtClean="0"/>
              <a:t> 2004.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I </a:t>
            </a:r>
            <a:r>
              <a:rPr lang="es-ES" dirty="0" err="1" smtClean="0"/>
              <a:t>became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b="1" dirty="0" err="1"/>
              <a:t>associate</a:t>
            </a:r>
            <a:r>
              <a:rPr lang="es-ES" b="1" dirty="0"/>
              <a:t> </a:t>
            </a:r>
            <a:r>
              <a:rPr lang="es-ES" b="1" dirty="0" err="1"/>
              <a:t>professor</a:t>
            </a:r>
            <a:r>
              <a:rPr lang="es-ES" b="1" dirty="0"/>
              <a:t> </a:t>
            </a:r>
            <a:r>
              <a:rPr lang="es-ES" dirty="0" smtClean="0"/>
              <a:t>6 </a:t>
            </a:r>
            <a:r>
              <a:rPr lang="es-ES" dirty="0" err="1" smtClean="0"/>
              <a:t>years</a:t>
            </a:r>
            <a:r>
              <a:rPr lang="es-ES" dirty="0" smtClean="0"/>
              <a:t> </a:t>
            </a:r>
            <a:r>
              <a:rPr lang="es-ES" dirty="0" err="1" smtClean="0"/>
              <a:t>later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…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yet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more </a:t>
            </a:r>
            <a:r>
              <a:rPr lang="es-ES" dirty="0" err="1" smtClean="0"/>
              <a:t>step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consolidate</a:t>
            </a:r>
            <a:r>
              <a:rPr lang="es-ES" dirty="0" smtClean="0"/>
              <a:t> </a:t>
            </a:r>
            <a:r>
              <a:rPr lang="es-ES" dirty="0" err="1" smtClean="0"/>
              <a:t>my</a:t>
            </a:r>
            <a:r>
              <a:rPr lang="es-ES" dirty="0" smtClean="0"/>
              <a:t> position.</a:t>
            </a:r>
            <a:endParaRPr lang="es-ES" dirty="0"/>
          </a:p>
          <a:p>
            <a:pPr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In 7 </a:t>
            </a:r>
            <a:r>
              <a:rPr lang="es-ES" dirty="0" err="1" smtClean="0"/>
              <a:t>years</a:t>
            </a:r>
            <a:r>
              <a:rPr lang="es-ES" dirty="0" smtClean="0"/>
              <a:t> of </a:t>
            </a:r>
            <a:r>
              <a:rPr lang="es-ES" dirty="0" err="1" smtClean="0"/>
              <a:t>teaching</a:t>
            </a:r>
            <a:r>
              <a:rPr lang="es-ES" dirty="0" smtClean="0"/>
              <a:t>, 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touched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topics</a:t>
            </a:r>
            <a:r>
              <a:rPr lang="es-ES" dirty="0" smtClean="0"/>
              <a:t>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 smtClean="0"/>
              <a:t>Computer</a:t>
            </a:r>
            <a:r>
              <a:rPr lang="es-ES" dirty="0" smtClean="0"/>
              <a:t> </a:t>
            </a:r>
            <a:r>
              <a:rPr lang="es-ES" dirty="0" err="1"/>
              <a:t>architectures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 smtClean="0"/>
              <a:t>Programming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 smtClean="0"/>
              <a:t>Operating</a:t>
            </a:r>
            <a:r>
              <a:rPr lang="es-ES" dirty="0" smtClean="0"/>
              <a:t> </a:t>
            </a:r>
            <a:r>
              <a:rPr lang="es-ES" dirty="0" err="1"/>
              <a:t>systems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/>
              <a:t>Computer</a:t>
            </a:r>
            <a:r>
              <a:rPr lang="es-ES" dirty="0"/>
              <a:t> </a:t>
            </a:r>
            <a:r>
              <a:rPr lang="es-ES" dirty="0" err="1"/>
              <a:t>networks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 smtClean="0"/>
              <a:t>Switching</a:t>
            </a:r>
            <a:r>
              <a:rPr lang="es-ES" dirty="0" smtClean="0"/>
              <a:t> </a:t>
            </a:r>
            <a:r>
              <a:rPr lang="es-ES" dirty="0" err="1"/>
              <a:t>systems</a:t>
            </a:r>
            <a:r>
              <a:rPr lang="es-ES" dirty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err="1" smtClean="0"/>
              <a:t>Queueing</a:t>
            </a:r>
            <a:r>
              <a:rPr lang="es-ES" dirty="0" smtClean="0"/>
              <a:t> </a:t>
            </a:r>
            <a:r>
              <a:rPr lang="es-ES" dirty="0" err="1"/>
              <a:t>theory</a:t>
            </a:r>
            <a:r>
              <a:rPr lang="es-ES" dirty="0" smtClean="0"/>
              <a:t>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s-ES" dirty="0" smtClean="0"/>
              <a:t>Internet </a:t>
            </a:r>
            <a:r>
              <a:rPr lang="es-ES" dirty="0" err="1"/>
              <a:t>technologies</a:t>
            </a:r>
            <a:r>
              <a:rPr lang="es-ES" dirty="0"/>
              <a:t> and </a:t>
            </a:r>
            <a:r>
              <a:rPr lang="es-ES" dirty="0" err="1"/>
              <a:t>services</a:t>
            </a:r>
            <a:r>
              <a:rPr lang="es-ES" dirty="0" smtClean="0"/>
              <a:t>.</a:t>
            </a:r>
            <a:endParaRPr lang="es-ES" dirty="0"/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s-ES" dirty="0"/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8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+mn-lt"/>
              </a:rPr>
              <a:t>My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research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activities</a:t>
            </a:r>
            <a:endParaRPr lang="es-ES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/>
          </a:bodyPr>
          <a:lstStyle/>
          <a:p>
            <a:r>
              <a:rPr lang="es-ES" dirty="0" err="1" smtClean="0"/>
              <a:t>My</a:t>
            </a:r>
            <a:r>
              <a:rPr lang="es-ES" dirty="0" smtClean="0"/>
              <a:t> </a:t>
            </a:r>
            <a:r>
              <a:rPr lang="es-ES" dirty="0" err="1" smtClean="0"/>
              <a:t>Ph.D</a:t>
            </a:r>
            <a:r>
              <a:rPr lang="es-ES" dirty="0" smtClean="0"/>
              <a:t>. </a:t>
            </a:r>
            <a:r>
              <a:rPr lang="es-ES" dirty="0" err="1"/>
              <a:t>thesis</a:t>
            </a:r>
            <a:r>
              <a:rPr lang="es-ES" dirty="0"/>
              <a:t> </a:t>
            </a:r>
            <a:r>
              <a:rPr lang="es-ES" dirty="0" err="1"/>
              <a:t>was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b="1" dirty="0"/>
              <a:t>formal </a:t>
            </a:r>
            <a:r>
              <a:rPr lang="es-ES" b="1" dirty="0" err="1"/>
              <a:t>methods</a:t>
            </a:r>
            <a:r>
              <a:rPr lang="es-ES" dirty="0"/>
              <a:t> </a:t>
            </a:r>
            <a:r>
              <a:rPr lang="es-ES" dirty="0" err="1"/>
              <a:t>applied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specification</a:t>
            </a:r>
            <a:r>
              <a:rPr lang="es-ES" dirty="0"/>
              <a:t> and </a:t>
            </a:r>
            <a:r>
              <a:rPr lang="es-ES" dirty="0" err="1"/>
              <a:t>operation</a:t>
            </a:r>
            <a:r>
              <a:rPr lang="es-ES" dirty="0"/>
              <a:t> of </a:t>
            </a:r>
            <a:r>
              <a:rPr lang="es-ES" dirty="0" err="1"/>
              <a:t>telematic</a:t>
            </a:r>
            <a:r>
              <a:rPr lang="es-ES" dirty="0"/>
              <a:t> </a:t>
            </a:r>
            <a:r>
              <a:rPr lang="es-ES" dirty="0" err="1"/>
              <a:t>systems</a:t>
            </a:r>
            <a:r>
              <a:rPr lang="es-ES" dirty="0"/>
              <a:t>.</a:t>
            </a:r>
          </a:p>
          <a:p>
            <a:pPr lvl="1"/>
            <a:r>
              <a:rPr lang="es-ES" dirty="0" err="1" smtClean="0"/>
              <a:t>Implementation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interaction</a:t>
            </a:r>
            <a:r>
              <a:rPr lang="es-ES" dirty="0"/>
              <a:t> </a:t>
            </a:r>
            <a:r>
              <a:rPr lang="es-ES" dirty="0" err="1"/>
              <a:t>patterns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multiuser</a:t>
            </a:r>
            <a:r>
              <a:rPr lang="es-ES" dirty="0"/>
              <a:t> </a:t>
            </a:r>
            <a:r>
              <a:rPr lang="es-ES" dirty="0" err="1"/>
              <a:t>systems</a:t>
            </a:r>
            <a:r>
              <a:rPr lang="es-ES" dirty="0"/>
              <a:t>.</a:t>
            </a:r>
          </a:p>
          <a:p>
            <a:pPr lvl="1"/>
            <a:r>
              <a:rPr lang="es-ES" dirty="0" smtClean="0"/>
              <a:t>Management </a:t>
            </a:r>
            <a:r>
              <a:rPr lang="es-ES" dirty="0"/>
              <a:t>of </a:t>
            </a:r>
            <a:r>
              <a:rPr lang="es-ES" dirty="0" err="1"/>
              <a:t>communications</a:t>
            </a:r>
            <a:r>
              <a:rPr lang="es-ES" dirty="0"/>
              <a:t> in </a:t>
            </a:r>
            <a:r>
              <a:rPr lang="es-ES" dirty="0" err="1"/>
              <a:t>mobile</a:t>
            </a:r>
            <a:r>
              <a:rPr lang="es-ES" dirty="0"/>
              <a:t> ad-hoc </a:t>
            </a:r>
            <a:r>
              <a:rPr lang="es-ES" dirty="0" err="1"/>
              <a:t>networks</a:t>
            </a:r>
            <a:r>
              <a:rPr lang="es-ES" dirty="0"/>
              <a:t>.</a:t>
            </a:r>
          </a:p>
          <a:p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/>
              <a:t>the</a:t>
            </a:r>
            <a:r>
              <a:rPr lang="es-ES" dirty="0"/>
              <a:t> time </a:t>
            </a:r>
            <a:r>
              <a:rPr lang="es-ES" dirty="0" smtClean="0"/>
              <a:t>I </a:t>
            </a:r>
            <a:r>
              <a:rPr lang="es-ES" dirty="0" err="1" smtClean="0"/>
              <a:t>got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degree</a:t>
            </a:r>
            <a:r>
              <a:rPr lang="es-ES" dirty="0" smtClean="0"/>
              <a:t>, </a:t>
            </a:r>
            <a:r>
              <a:rPr lang="es-ES" dirty="0"/>
              <a:t>I </a:t>
            </a:r>
            <a:r>
              <a:rPr lang="es-ES" dirty="0" err="1"/>
              <a:t>had</a:t>
            </a:r>
            <a:r>
              <a:rPr lang="es-ES" dirty="0"/>
              <a:t> </a:t>
            </a:r>
            <a:r>
              <a:rPr lang="es-ES" dirty="0" err="1" smtClean="0"/>
              <a:t>published</a:t>
            </a:r>
            <a:r>
              <a:rPr lang="es-ES" dirty="0"/>
              <a:t>:</a:t>
            </a:r>
            <a:endParaRPr lang="es-ES" dirty="0" smtClean="0"/>
          </a:p>
          <a:p>
            <a:pPr lvl="1"/>
            <a:r>
              <a:rPr lang="es-ES" dirty="0" smtClean="0"/>
              <a:t>16 </a:t>
            </a:r>
            <a:r>
              <a:rPr lang="es-ES" dirty="0" err="1"/>
              <a:t>papers</a:t>
            </a:r>
            <a:r>
              <a:rPr lang="es-ES" dirty="0"/>
              <a:t> </a:t>
            </a:r>
            <a:r>
              <a:rPr lang="es-ES" dirty="0" smtClean="0"/>
              <a:t>in </a:t>
            </a:r>
            <a:r>
              <a:rPr lang="es-ES" dirty="0" err="1"/>
              <a:t>international</a:t>
            </a:r>
            <a:r>
              <a:rPr lang="es-ES" dirty="0"/>
              <a:t> </a:t>
            </a:r>
            <a:r>
              <a:rPr lang="es-ES" dirty="0" err="1" smtClean="0"/>
              <a:t>conferences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5 </a:t>
            </a:r>
            <a:r>
              <a:rPr lang="es-ES" dirty="0" err="1"/>
              <a:t>articles</a:t>
            </a:r>
            <a:r>
              <a:rPr lang="es-ES" dirty="0"/>
              <a:t> in SCI-</a:t>
            </a:r>
            <a:r>
              <a:rPr lang="es-ES" dirty="0" err="1"/>
              <a:t>indexed</a:t>
            </a:r>
            <a:r>
              <a:rPr lang="es-ES" dirty="0"/>
              <a:t> </a:t>
            </a:r>
            <a:r>
              <a:rPr lang="es-ES" dirty="0" err="1" smtClean="0"/>
              <a:t>journals</a:t>
            </a:r>
            <a:r>
              <a:rPr lang="es-ES" dirty="0"/>
              <a:t>.</a:t>
            </a:r>
            <a:endParaRPr lang="es-ES" dirty="0" smtClean="0"/>
          </a:p>
          <a:p>
            <a:r>
              <a:rPr lang="es-ES" dirty="0" err="1" smtClean="0"/>
              <a:t>Then</a:t>
            </a:r>
            <a:r>
              <a:rPr lang="es-ES" dirty="0" smtClean="0"/>
              <a:t> I moved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research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b="1" dirty="0" err="1" smtClean="0"/>
              <a:t>recommender</a:t>
            </a:r>
            <a:r>
              <a:rPr lang="es-ES" b="1" dirty="0" smtClean="0"/>
              <a:t> </a:t>
            </a:r>
            <a:r>
              <a:rPr lang="es-ES" b="1" dirty="0" err="1" smtClean="0"/>
              <a:t>systems</a:t>
            </a:r>
            <a:r>
              <a:rPr lang="es-ES" dirty="0" smtClean="0"/>
              <a:t> and </a:t>
            </a:r>
            <a:r>
              <a:rPr lang="es-ES" b="1" dirty="0" err="1" smtClean="0"/>
              <a:t>personalization</a:t>
            </a:r>
            <a:r>
              <a:rPr lang="es-ES" dirty="0" smtClean="0"/>
              <a:t> </a:t>
            </a:r>
            <a:r>
              <a:rPr lang="es-ES" dirty="0" err="1" smtClean="0"/>
              <a:t>technologies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started</a:t>
            </a:r>
            <a:r>
              <a:rPr lang="es-ES" dirty="0" smtClean="0"/>
              <a:t> </a:t>
            </a:r>
            <a:r>
              <a:rPr lang="es-ES" dirty="0" err="1" smtClean="0"/>
              <a:t>producing</a:t>
            </a:r>
            <a:r>
              <a:rPr lang="es-ES" dirty="0" smtClean="0"/>
              <a:t> </a:t>
            </a:r>
            <a:r>
              <a:rPr lang="es-ES" dirty="0" err="1" smtClean="0"/>
              <a:t>twice</a:t>
            </a:r>
            <a:r>
              <a:rPr lang="es-ES" dirty="0" smtClean="0"/>
              <a:t> as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publications</a:t>
            </a:r>
            <a:r>
              <a:rPr lang="es-ES" dirty="0"/>
              <a:t> </a:t>
            </a:r>
            <a:r>
              <a:rPr lang="es-ES" dirty="0" smtClean="0"/>
              <a:t>per </a:t>
            </a:r>
            <a:r>
              <a:rPr lang="es-ES" dirty="0" err="1" smtClean="0"/>
              <a:t>year</a:t>
            </a:r>
            <a:r>
              <a:rPr lang="es-ES" dirty="0"/>
              <a:t>.</a:t>
            </a:r>
            <a:r>
              <a:rPr lang="es-ES" dirty="0" smtClean="0"/>
              <a:t> </a:t>
            </a:r>
            <a:endParaRPr lang="es-ES" dirty="0"/>
          </a:p>
          <a:p>
            <a:pPr lvl="1"/>
            <a:r>
              <a:rPr lang="es-ES" dirty="0" err="1" smtClean="0"/>
              <a:t>Often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greater</a:t>
            </a:r>
            <a:r>
              <a:rPr lang="es-ES" dirty="0" smtClean="0"/>
              <a:t> </a:t>
            </a:r>
            <a:r>
              <a:rPr lang="es-ES" dirty="0" err="1" smtClean="0"/>
              <a:t>impact</a:t>
            </a:r>
            <a:r>
              <a:rPr lang="es-ES" dirty="0" smtClean="0"/>
              <a:t>, </a:t>
            </a:r>
            <a:r>
              <a:rPr lang="es-ES" dirty="0" err="1" smtClean="0"/>
              <a:t>too</a:t>
            </a:r>
            <a:r>
              <a:rPr lang="es-ES" dirty="0" smtClean="0"/>
              <a:t>.</a:t>
            </a:r>
            <a:endParaRPr lang="es-ES" dirty="0"/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0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Why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increase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6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Formal </a:t>
            </a:r>
            <a:r>
              <a:rPr lang="es-ES" sz="2400" dirty="0" err="1" smtClean="0"/>
              <a:t>methods</a:t>
            </a:r>
            <a:r>
              <a:rPr lang="es-ES" sz="2400" dirty="0" smtClean="0"/>
              <a:t> </a:t>
            </a:r>
            <a:r>
              <a:rPr lang="es-ES" sz="2400" dirty="0" err="1" smtClean="0"/>
              <a:t>were</a:t>
            </a:r>
            <a:r>
              <a:rPr lang="es-ES" sz="2400" dirty="0" smtClean="0"/>
              <a:t> </a:t>
            </a:r>
            <a:r>
              <a:rPr lang="es-ES" sz="2400" b="1" dirty="0" smtClean="0"/>
              <a:t>no </a:t>
            </a:r>
            <a:r>
              <a:rPr lang="es-ES" sz="2400" b="1" dirty="0" err="1" smtClean="0"/>
              <a:t>longer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hot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topic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/>
              <a:t>A</a:t>
            </a:r>
            <a:r>
              <a:rPr lang="es-ES" sz="2400" dirty="0" err="1" smtClean="0"/>
              <a:t>fter</a:t>
            </a:r>
            <a:r>
              <a:rPr lang="es-ES" sz="2400" dirty="0" smtClean="0"/>
              <a:t> </a:t>
            </a:r>
            <a:r>
              <a:rPr lang="es-ES" sz="2400" dirty="0" err="1" smtClean="0"/>
              <a:t>decades</a:t>
            </a:r>
            <a:r>
              <a:rPr lang="es-ES" sz="2400" dirty="0" smtClean="0"/>
              <a:t> of </a:t>
            </a:r>
            <a:r>
              <a:rPr lang="es-ES" sz="2400" dirty="0" err="1" smtClean="0"/>
              <a:t>research</a:t>
            </a:r>
            <a:r>
              <a:rPr lang="es-ES" sz="2400" dirty="0" smtClean="0"/>
              <a:t>, 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was</a:t>
            </a:r>
            <a:r>
              <a:rPr lang="es-ES" sz="2400" dirty="0" smtClean="0"/>
              <a:t> </a:t>
            </a:r>
            <a:r>
              <a:rPr lang="es-ES" sz="2400" dirty="0" err="1" smtClean="0"/>
              <a:t>comparatively</a:t>
            </a:r>
            <a:r>
              <a:rPr lang="es-ES" sz="2400" dirty="0" smtClean="0"/>
              <a:t> </a:t>
            </a:r>
            <a:r>
              <a:rPr lang="es-ES" sz="2400" dirty="0" err="1" smtClean="0"/>
              <a:t>hard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really</a:t>
            </a:r>
            <a:r>
              <a:rPr lang="es-ES" sz="2400" dirty="0" smtClean="0"/>
              <a:t> come up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something</a:t>
            </a:r>
            <a:r>
              <a:rPr lang="es-ES" sz="2400" dirty="0" smtClean="0"/>
              <a:t> new.</a:t>
            </a:r>
          </a:p>
          <a:p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contrary</a:t>
            </a:r>
            <a:r>
              <a:rPr lang="es-ES" sz="2400" dirty="0" smtClean="0"/>
              <a:t>, </a:t>
            </a:r>
            <a:r>
              <a:rPr lang="es-ES" sz="2400" dirty="0" err="1" smtClean="0"/>
              <a:t>recommender</a:t>
            </a:r>
            <a:r>
              <a:rPr lang="es-ES" sz="2400" dirty="0" smtClean="0"/>
              <a:t> </a:t>
            </a:r>
            <a:r>
              <a:rPr lang="es-ES" sz="2400" dirty="0" err="1" smtClean="0"/>
              <a:t>systems</a:t>
            </a:r>
            <a:r>
              <a:rPr lang="es-ES" sz="2400" dirty="0" smtClean="0"/>
              <a:t> </a:t>
            </a:r>
            <a:r>
              <a:rPr lang="es-ES" sz="2400" dirty="0" err="1" smtClean="0"/>
              <a:t>represented</a:t>
            </a:r>
            <a:r>
              <a:rPr lang="es-ES" sz="2400" dirty="0" smtClean="0"/>
              <a:t> </a:t>
            </a:r>
            <a:r>
              <a:rPr lang="es-ES" sz="2400" b="1" dirty="0" smtClean="0"/>
              <a:t>a </a:t>
            </a:r>
            <a:r>
              <a:rPr lang="es-ES" sz="2400" b="1" dirty="0" err="1" smtClean="0"/>
              <a:t>brand</a:t>
            </a:r>
            <a:r>
              <a:rPr lang="es-ES" sz="2400" b="1" dirty="0"/>
              <a:t> </a:t>
            </a:r>
            <a:r>
              <a:rPr lang="es-ES" sz="2400" b="1" dirty="0" smtClean="0"/>
              <a:t>new </a:t>
            </a:r>
            <a:r>
              <a:rPr lang="es-ES" sz="2400" b="1" dirty="0" err="1" smtClean="0"/>
              <a:t>paradigm</a:t>
            </a:r>
            <a:r>
              <a:rPr lang="es-ES" sz="2400" dirty="0" smtClean="0"/>
              <a:t>,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plenty</a:t>
            </a:r>
            <a:r>
              <a:rPr lang="es-ES" sz="2400" dirty="0" smtClean="0"/>
              <a:t> of </a:t>
            </a:r>
            <a:r>
              <a:rPr lang="es-ES" sz="2400" dirty="0" err="1" smtClean="0"/>
              <a:t>possibilities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 smtClean="0"/>
              <a:t>There</a:t>
            </a:r>
            <a:r>
              <a:rPr lang="es-ES" sz="2400" dirty="0" smtClean="0"/>
              <a:t> </a:t>
            </a:r>
            <a:r>
              <a:rPr lang="es-ES" sz="2400" dirty="0" err="1" smtClean="0"/>
              <a:t>was</a:t>
            </a:r>
            <a:r>
              <a:rPr lang="es-ES" sz="2400" dirty="0" smtClean="0"/>
              <a:t> real </a:t>
            </a:r>
            <a:r>
              <a:rPr lang="es-ES" sz="2400" dirty="0" err="1" smtClean="0"/>
              <a:t>demand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research</a:t>
            </a:r>
            <a:r>
              <a:rPr lang="es-ES" sz="2400" dirty="0" smtClean="0"/>
              <a:t> in </a:t>
            </a:r>
            <a:r>
              <a:rPr lang="es-ES" sz="2400" dirty="0" err="1" smtClean="0"/>
              <a:t>this</a:t>
            </a:r>
            <a:r>
              <a:rPr lang="es-ES" sz="2400" dirty="0" smtClean="0"/>
              <a:t> </a:t>
            </a:r>
            <a:r>
              <a:rPr lang="es-ES" sz="2400" dirty="0" err="1" smtClean="0"/>
              <a:t>area</a:t>
            </a:r>
            <a:r>
              <a:rPr lang="es-ES" sz="2400" dirty="0" smtClean="0"/>
              <a:t>,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fight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problem</a:t>
            </a:r>
            <a:r>
              <a:rPr lang="es-ES" sz="2400" dirty="0" smtClean="0"/>
              <a:t> of </a:t>
            </a:r>
            <a:r>
              <a:rPr lang="es-ES" sz="2400" dirty="0" err="1" smtClean="0"/>
              <a:t>information</a:t>
            </a:r>
            <a:r>
              <a:rPr lang="es-ES" sz="2400" dirty="0" smtClean="0"/>
              <a:t> </a:t>
            </a:r>
            <a:r>
              <a:rPr lang="es-ES" sz="2400" dirty="0" err="1" smtClean="0"/>
              <a:t>overload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 smtClean="0"/>
              <a:t>Indeed</a:t>
            </a:r>
            <a:r>
              <a:rPr lang="es-ES" sz="2400" dirty="0" smtClean="0"/>
              <a:t>, 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was</a:t>
            </a:r>
            <a:r>
              <a:rPr lang="es-ES" sz="2400" dirty="0" smtClean="0"/>
              <a:t> </a:t>
            </a:r>
            <a:r>
              <a:rPr lang="es-ES" sz="2400" dirty="0" err="1" smtClean="0"/>
              <a:t>necessary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come up </a:t>
            </a:r>
            <a:r>
              <a:rPr lang="es-ES" sz="2400" dirty="0" err="1" smtClean="0"/>
              <a:t>with</a:t>
            </a:r>
            <a:r>
              <a:rPr lang="es-ES" sz="2400" dirty="0" smtClean="0"/>
              <a:t> new </a:t>
            </a:r>
            <a:r>
              <a:rPr lang="es-ES" sz="2400" b="1" dirty="0" err="1" smtClean="0"/>
              <a:t>applications</a:t>
            </a:r>
            <a:r>
              <a:rPr lang="es-ES" sz="2400" dirty="0" smtClean="0"/>
              <a:t> in </a:t>
            </a:r>
            <a:r>
              <a:rPr lang="es-ES" sz="2400" dirty="0" err="1" smtClean="0"/>
              <a:t>all</a:t>
            </a:r>
            <a:r>
              <a:rPr lang="es-ES" sz="2400" dirty="0" smtClean="0"/>
              <a:t> </a:t>
            </a:r>
            <a:r>
              <a:rPr lang="es-ES" sz="2400" dirty="0" err="1" smtClean="0"/>
              <a:t>areas</a:t>
            </a:r>
            <a:r>
              <a:rPr lang="es-ES" sz="2400" dirty="0" smtClean="0"/>
              <a:t> of </a:t>
            </a:r>
            <a:r>
              <a:rPr lang="es-ES" sz="2400" dirty="0" err="1" smtClean="0"/>
              <a:t>computer</a:t>
            </a:r>
            <a:r>
              <a:rPr lang="es-ES" sz="2400" dirty="0" smtClean="0"/>
              <a:t> </a:t>
            </a:r>
            <a:r>
              <a:rPr lang="es-ES" sz="2400" dirty="0" err="1" smtClean="0"/>
              <a:t>science</a:t>
            </a:r>
            <a:r>
              <a:rPr lang="es-ES" sz="2400" dirty="0" smtClean="0"/>
              <a:t>.</a:t>
            </a:r>
          </a:p>
          <a:p>
            <a:pPr lvl="2"/>
            <a:r>
              <a:rPr lang="es-ES" sz="2200" dirty="0" err="1" smtClean="0"/>
              <a:t>Technology</a:t>
            </a:r>
            <a:r>
              <a:rPr lang="es-ES" sz="2200" dirty="0" smtClean="0"/>
              <a:t> </a:t>
            </a:r>
            <a:r>
              <a:rPr lang="es-ES" sz="2200" dirty="0" err="1" smtClean="0"/>
              <a:t>was</a:t>
            </a:r>
            <a:r>
              <a:rPr lang="es-ES" sz="2200" dirty="0" smtClean="0"/>
              <a:t> </a:t>
            </a:r>
            <a:r>
              <a:rPr lang="es-ES" sz="2200" dirty="0" err="1" smtClean="0"/>
              <a:t>much</a:t>
            </a:r>
            <a:r>
              <a:rPr lang="es-ES" sz="2200" dirty="0" smtClean="0"/>
              <a:t> more </a:t>
            </a:r>
            <a:r>
              <a:rPr lang="es-ES" sz="2200" dirty="0" err="1" smtClean="0"/>
              <a:t>advanced</a:t>
            </a:r>
            <a:r>
              <a:rPr lang="es-ES" sz="2200" dirty="0" smtClean="0"/>
              <a:t> </a:t>
            </a:r>
            <a:r>
              <a:rPr lang="es-ES" sz="2200" dirty="0" err="1" smtClean="0"/>
              <a:t>that</a:t>
            </a:r>
            <a:r>
              <a:rPr lang="es-ES" sz="2200" dirty="0" smtClean="0"/>
              <a:t> </a:t>
            </a:r>
            <a:r>
              <a:rPr lang="es-ES" sz="2200" dirty="0" err="1" smtClean="0"/>
              <a:t>our</a:t>
            </a:r>
            <a:r>
              <a:rPr lang="es-ES" sz="2200" dirty="0" smtClean="0"/>
              <a:t> use of </a:t>
            </a:r>
            <a:r>
              <a:rPr lang="es-ES" sz="2200" dirty="0" err="1" smtClean="0"/>
              <a:t>it</a:t>
            </a:r>
            <a:r>
              <a:rPr lang="es-ES" sz="2200" dirty="0" smtClean="0"/>
              <a:t>.</a:t>
            </a:r>
            <a:endParaRPr lang="es-ES" sz="2200" dirty="0"/>
          </a:p>
          <a:p>
            <a:endParaRPr lang="es-ES" sz="2400" dirty="0"/>
          </a:p>
          <a:p>
            <a:endParaRPr lang="es-ES" sz="2400" dirty="0"/>
          </a:p>
        </p:txBody>
      </p:sp>
      <p:sp>
        <p:nvSpPr>
          <p:cNvPr id="8" name="Explosión 2 7"/>
          <p:cNvSpPr/>
          <p:nvPr/>
        </p:nvSpPr>
        <p:spPr>
          <a:xfrm>
            <a:off x="1409700" y="1600200"/>
            <a:ext cx="6324600" cy="4196080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essential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choose</a:t>
            </a:r>
            <a:r>
              <a:rPr lang="es-ES" dirty="0" smtClean="0"/>
              <a:t> a </a:t>
            </a:r>
            <a:r>
              <a:rPr lang="es-ES" dirty="0" err="1" smtClean="0"/>
              <a:t>propitious</a:t>
            </a:r>
            <a:r>
              <a:rPr lang="es-ES" dirty="0" smtClean="0"/>
              <a:t> </a:t>
            </a:r>
            <a:r>
              <a:rPr lang="es-ES" dirty="0" err="1" smtClean="0"/>
              <a:t>theme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a </a:t>
            </a:r>
            <a:r>
              <a:rPr lang="es-ES" dirty="0" err="1" smtClean="0"/>
              <a:t>Ph.D</a:t>
            </a:r>
            <a:r>
              <a:rPr lang="es-ES" dirty="0" smtClean="0"/>
              <a:t>.!!!!!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2838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quick</a:t>
            </a:r>
            <a:r>
              <a:rPr lang="es-ES" dirty="0" smtClean="0"/>
              <a:t> </a:t>
            </a:r>
            <a:r>
              <a:rPr lang="es-ES" dirty="0" err="1" smtClean="0"/>
              <a:t>overview</a:t>
            </a:r>
            <a:r>
              <a:rPr lang="es-ES" dirty="0" smtClean="0"/>
              <a:t> (I)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err="1" smtClean="0"/>
              <a:t>My</a:t>
            </a:r>
            <a:r>
              <a:rPr lang="es-ES" sz="2800" dirty="0" smtClean="0"/>
              <a:t> </a:t>
            </a:r>
            <a:r>
              <a:rPr lang="es-ES" sz="2800" dirty="0" err="1" smtClean="0"/>
              <a:t>group’s</a:t>
            </a:r>
            <a:r>
              <a:rPr lang="es-ES" sz="2800" dirty="0" smtClean="0"/>
              <a:t> </a:t>
            </a:r>
            <a:r>
              <a:rPr lang="es-ES" sz="2800" dirty="0" err="1" smtClean="0"/>
              <a:t>research</a:t>
            </a:r>
            <a:r>
              <a:rPr lang="es-ES" sz="2800" dirty="0" smtClean="0"/>
              <a:t> in </a:t>
            </a:r>
            <a:r>
              <a:rPr lang="es-ES" sz="2800" dirty="0" err="1" smtClean="0"/>
              <a:t>recommender</a:t>
            </a:r>
            <a:r>
              <a:rPr lang="es-ES" sz="2800" dirty="0" smtClean="0"/>
              <a:t> </a:t>
            </a:r>
            <a:r>
              <a:rPr lang="es-ES" sz="2800" dirty="0" err="1" smtClean="0"/>
              <a:t>systems</a:t>
            </a:r>
            <a:r>
              <a:rPr lang="es-ES" sz="2800" dirty="0" smtClean="0"/>
              <a:t> </a:t>
            </a:r>
            <a:r>
              <a:rPr lang="es-ES" sz="2800" dirty="0" err="1" smtClean="0"/>
              <a:t>started</a:t>
            </a:r>
            <a:r>
              <a:rPr lang="es-ES" sz="2800" dirty="0" smtClean="0"/>
              <a:t> </a:t>
            </a:r>
            <a:r>
              <a:rPr lang="es-ES" sz="2800" dirty="0" err="1" smtClean="0"/>
              <a:t>out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b="1" dirty="0" smtClean="0"/>
              <a:t>AVATAR</a:t>
            </a:r>
            <a:r>
              <a:rPr lang="es-ES" sz="2800" dirty="0" smtClean="0"/>
              <a:t> </a:t>
            </a:r>
            <a:r>
              <a:rPr lang="es-ES" sz="2800" dirty="0" err="1" smtClean="0"/>
              <a:t>system</a:t>
            </a:r>
            <a:r>
              <a:rPr lang="es-ES" sz="2800" dirty="0" smtClean="0"/>
              <a:t> (2004), </a:t>
            </a:r>
            <a:r>
              <a:rPr lang="es-ES" sz="2800" dirty="0" err="1" smtClean="0"/>
              <a:t>aimed</a:t>
            </a:r>
            <a:r>
              <a:rPr lang="es-ES" sz="2800" dirty="0" smtClean="0"/>
              <a:t> at </a:t>
            </a:r>
            <a:r>
              <a:rPr lang="es-ES" sz="2800" dirty="0" err="1" smtClean="0"/>
              <a:t>identifying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most</a:t>
            </a:r>
            <a:r>
              <a:rPr lang="es-ES" sz="2800" dirty="0" smtClean="0"/>
              <a:t> </a:t>
            </a:r>
            <a:r>
              <a:rPr lang="es-ES" sz="2800" dirty="0" err="1" smtClean="0"/>
              <a:t>interesting</a:t>
            </a:r>
            <a:r>
              <a:rPr lang="es-ES" sz="2800" dirty="0" smtClean="0"/>
              <a:t> TV </a:t>
            </a:r>
            <a:r>
              <a:rPr lang="es-ES" sz="2800" dirty="0" err="1" smtClean="0"/>
              <a:t>programs</a:t>
            </a:r>
            <a:r>
              <a:rPr lang="es-ES" sz="2800" dirty="0" smtClean="0"/>
              <a:t> </a:t>
            </a:r>
            <a:r>
              <a:rPr lang="es-ES" sz="2800" dirty="0" err="1" smtClean="0"/>
              <a:t>for</a:t>
            </a:r>
            <a:r>
              <a:rPr lang="es-ES" sz="2800" dirty="0" smtClean="0"/>
              <a:t> </a:t>
            </a:r>
            <a:r>
              <a:rPr lang="es-ES" sz="2800" dirty="0" err="1" smtClean="0"/>
              <a:t>each</a:t>
            </a:r>
            <a:r>
              <a:rPr lang="es-ES" sz="2800" dirty="0" smtClean="0"/>
              <a:t> </a:t>
            </a:r>
            <a:r>
              <a:rPr lang="es-ES" sz="2800" dirty="0" err="1" smtClean="0"/>
              <a:t>viewer</a:t>
            </a:r>
            <a:r>
              <a:rPr lang="es-ES" sz="2800" dirty="0" smtClean="0"/>
              <a:t>.</a:t>
            </a:r>
          </a:p>
          <a:p>
            <a:pPr lvl="1"/>
            <a:r>
              <a:rPr lang="es-ES" sz="2400" dirty="0" smtClean="0"/>
              <a:t>Content-</a:t>
            </a:r>
            <a:r>
              <a:rPr lang="es-ES" sz="2400" dirty="0" err="1" smtClean="0"/>
              <a:t>based</a:t>
            </a:r>
            <a:r>
              <a:rPr lang="es-ES" sz="2400" dirty="0" smtClean="0"/>
              <a:t> and </a:t>
            </a:r>
            <a:r>
              <a:rPr lang="es-ES" sz="2400" dirty="0" err="1" smtClean="0"/>
              <a:t>collaborative</a:t>
            </a:r>
            <a:r>
              <a:rPr lang="es-ES" sz="2400" dirty="0" smtClean="0"/>
              <a:t> </a:t>
            </a:r>
            <a:r>
              <a:rPr lang="es-ES" sz="2400" dirty="0" err="1" smtClean="0"/>
              <a:t>filtering</a:t>
            </a:r>
            <a:r>
              <a:rPr lang="es-ES" sz="2400" dirty="0" smtClean="0"/>
              <a:t> </a:t>
            </a:r>
            <a:r>
              <a:rPr lang="es-ES" sz="2400" dirty="0" err="1" smtClean="0"/>
              <a:t>strategies</a:t>
            </a:r>
            <a:r>
              <a:rPr lang="es-ES" sz="2400" dirty="0" smtClean="0"/>
              <a:t> </a:t>
            </a:r>
            <a:r>
              <a:rPr lang="es-ES" sz="2400" dirty="0" err="1" smtClean="0"/>
              <a:t>grounded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semantic</a:t>
            </a:r>
            <a:r>
              <a:rPr lang="es-ES" sz="2400" dirty="0" smtClean="0"/>
              <a:t> </a:t>
            </a:r>
            <a:r>
              <a:rPr lang="es-ES" sz="2400" dirty="0" err="1" smtClean="0"/>
              <a:t>reasoning</a:t>
            </a:r>
            <a:r>
              <a:rPr lang="es-ES" sz="2400" dirty="0" smtClean="0"/>
              <a:t>.</a:t>
            </a:r>
          </a:p>
          <a:p>
            <a:pPr lvl="2"/>
            <a:r>
              <a:rPr lang="es-ES" sz="2200" dirty="0" err="1"/>
              <a:t>Classical</a:t>
            </a:r>
            <a:r>
              <a:rPr lang="es-ES" sz="2200" dirty="0"/>
              <a:t> </a:t>
            </a:r>
            <a:r>
              <a:rPr lang="es-ES" sz="2200" dirty="0" err="1"/>
              <a:t>similarity</a:t>
            </a:r>
            <a:r>
              <a:rPr lang="es-ES" sz="2200" dirty="0"/>
              <a:t> </a:t>
            </a:r>
            <a:r>
              <a:rPr lang="es-ES" sz="2200" dirty="0" err="1"/>
              <a:t>metrics</a:t>
            </a:r>
            <a:r>
              <a:rPr lang="es-ES" sz="2200" dirty="0" smtClean="0"/>
              <a:t>.</a:t>
            </a:r>
            <a:endParaRPr lang="es-ES" sz="2400" dirty="0" smtClean="0"/>
          </a:p>
          <a:p>
            <a:pPr lvl="1"/>
            <a:r>
              <a:rPr lang="es-ES" sz="2400" dirty="0" err="1" smtClean="0"/>
              <a:t>Ontology-based</a:t>
            </a:r>
            <a:r>
              <a:rPr lang="es-ES" sz="2400" dirty="0" smtClean="0"/>
              <a:t> </a:t>
            </a:r>
            <a:r>
              <a:rPr lang="es-ES" sz="2400" dirty="0" err="1"/>
              <a:t>m</a:t>
            </a:r>
            <a:r>
              <a:rPr lang="es-ES" sz="2400" dirty="0" err="1" smtClean="0"/>
              <a:t>odelling</a:t>
            </a:r>
            <a:r>
              <a:rPr lang="es-ES" sz="2400" dirty="0" smtClean="0"/>
              <a:t> of </a:t>
            </a:r>
            <a:r>
              <a:rPr lang="es-ES" sz="2400" dirty="0" err="1" smtClean="0"/>
              <a:t>items</a:t>
            </a:r>
            <a:r>
              <a:rPr lang="es-ES" sz="2400" dirty="0" smtClean="0"/>
              <a:t> and </a:t>
            </a:r>
            <a:r>
              <a:rPr lang="es-ES" sz="2400" dirty="0" err="1" smtClean="0"/>
              <a:t>users</a:t>
            </a:r>
            <a:r>
              <a:rPr lang="es-ES" sz="2400" dirty="0" smtClean="0"/>
              <a:t>.</a:t>
            </a:r>
          </a:p>
          <a:p>
            <a:pPr lvl="2"/>
            <a:r>
              <a:rPr lang="es-ES" sz="2200" dirty="0" smtClean="0"/>
              <a:t>TV-</a:t>
            </a:r>
            <a:r>
              <a:rPr lang="es-ES" sz="2200" dirty="0" err="1" smtClean="0"/>
              <a:t>Anytime</a:t>
            </a:r>
            <a:r>
              <a:rPr lang="es-ES" sz="2200" dirty="0" smtClean="0"/>
              <a:t> </a:t>
            </a:r>
            <a:r>
              <a:rPr lang="es-ES" sz="2200" dirty="0" err="1" smtClean="0"/>
              <a:t>metadata</a:t>
            </a:r>
            <a:r>
              <a:rPr lang="es-ES" sz="2200" dirty="0" smtClean="0"/>
              <a:t>.</a:t>
            </a:r>
          </a:p>
          <a:p>
            <a:pPr lvl="1"/>
            <a:r>
              <a:rPr lang="es-ES" sz="2400" dirty="0" err="1" smtClean="0"/>
              <a:t>Implicit</a:t>
            </a:r>
            <a:r>
              <a:rPr lang="es-ES" sz="2400" dirty="0" smtClean="0"/>
              <a:t> and </a:t>
            </a:r>
            <a:r>
              <a:rPr lang="es-ES" sz="2400" dirty="0" err="1" smtClean="0"/>
              <a:t>explicit</a:t>
            </a:r>
            <a:r>
              <a:rPr lang="es-ES" sz="2400" dirty="0" smtClean="0"/>
              <a:t> </a:t>
            </a:r>
            <a:r>
              <a:rPr lang="es-ES" sz="2400" dirty="0" err="1" smtClean="0"/>
              <a:t>forms</a:t>
            </a:r>
            <a:r>
              <a:rPr lang="es-ES" sz="2400" dirty="0" smtClean="0"/>
              <a:t> of </a:t>
            </a:r>
            <a:r>
              <a:rPr lang="es-ES" sz="2400" dirty="0" err="1" smtClean="0"/>
              <a:t>feedback</a:t>
            </a:r>
            <a:r>
              <a:rPr lang="es-ES" sz="2400" dirty="0" smtClean="0"/>
              <a:t>.</a:t>
            </a:r>
            <a:endParaRPr lang="es-ES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9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quick</a:t>
            </a:r>
            <a:r>
              <a:rPr lang="es-ES" dirty="0" smtClean="0"/>
              <a:t> </a:t>
            </a:r>
            <a:r>
              <a:rPr lang="es-ES" dirty="0" err="1" smtClean="0"/>
              <a:t>overview</a:t>
            </a:r>
            <a:r>
              <a:rPr lang="es-ES" dirty="0" smtClean="0"/>
              <a:t> (II)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In 2007, </a:t>
            </a:r>
            <a:r>
              <a:rPr lang="es-ES" sz="2800" dirty="0" err="1" smtClean="0"/>
              <a:t>we</a:t>
            </a:r>
            <a:r>
              <a:rPr lang="es-ES" sz="2800" dirty="0" smtClean="0"/>
              <a:t> </a:t>
            </a:r>
            <a:r>
              <a:rPr lang="es-ES" sz="2800" dirty="0" err="1" smtClean="0"/>
              <a:t>started</a:t>
            </a:r>
            <a:r>
              <a:rPr lang="es-ES" sz="2800" dirty="0" smtClean="0"/>
              <a:t> </a:t>
            </a:r>
            <a:r>
              <a:rPr lang="es-ES" sz="2800" dirty="0" err="1" smtClean="0"/>
              <a:t>working</a:t>
            </a:r>
            <a:r>
              <a:rPr lang="es-ES" sz="2800" dirty="0" smtClean="0"/>
              <a:t> </a:t>
            </a:r>
            <a:r>
              <a:rPr lang="es-ES" sz="2800" dirty="0" err="1" smtClean="0"/>
              <a:t>on</a:t>
            </a:r>
            <a:r>
              <a:rPr lang="es-ES" sz="2800" dirty="0" smtClean="0"/>
              <a:t> </a:t>
            </a:r>
            <a:r>
              <a:rPr lang="es-ES" sz="2800" dirty="0" err="1" smtClean="0"/>
              <a:t>MiSPOT</a:t>
            </a:r>
            <a:r>
              <a:rPr lang="es-ES" sz="2800" dirty="0" smtClean="0"/>
              <a:t>, </a:t>
            </a:r>
            <a:r>
              <a:rPr lang="es-ES" sz="2800" dirty="0" err="1" smtClean="0"/>
              <a:t>aimed</a:t>
            </a:r>
            <a:r>
              <a:rPr lang="es-ES" sz="2800" dirty="0" smtClean="0"/>
              <a:t> at </a:t>
            </a:r>
            <a:r>
              <a:rPr lang="es-ES" sz="2800" dirty="0" err="1" smtClean="0"/>
              <a:t>selecting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most</a:t>
            </a:r>
            <a:r>
              <a:rPr lang="es-ES" sz="2800" dirty="0" smtClean="0"/>
              <a:t> </a:t>
            </a:r>
            <a:r>
              <a:rPr lang="es-ES" sz="2800" dirty="0" err="1" smtClean="0"/>
              <a:t>suitable</a:t>
            </a:r>
            <a:r>
              <a:rPr lang="es-ES" sz="2800" dirty="0" smtClean="0"/>
              <a:t> </a:t>
            </a:r>
            <a:r>
              <a:rPr lang="es-ES" sz="2800" dirty="0" err="1" smtClean="0"/>
              <a:t>items</a:t>
            </a:r>
            <a:r>
              <a:rPr lang="es-ES" sz="2800" dirty="0" smtClean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advertise</a:t>
            </a:r>
            <a:r>
              <a:rPr lang="es-ES" sz="2800" dirty="0" smtClean="0"/>
              <a:t> </a:t>
            </a:r>
            <a:r>
              <a:rPr lang="es-ES" sz="2800" dirty="0" err="1" smtClean="0"/>
              <a:t>during</a:t>
            </a:r>
            <a:r>
              <a:rPr lang="es-ES" sz="2800" dirty="0" smtClean="0"/>
              <a:t> TV </a:t>
            </a:r>
            <a:r>
              <a:rPr lang="es-ES" sz="2800" dirty="0" err="1" smtClean="0"/>
              <a:t>programs</a:t>
            </a:r>
            <a:r>
              <a:rPr lang="es-ES" sz="2800" dirty="0" smtClean="0"/>
              <a:t>.</a:t>
            </a:r>
          </a:p>
          <a:p>
            <a:pPr lvl="1"/>
            <a:r>
              <a:rPr lang="es-ES" sz="2400" dirty="0" smtClean="0"/>
              <a:t>New modules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reason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suitability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items</a:t>
            </a:r>
            <a:r>
              <a:rPr lang="es-ES" sz="2400" dirty="0" smtClean="0"/>
              <a:t> in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different</a:t>
            </a:r>
            <a:r>
              <a:rPr lang="es-ES" sz="2400" dirty="0" smtClean="0"/>
              <a:t> </a:t>
            </a:r>
            <a:r>
              <a:rPr lang="es-ES" sz="2400" dirty="0" err="1" smtClean="0"/>
              <a:t>scenes</a:t>
            </a:r>
            <a:r>
              <a:rPr lang="es-ES" sz="2400" dirty="0" smtClean="0"/>
              <a:t>.</a:t>
            </a:r>
          </a:p>
          <a:p>
            <a:pPr lvl="2"/>
            <a:r>
              <a:rPr lang="es-ES" sz="2000" dirty="0" smtClean="0"/>
              <a:t>TV-</a:t>
            </a:r>
            <a:r>
              <a:rPr lang="es-ES" sz="2000" dirty="0" err="1" smtClean="0"/>
              <a:t>Anytime</a:t>
            </a:r>
            <a:r>
              <a:rPr lang="es-ES" sz="2000" dirty="0" smtClean="0"/>
              <a:t> + MPEG-7 + </a:t>
            </a:r>
            <a:r>
              <a:rPr lang="es-ES" sz="2000" dirty="0" err="1" smtClean="0"/>
              <a:t>eCl@ss</a:t>
            </a:r>
            <a:r>
              <a:rPr lang="es-ES" sz="2000" dirty="0"/>
              <a:t> </a:t>
            </a:r>
            <a:r>
              <a:rPr lang="es-ES" sz="2000" dirty="0" err="1" smtClean="0"/>
              <a:t>metadata</a:t>
            </a:r>
            <a:r>
              <a:rPr lang="es-ES" sz="2000" dirty="0" smtClean="0"/>
              <a:t>.</a:t>
            </a:r>
          </a:p>
          <a:p>
            <a:pPr lvl="1"/>
            <a:r>
              <a:rPr lang="es-ES" sz="2400" dirty="0" err="1" smtClean="0"/>
              <a:t>Possibilities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link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ads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interactive</a:t>
            </a:r>
            <a:r>
              <a:rPr lang="es-ES" sz="2400" dirty="0" smtClean="0"/>
              <a:t> </a:t>
            </a:r>
            <a:r>
              <a:rPr lang="es-ES" sz="2400" dirty="0" err="1" smtClean="0"/>
              <a:t>applications</a:t>
            </a:r>
            <a:r>
              <a:rPr lang="es-ES" sz="2400" dirty="0" smtClean="0"/>
              <a:t>.</a:t>
            </a:r>
          </a:p>
          <a:p>
            <a:pPr lvl="2"/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browse</a:t>
            </a:r>
            <a:r>
              <a:rPr lang="es-ES" sz="2000" dirty="0" smtClean="0"/>
              <a:t> </a:t>
            </a:r>
            <a:r>
              <a:rPr lang="es-ES" sz="2000" dirty="0" err="1" smtClean="0"/>
              <a:t>details</a:t>
            </a:r>
            <a:r>
              <a:rPr lang="es-ES" sz="2000" dirty="0" smtClean="0"/>
              <a:t> of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recommended</a:t>
            </a:r>
            <a:r>
              <a:rPr lang="es-ES" sz="2000" dirty="0" smtClean="0"/>
              <a:t> </a:t>
            </a:r>
            <a:r>
              <a:rPr lang="es-ES" sz="2000" dirty="0" err="1" smtClean="0"/>
              <a:t>products</a:t>
            </a:r>
            <a:r>
              <a:rPr lang="es-ES" sz="2000" dirty="0" smtClean="0"/>
              <a:t>,  </a:t>
            </a:r>
            <a:r>
              <a:rPr lang="es-ES" sz="2000" dirty="0" err="1" smtClean="0"/>
              <a:t>purchase</a:t>
            </a:r>
            <a:r>
              <a:rPr lang="es-ES" sz="2000" dirty="0" smtClean="0"/>
              <a:t> </a:t>
            </a:r>
            <a:r>
              <a:rPr lang="es-ES" sz="2000" dirty="0" err="1" smtClean="0"/>
              <a:t>them</a:t>
            </a:r>
            <a:r>
              <a:rPr lang="es-ES" sz="2000" dirty="0" smtClean="0"/>
              <a:t> online, etc.</a:t>
            </a:r>
          </a:p>
          <a:p>
            <a:pPr lvl="1"/>
            <a:r>
              <a:rPr lang="es-ES" sz="2400" dirty="0" err="1" smtClean="0"/>
              <a:t>Solutions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receiver-</a:t>
            </a:r>
            <a:r>
              <a:rPr lang="es-ES" sz="2400" dirty="0" err="1" smtClean="0"/>
              <a:t>side</a:t>
            </a:r>
            <a:r>
              <a:rPr lang="es-ES" sz="2400" dirty="0" smtClean="0"/>
              <a:t> </a:t>
            </a:r>
            <a:r>
              <a:rPr lang="es-ES" sz="2400" dirty="0" err="1" smtClean="0"/>
              <a:t>personalization</a:t>
            </a:r>
            <a:r>
              <a:rPr lang="es-ES" sz="2400" dirty="0" smtClean="0"/>
              <a:t>.</a:t>
            </a:r>
          </a:p>
          <a:p>
            <a:pPr lvl="2"/>
            <a:r>
              <a:rPr lang="es-ES" sz="2000" dirty="0" err="1" smtClean="0"/>
              <a:t>Pruning</a:t>
            </a:r>
            <a:r>
              <a:rPr lang="es-ES" sz="2000" dirty="0" smtClean="0"/>
              <a:t> of </a:t>
            </a:r>
            <a:r>
              <a:rPr lang="es-ES" sz="2000" dirty="0" err="1" smtClean="0"/>
              <a:t>the</a:t>
            </a:r>
            <a:r>
              <a:rPr lang="es-ES" sz="2000" dirty="0" smtClean="0"/>
              <a:t> ontologies </a:t>
            </a:r>
            <a:r>
              <a:rPr lang="es-ES" sz="2000" dirty="0" err="1" smtClean="0"/>
              <a:t>by</a:t>
            </a:r>
            <a:r>
              <a:rPr lang="es-ES" sz="2000" dirty="0" smtClean="0"/>
              <a:t> </a:t>
            </a:r>
            <a:r>
              <a:rPr lang="es-ES" sz="2000" dirty="0" err="1" smtClean="0"/>
              <a:t>relevance</a:t>
            </a:r>
            <a:r>
              <a:rPr lang="es-ES" sz="2000" dirty="0" smtClean="0"/>
              <a:t> </a:t>
            </a:r>
            <a:r>
              <a:rPr lang="es-ES" sz="2000" dirty="0" err="1" smtClean="0"/>
              <a:t>criteria</a:t>
            </a:r>
            <a:r>
              <a:rPr lang="es-ES" sz="2000" dirty="0" smtClean="0"/>
              <a:t>, </a:t>
            </a:r>
            <a:r>
              <a:rPr lang="es-ES" sz="2000" dirty="0" err="1" smtClean="0"/>
              <a:t>stereotypes</a:t>
            </a:r>
            <a:r>
              <a:rPr lang="es-ES" sz="2000" dirty="0" smtClean="0"/>
              <a:t>, etc.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61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quick</a:t>
            </a:r>
            <a:r>
              <a:rPr lang="es-ES" dirty="0" smtClean="0"/>
              <a:t> </a:t>
            </a:r>
            <a:r>
              <a:rPr lang="es-ES" dirty="0" err="1" smtClean="0"/>
              <a:t>overview</a:t>
            </a:r>
            <a:r>
              <a:rPr lang="es-ES" dirty="0" smtClean="0"/>
              <a:t> (and III)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 err="1" smtClean="0"/>
              <a:t>Lately</a:t>
            </a:r>
            <a:r>
              <a:rPr lang="es-ES" sz="2400" dirty="0" smtClean="0"/>
              <a:t>, </a:t>
            </a:r>
            <a:r>
              <a:rPr lang="es-ES" sz="2400" dirty="0" err="1"/>
              <a:t>w</a:t>
            </a:r>
            <a:r>
              <a:rPr lang="es-ES" sz="2400" dirty="0" err="1" smtClean="0"/>
              <a:t>e</a:t>
            </a:r>
            <a:r>
              <a:rPr lang="es-ES" sz="2400" dirty="0" smtClean="0"/>
              <a:t> </a:t>
            </a:r>
            <a:r>
              <a:rPr lang="es-ES" sz="2400" dirty="0" err="1" smtClean="0"/>
              <a:t>have</a:t>
            </a:r>
            <a:r>
              <a:rPr lang="es-ES" sz="2400" dirty="0" smtClean="0"/>
              <a:t> </a:t>
            </a:r>
            <a:r>
              <a:rPr lang="es-ES" sz="2400" dirty="0" err="1" smtClean="0"/>
              <a:t>been</a:t>
            </a:r>
            <a:r>
              <a:rPr lang="es-ES" sz="2400" dirty="0" smtClean="0"/>
              <a:t> </a:t>
            </a:r>
            <a:r>
              <a:rPr lang="es-ES" sz="2400" dirty="0" err="1" smtClean="0"/>
              <a:t>using</a:t>
            </a:r>
            <a:r>
              <a:rPr lang="es-ES" sz="2400" dirty="0" smtClean="0"/>
              <a:t> </a:t>
            </a:r>
            <a:r>
              <a:rPr lang="es-ES" sz="2400" dirty="0" err="1" smtClean="0"/>
              <a:t>MiSPOT</a:t>
            </a:r>
            <a:r>
              <a:rPr lang="es-ES" sz="2400" dirty="0" smtClean="0"/>
              <a:t> as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framework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try new ideas:</a:t>
            </a:r>
          </a:p>
          <a:p>
            <a:pPr lvl="1"/>
            <a:r>
              <a:rPr lang="es-ES" sz="2400" dirty="0" smtClean="0"/>
              <a:t>Content-</a:t>
            </a:r>
            <a:r>
              <a:rPr lang="es-ES" sz="2400" dirty="0" err="1" smtClean="0"/>
              <a:t>based</a:t>
            </a:r>
            <a:r>
              <a:rPr lang="es-ES" sz="2400" dirty="0" smtClean="0"/>
              <a:t> </a:t>
            </a:r>
            <a:r>
              <a:rPr lang="es-ES" sz="2400" dirty="0" err="1" smtClean="0"/>
              <a:t>filtering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b="1" dirty="0" err="1" smtClean="0"/>
              <a:t>spreading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activation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 smtClean="0"/>
              <a:t>Modeling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b="1" dirty="0" err="1" smtClean="0"/>
              <a:t>influence</a:t>
            </a:r>
            <a:r>
              <a:rPr lang="es-ES" sz="2400" b="1" dirty="0" smtClean="0"/>
              <a:t> of time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recommendations</a:t>
            </a:r>
            <a:r>
              <a:rPr lang="es-ES" sz="2400" dirty="0" smtClean="0"/>
              <a:t>.</a:t>
            </a:r>
          </a:p>
          <a:p>
            <a:pPr lvl="2"/>
            <a:r>
              <a:rPr lang="es-ES" sz="2200" dirty="0" smtClean="0"/>
              <a:t>Temporal </a:t>
            </a:r>
            <a:r>
              <a:rPr lang="es-ES" sz="2200" dirty="0" err="1" smtClean="0"/>
              <a:t>functions</a:t>
            </a:r>
            <a:r>
              <a:rPr lang="es-ES" sz="2200" dirty="0" smtClean="0"/>
              <a:t> </a:t>
            </a:r>
            <a:r>
              <a:rPr lang="es-ES" sz="2200" dirty="0" err="1" smtClean="0"/>
              <a:t>linked</a:t>
            </a:r>
            <a:r>
              <a:rPr lang="es-ES" sz="2200" dirty="0" smtClean="0"/>
              <a:t> </a:t>
            </a:r>
            <a:r>
              <a:rPr lang="es-ES" sz="2200" dirty="0" err="1" smtClean="0"/>
              <a:t>to</a:t>
            </a:r>
            <a:r>
              <a:rPr lang="es-ES" sz="2200" dirty="0" smtClean="0"/>
              <a:t> </a:t>
            </a:r>
            <a:r>
              <a:rPr lang="es-ES" sz="2200" dirty="0" err="1" smtClean="0"/>
              <a:t>nodes</a:t>
            </a:r>
            <a:r>
              <a:rPr lang="es-ES" sz="2200" dirty="0" smtClean="0"/>
              <a:t> of </a:t>
            </a:r>
            <a:r>
              <a:rPr lang="es-ES" sz="2200" dirty="0" err="1" smtClean="0"/>
              <a:t>the</a:t>
            </a:r>
            <a:r>
              <a:rPr lang="es-ES" sz="2200" dirty="0" smtClean="0"/>
              <a:t> ontologies.</a:t>
            </a:r>
          </a:p>
          <a:p>
            <a:pPr lvl="1"/>
            <a:r>
              <a:rPr lang="es-ES" sz="2400" dirty="0" err="1" smtClean="0"/>
              <a:t>Reckoning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influence</a:t>
            </a:r>
            <a:r>
              <a:rPr lang="es-ES" sz="2400" dirty="0" smtClean="0"/>
              <a:t> of time </a:t>
            </a:r>
            <a:r>
              <a:rPr lang="es-ES" sz="2400" dirty="0" err="1" smtClean="0"/>
              <a:t>may</a:t>
            </a:r>
            <a:r>
              <a:rPr lang="es-ES" sz="2400" dirty="0" smtClean="0"/>
              <a:t> be </a:t>
            </a:r>
            <a:r>
              <a:rPr lang="es-ES" sz="2400" dirty="0" err="1" smtClean="0"/>
              <a:t>different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different</a:t>
            </a:r>
            <a:r>
              <a:rPr lang="es-ES" sz="2400" dirty="0" smtClean="0"/>
              <a:t> </a:t>
            </a:r>
            <a:r>
              <a:rPr lang="es-ES" sz="2400" dirty="0" err="1" smtClean="0"/>
              <a:t>types</a:t>
            </a:r>
            <a:r>
              <a:rPr lang="es-ES" sz="2400" dirty="0" smtClean="0"/>
              <a:t> of </a:t>
            </a:r>
            <a:r>
              <a:rPr lang="es-ES" sz="2400" dirty="0" err="1" smtClean="0"/>
              <a:t>users</a:t>
            </a:r>
            <a:r>
              <a:rPr lang="es-ES" sz="2400" dirty="0" smtClean="0"/>
              <a:t>.</a:t>
            </a:r>
          </a:p>
          <a:p>
            <a:pPr lvl="2"/>
            <a:r>
              <a:rPr lang="es-ES" sz="2000" dirty="0" err="1" smtClean="0"/>
              <a:t>Stereotype-driven</a:t>
            </a:r>
            <a:r>
              <a:rPr lang="es-ES" sz="2000" dirty="0" smtClean="0"/>
              <a:t> </a:t>
            </a:r>
            <a:r>
              <a:rPr lang="es-ES" sz="2000" dirty="0" err="1"/>
              <a:t>c</a:t>
            </a:r>
            <a:r>
              <a:rPr lang="es-ES" sz="2000" dirty="0" err="1" smtClean="0"/>
              <a:t>orrections</a:t>
            </a:r>
            <a:r>
              <a:rPr lang="es-ES" sz="2000" dirty="0" smtClean="0"/>
              <a:t> of </a:t>
            </a:r>
            <a:r>
              <a:rPr lang="es-ES" sz="2000" dirty="0" err="1" smtClean="0"/>
              <a:t>the</a:t>
            </a:r>
            <a:r>
              <a:rPr lang="es-ES" sz="2000" dirty="0" smtClean="0"/>
              <a:t> temporal </a:t>
            </a:r>
            <a:r>
              <a:rPr lang="es-ES" sz="2000" dirty="0" err="1" smtClean="0"/>
              <a:t>functions</a:t>
            </a:r>
            <a:r>
              <a:rPr lang="es-ES" sz="2000" dirty="0" smtClean="0"/>
              <a:t>.</a:t>
            </a:r>
          </a:p>
          <a:p>
            <a:pPr lvl="1"/>
            <a:r>
              <a:rPr lang="es-ES" sz="2400" dirty="0" err="1" smtClean="0"/>
              <a:t>Integrating</a:t>
            </a:r>
            <a:r>
              <a:rPr lang="es-ES" sz="2400" dirty="0" smtClean="0"/>
              <a:t> </a:t>
            </a:r>
            <a:r>
              <a:rPr lang="es-ES" sz="2400" b="1" dirty="0" err="1" smtClean="0"/>
              <a:t>electronic</a:t>
            </a:r>
            <a:r>
              <a:rPr lang="es-ES" sz="2400" b="1" dirty="0" smtClean="0"/>
              <a:t> </a:t>
            </a:r>
            <a:r>
              <a:rPr lang="es-ES" sz="2400" b="1" dirty="0" err="1"/>
              <a:t>h</a:t>
            </a:r>
            <a:r>
              <a:rPr lang="es-ES" sz="2400" b="1" dirty="0" err="1" smtClean="0"/>
              <a:t>ealth</a:t>
            </a:r>
            <a:r>
              <a:rPr lang="es-ES" sz="2400" b="1" dirty="0" smtClean="0"/>
              <a:t> records</a:t>
            </a:r>
            <a:r>
              <a:rPr lang="es-ES" sz="2400" dirty="0" smtClean="0"/>
              <a:t> as </a:t>
            </a:r>
            <a:r>
              <a:rPr lang="es-ES" sz="2400" dirty="0" err="1" smtClean="0"/>
              <a:t>another</a:t>
            </a:r>
            <a:r>
              <a:rPr lang="es-ES" sz="2400" dirty="0" smtClean="0"/>
              <a:t> </a:t>
            </a:r>
            <a:r>
              <a:rPr lang="es-ES" sz="2400" dirty="0" err="1" smtClean="0"/>
              <a:t>dimension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user</a:t>
            </a:r>
            <a:r>
              <a:rPr lang="es-ES" sz="2400" dirty="0" smtClean="0"/>
              <a:t> </a:t>
            </a:r>
            <a:r>
              <a:rPr lang="es-ES" sz="2400" dirty="0" err="1" smtClean="0"/>
              <a:t>profiles</a:t>
            </a:r>
            <a:r>
              <a:rPr lang="es-ES" sz="2400" dirty="0" smtClean="0"/>
              <a:t>.</a:t>
            </a:r>
          </a:p>
          <a:p>
            <a:pPr lvl="1"/>
            <a:r>
              <a:rPr lang="es-ES" sz="2400" dirty="0" err="1" smtClean="0"/>
              <a:t>Combinations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above</a:t>
            </a:r>
            <a:r>
              <a:rPr lang="es-ES" sz="2400" dirty="0" smtClean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9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What’s</a:t>
            </a:r>
            <a:r>
              <a:rPr lang="es-ES" dirty="0" smtClean="0"/>
              <a:t> </a:t>
            </a:r>
            <a:r>
              <a:rPr lang="es-ES" dirty="0" err="1" smtClean="0"/>
              <a:t>ahead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err="1" smtClean="0"/>
              <a:t>We</a:t>
            </a:r>
            <a:r>
              <a:rPr lang="es-ES" sz="2400" dirty="0" smtClean="0"/>
              <a:t> are </a:t>
            </a:r>
            <a:r>
              <a:rPr lang="es-ES" sz="2400" dirty="0" err="1" smtClean="0"/>
              <a:t>running</a:t>
            </a:r>
            <a:r>
              <a:rPr lang="es-ES" sz="2400" dirty="0" smtClean="0"/>
              <a:t> </a:t>
            </a:r>
            <a:r>
              <a:rPr lang="es-ES" sz="2400" dirty="0" err="1" smtClean="0"/>
              <a:t>out</a:t>
            </a:r>
            <a:r>
              <a:rPr lang="es-ES" sz="2400" dirty="0" smtClean="0"/>
              <a:t> of ideas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how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improve</a:t>
            </a:r>
            <a:r>
              <a:rPr lang="es-ES" sz="2400" dirty="0" smtClean="0"/>
              <a:t> </a:t>
            </a:r>
            <a:r>
              <a:rPr lang="es-ES" sz="2400" dirty="0" err="1" smtClean="0"/>
              <a:t>MiSPOT</a:t>
            </a:r>
            <a:r>
              <a:rPr lang="es-ES" sz="2400" dirty="0" smtClean="0"/>
              <a:t> </a:t>
            </a:r>
            <a:r>
              <a:rPr lang="es-ES" sz="2400" dirty="0" err="1" smtClean="0"/>
              <a:t>even</a:t>
            </a:r>
            <a:r>
              <a:rPr lang="es-ES" sz="2400" dirty="0" smtClean="0"/>
              <a:t> </a:t>
            </a:r>
            <a:r>
              <a:rPr lang="es-ES" sz="2400" dirty="0" err="1" smtClean="0"/>
              <a:t>further</a:t>
            </a:r>
            <a:r>
              <a:rPr lang="es-ES" sz="2400" dirty="0" smtClean="0"/>
              <a:t>.</a:t>
            </a:r>
          </a:p>
          <a:p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situation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much</a:t>
            </a:r>
            <a:r>
              <a:rPr lang="es-ES" sz="2400" dirty="0" smtClean="0"/>
              <a:t> </a:t>
            </a:r>
            <a:r>
              <a:rPr lang="es-ES" sz="2400" dirty="0" err="1" smtClean="0"/>
              <a:t>like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one</a:t>
            </a:r>
            <a:r>
              <a:rPr lang="es-ES" sz="2400" dirty="0" smtClean="0"/>
              <a:t> I </a:t>
            </a:r>
            <a:r>
              <a:rPr lang="es-ES" sz="2400" dirty="0" err="1" smtClean="0"/>
              <a:t>suffered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formal </a:t>
            </a:r>
            <a:r>
              <a:rPr lang="es-ES" sz="2400" dirty="0" err="1" smtClean="0"/>
              <a:t>methods</a:t>
            </a:r>
            <a:r>
              <a:rPr lang="es-ES" sz="2400" dirty="0" smtClean="0"/>
              <a:t> 5 </a:t>
            </a:r>
            <a:r>
              <a:rPr lang="es-ES" sz="2400" dirty="0" err="1" smtClean="0"/>
              <a:t>or</a:t>
            </a:r>
            <a:r>
              <a:rPr lang="es-ES" sz="2400" dirty="0" smtClean="0"/>
              <a:t> 6 </a:t>
            </a:r>
            <a:r>
              <a:rPr lang="es-ES" sz="2400" dirty="0" err="1" smtClean="0"/>
              <a:t>years</a:t>
            </a:r>
            <a:r>
              <a:rPr lang="es-ES" sz="2400" dirty="0" smtClean="0"/>
              <a:t> ago.</a:t>
            </a:r>
          </a:p>
          <a:p>
            <a:r>
              <a:rPr lang="es-ES" sz="2400" dirty="0" err="1" smtClean="0"/>
              <a:t>Indeed</a:t>
            </a:r>
            <a:r>
              <a:rPr lang="es-ES" sz="2400" dirty="0" smtClean="0"/>
              <a:t>, 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seems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recommender</a:t>
            </a:r>
            <a:r>
              <a:rPr lang="es-ES" sz="2400" dirty="0" smtClean="0"/>
              <a:t> </a:t>
            </a:r>
            <a:r>
              <a:rPr lang="es-ES" sz="2400" dirty="0" err="1" smtClean="0"/>
              <a:t>systems</a:t>
            </a:r>
            <a:r>
              <a:rPr lang="es-ES" sz="2400" dirty="0" smtClean="0"/>
              <a:t> are </a:t>
            </a:r>
            <a:r>
              <a:rPr lang="es-ES" sz="2400" dirty="0" err="1" smtClean="0"/>
              <a:t>also</a:t>
            </a:r>
            <a:r>
              <a:rPr lang="es-ES" sz="2400" dirty="0" smtClean="0"/>
              <a:t> </a:t>
            </a:r>
            <a:r>
              <a:rPr lang="es-ES" sz="2400" dirty="0" err="1" smtClean="0"/>
              <a:t>ceasing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be a </a:t>
            </a:r>
            <a:r>
              <a:rPr lang="es-ES" sz="2400" dirty="0" err="1" smtClean="0"/>
              <a:t>hot</a:t>
            </a:r>
            <a:r>
              <a:rPr lang="es-ES" sz="2400" dirty="0" smtClean="0"/>
              <a:t> </a:t>
            </a:r>
            <a:r>
              <a:rPr lang="es-ES" sz="2400" dirty="0" err="1" smtClean="0"/>
              <a:t>topic</a:t>
            </a:r>
            <a:r>
              <a:rPr lang="es-ES" sz="2400" dirty="0" smtClean="0"/>
              <a:t>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themselves</a:t>
            </a:r>
            <a:r>
              <a:rPr lang="es-ES" sz="2400" dirty="0" smtClean="0"/>
              <a:t>.</a:t>
            </a:r>
          </a:p>
        </p:txBody>
      </p:sp>
      <p:sp>
        <p:nvSpPr>
          <p:cNvPr id="6" name="Explosión 2 5"/>
          <p:cNvSpPr/>
          <p:nvPr/>
        </p:nvSpPr>
        <p:spPr>
          <a:xfrm>
            <a:off x="2247900" y="2286000"/>
            <a:ext cx="4648200" cy="3124200"/>
          </a:xfrm>
          <a:prstGeom prst="irregularSeal2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time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move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 </a:t>
            </a:r>
            <a:r>
              <a:rPr lang="es-ES" dirty="0" err="1" smtClean="0"/>
              <a:t>fresher</a:t>
            </a:r>
            <a:r>
              <a:rPr lang="es-ES" dirty="0" smtClean="0"/>
              <a:t> </a:t>
            </a:r>
            <a:r>
              <a:rPr lang="es-ES" dirty="0" err="1" smtClean="0"/>
              <a:t>area</a:t>
            </a:r>
            <a:r>
              <a:rPr lang="es-ES" dirty="0" smtClean="0"/>
              <a:t>!</a:t>
            </a:r>
            <a:endParaRPr lang="es-ES" dirty="0"/>
          </a:p>
        </p:txBody>
      </p:sp>
      <p:sp>
        <p:nvSpPr>
          <p:cNvPr id="5" name="Marcador de pie de página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</p:spPr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6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Adyacencia.thmx</Template>
  <TotalTime>2627</TotalTime>
  <Words>1401</Words>
  <Application>Microsoft Macintosh PowerPoint</Application>
  <PresentationFormat>Presentación en pantalla (4:3)</PresentationFormat>
  <Paragraphs>142</Paragraphs>
  <Slides>16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Adyacencia</vt:lpstr>
      <vt:lpstr>New perspectives after 7 years of research in recommender systems</vt:lpstr>
      <vt:lpstr>My educational background</vt:lpstr>
      <vt:lpstr>My teaching experience </vt:lpstr>
      <vt:lpstr>My research activities</vt:lpstr>
      <vt:lpstr>Why the increase?</vt:lpstr>
      <vt:lpstr>A quick overview (I)</vt:lpstr>
      <vt:lpstr>A quick overview (II)</vt:lpstr>
      <vt:lpstr>A quick overview (and III)</vt:lpstr>
      <vt:lpstr>What’s ahead?</vt:lpstr>
      <vt:lpstr>The new buzzwords</vt:lpstr>
      <vt:lpstr>It’s not only about new topics…</vt:lpstr>
      <vt:lpstr>My suggestions</vt:lpstr>
      <vt:lpstr>One context for new research in Vigo</vt:lpstr>
      <vt:lpstr>A possibility for minor collaborations</vt:lpstr>
      <vt:lpstr>SMAP 2011</vt:lpstr>
      <vt:lpstr>Thank you!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subject/>
  <dc:creator/>
  <cp:keywords/>
  <dc:description/>
  <cp:lastModifiedBy>Universidade de Vigo</cp:lastModifiedBy>
  <cp:revision>279</cp:revision>
  <dcterms:created xsi:type="dcterms:W3CDTF">2002-01-21T02:22:10Z</dcterms:created>
  <dcterms:modified xsi:type="dcterms:W3CDTF">2011-02-17T13:24:28Z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90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C:\Work\html</vt:lpwstr>
  </property>
</Properties>
</file>