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86" r:id="rId3"/>
    <p:sldId id="301" r:id="rId4"/>
    <p:sldId id="295" r:id="rId5"/>
    <p:sldId id="311" r:id="rId6"/>
    <p:sldId id="315" r:id="rId7"/>
    <p:sldId id="313" r:id="rId8"/>
    <p:sldId id="319" r:id="rId9"/>
    <p:sldId id="316" r:id="rId10"/>
    <p:sldId id="317" r:id="rId11"/>
    <p:sldId id="318" r:id="rId12"/>
    <p:sldId id="310" r:id="rId13"/>
    <p:sldId id="321" r:id="rId14"/>
    <p:sldId id="320" r:id="rId15"/>
  </p:sldIdLst>
  <p:sldSz cx="9144000" cy="5143500" type="screen16x9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84253" autoAdjust="0"/>
  </p:normalViewPr>
  <p:slideViewPr>
    <p:cSldViewPr>
      <p:cViewPr varScale="1">
        <p:scale>
          <a:sx n="125" d="100"/>
          <a:sy n="125" d="100"/>
        </p:scale>
        <p:origin x="-1140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F94481-903A-454D-A561-EBBA2501E54F}" type="datetimeFigureOut">
              <a:rPr lang="sk-SK" smtClean="0"/>
              <a:pPr/>
              <a:t>3. 4. 2012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50F49-296D-444B-BBB9-5513D338AC6E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50F49-296D-444B-BBB9-5513D338AC6E}" type="slidenum">
              <a:rPr lang="sk-SK" smtClean="0"/>
              <a:pPr/>
              <a:t>12</a:t>
            </a:fld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50F49-296D-444B-BBB9-5513D338AC6E}" type="slidenum">
              <a:rPr lang="sk-SK" smtClean="0"/>
              <a:pPr/>
              <a:t>13</a:t>
            </a:fld>
            <a:endParaRPr lang="sk-S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50F49-296D-444B-BBB9-5513D338AC6E}" type="slidenum">
              <a:rPr lang="sk-SK" smtClean="0"/>
              <a:pPr/>
              <a:t>14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9A14-84E9-4279-BFE1-F81BBE46BCCC}" type="datetimeFigureOut">
              <a:rPr lang="sk-SK" smtClean="0"/>
              <a:pPr/>
              <a:t>3. 4. 2012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0251-16E2-454B-AA6E-964E9FA75A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9A14-84E9-4279-BFE1-F81BBE46BCCC}" type="datetimeFigureOut">
              <a:rPr lang="sk-SK" smtClean="0"/>
              <a:pPr/>
              <a:t>3. 4. 2012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0251-16E2-454B-AA6E-964E9FA75A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9A14-84E9-4279-BFE1-F81BBE46BCCC}" type="datetimeFigureOut">
              <a:rPr lang="sk-SK" smtClean="0"/>
              <a:pPr/>
              <a:t>3. 4. 2012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0251-16E2-454B-AA6E-964E9FA75A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9A14-84E9-4279-BFE1-F81BBE46BCCC}" type="datetimeFigureOut">
              <a:rPr lang="sk-SK" smtClean="0"/>
              <a:pPr/>
              <a:t>3. 4. 2012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0251-16E2-454B-AA6E-964E9FA75A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9A14-84E9-4279-BFE1-F81BBE46BCCC}" type="datetimeFigureOut">
              <a:rPr lang="sk-SK" smtClean="0"/>
              <a:pPr/>
              <a:t>3. 4. 2012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0251-16E2-454B-AA6E-964E9FA75A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9A14-84E9-4279-BFE1-F81BBE46BCCC}" type="datetimeFigureOut">
              <a:rPr lang="sk-SK" smtClean="0"/>
              <a:pPr/>
              <a:t>3. 4. 2012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0251-16E2-454B-AA6E-964E9FA75A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9A14-84E9-4279-BFE1-F81BBE46BCCC}" type="datetimeFigureOut">
              <a:rPr lang="sk-SK" smtClean="0"/>
              <a:pPr/>
              <a:t>3. 4. 2012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0251-16E2-454B-AA6E-964E9FA75A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9A14-84E9-4279-BFE1-F81BBE46BCCC}" type="datetimeFigureOut">
              <a:rPr lang="sk-SK" smtClean="0"/>
              <a:pPr/>
              <a:t>3. 4. 2012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0251-16E2-454B-AA6E-964E9FA75A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9A14-84E9-4279-BFE1-F81BBE46BCCC}" type="datetimeFigureOut">
              <a:rPr lang="sk-SK" smtClean="0"/>
              <a:pPr/>
              <a:t>3. 4. 2012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0251-16E2-454B-AA6E-964E9FA75A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9A14-84E9-4279-BFE1-F81BBE46BCCC}" type="datetimeFigureOut">
              <a:rPr lang="sk-SK" smtClean="0"/>
              <a:pPr/>
              <a:t>3. 4. 2012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0251-16E2-454B-AA6E-964E9FA75A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F9A14-84E9-4279-BFE1-F81BBE46BCCC}" type="datetimeFigureOut">
              <a:rPr lang="sk-SK" smtClean="0"/>
              <a:pPr/>
              <a:t>3. 4. 2012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E0251-16E2-454B-AA6E-964E9FA75A81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F9A14-84E9-4279-BFE1-F81BBE46BCCC}" type="datetimeFigureOut">
              <a:rPr lang="sk-SK" smtClean="0"/>
              <a:pPr/>
              <a:t>3. 4. 2012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E0251-16E2-454B-AA6E-964E9FA75A81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 bright="5000"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5720" y="339502"/>
            <a:ext cx="4929222" cy="1571636"/>
          </a:xfrm>
        </p:spPr>
        <p:txBody>
          <a:bodyPr>
            <a:noAutofit/>
          </a:bodyPr>
          <a:lstStyle/>
          <a:p>
            <a:pPr algn="l"/>
            <a:r>
              <a:rPr lang="sk-SK" sz="2700" b="1" dirty="0" smtClean="0">
                <a:solidFill>
                  <a:schemeClr val="accent1">
                    <a:lumMod val="75000"/>
                  </a:schemeClr>
                </a:solidFill>
              </a:rPr>
              <a:t>Podpora spolupráce pri štúdiu </a:t>
            </a:r>
            <a:r>
              <a:rPr lang="en-US" sz="27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27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sk-SK" sz="2700" b="1" dirty="0" smtClean="0">
                <a:solidFill>
                  <a:schemeClr val="accent1">
                    <a:lumMod val="75000"/>
                  </a:schemeClr>
                </a:solidFill>
              </a:rPr>
              <a:t>vytváraním rôznych typov skupín </a:t>
            </a:r>
            <a:r>
              <a:rPr lang="en-US" sz="27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27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sk-SK" sz="2700" b="1" dirty="0" smtClean="0">
                <a:solidFill>
                  <a:schemeClr val="accent1">
                    <a:lumMod val="75000"/>
                  </a:schemeClr>
                </a:solidFill>
              </a:rPr>
              <a:t>s využitím kontextu</a:t>
            </a:r>
            <a:endParaRPr lang="sk-SK" sz="27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857884" y="3857634"/>
            <a:ext cx="2928958" cy="1000132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Ivan Srba</a:t>
            </a:r>
          </a:p>
          <a:p>
            <a:pPr algn="r"/>
            <a:r>
              <a:rPr lang="sk-SK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rof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r>
              <a:rPr lang="sk-SK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Mária Bieliková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r"/>
            <a:r>
              <a:rPr lang="en-US" sz="1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[</a:t>
            </a:r>
            <a:r>
              <a:rPr lang="sk-SK" sz="1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FIIT STU</a:t>
            </a:r>
            <a:r>
              <a:rPr lang="en-US" sz="19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]</a:t>
            </a:r>
            <a:endParaRPr lang="sk-SK" sz="19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285720" y="2285998"/>
            <a:ext cx="4857784" cy="15716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k-SK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14348" y="2715766"/>
            <a:ext cx="3714776" cy="7143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sz="2400" b="1" dirty="0" smtClean="0">
                <a:latin typeface="+mj-lt"/>
                <a:ea typeface="+mj-ea"/>
                <a:cs typeface="+mj-cs"/>
              </a:rPr>
              <a:t>Vyhodnotenie</a:t>
            </a:r>
            <a:r>
              <a:rPr lang="en-US" sz="2400" b="1" dirty="0" smtClean="0">
                <a:latin typeface="+mj-lt"/>
                <a:ea typeface="+mj-ea"/>
                <a:cs typeface="+mj-cs"/>
              </a:rPr>
              <a:t> </a:t>
            </a:r>
            <a:r>
              <a:rPr lang="sk-SK" sz="2400" b="1" dirty="0" smtClean="0">
                <a:latin typeface="+mj-lt"/>
                <a:ea typeface="+mj-ea"/>
                <a:cs typeface="+mj-cs"/>
              </a:rPr>
              <a:t>metódy</a:t>
            </a:r>
            <a:endParaRPr lang="sk-SK" sz="2400" b="1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 smtClean="0">
                <a:latin typeface="+mj-lt"/>
                <a:ea typeface="+mj-ea"/>
                <a:cs typeface="+mj-cs"/>
              </a:rPr>
              <a:t>04</a:t>
            </a:r>
            <a:r>
              <a:rPr lang="sk-SK" sz="2400" b="1" dirty="0" smtClean="0">
                <a:latin typeface="+mj-lt"/>
                <a:ea typeface="+mj-ea"/>
                <a:cs typeface="+mj-cs"/>
              </a:rPr>
              <a:t>. </a:t>
            </a:r>
            <a:r>
              <a:rPr lang="en-US" sz="2400" b="1" dirty="0" smtClean="0">
                <a:latin typeface="+mj-lt"/>
                <a:ea typeface="+mj-ea"/>
                <a:cs typeface="+mj-cs"/>
              </a:rPr>
              <a:t>04</a:t>
            </a:r>
            <a:r>
              <a:rPr lang="sk-SK" sz="2400" b="1" dirty="0" smtClean="0">
                <a:latin typeface="+mj-lt"/>
                <a:ea typeface="+mj-ea"/>
                <a:cs typeface="+mj-cs"/>
              </a:rPr>
              <a:t>. 201</a:t>
            </a:r>
            <a:r>
              <a:rPr lang="en-US" sz="2400" b="1" dirty="0" smtClean="0">
                <a:latin typeface="+mj-lt"/>
                <a:ea typeface="+mj-ea"/>
                <a:cs typeface="+mj-cs"/>
              </a:rPr>
              <a:t>2</a:t>
            </a:r>
            <a:endParaRPr kumimoji="0" lang="sk-SK" sz="2400" b="1" i="0" u="none" strike="noStrike" kern="1200" cap="none" spc="0" normalizeH="0" baseline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bdĺžnik 5"/>
          <p:cNvSpPr/>
          <p:nvPr/>
        </p:nvSpPr>
        <p:spPr>
          <a:xfrm>
            <a:off x="1619672" y="1851670"/>
            <a:ext cx="19677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sk-SK" sz="3600" dirty="0" err="1" smtClean="0">
                <a:solidFill>
                  <a:schemeClr val="accent1">
                    <a:lumMod val="75000"/>
                  </a:schemeClr>
                </a:solidFill>
                <a:latin typeface="Forte" pitchFamily="66" charset="0"/>
              </a:rPr>
              <a:t>PopCorm</a:t>
            </a:r>
            <a:endParaRPr lang="sk-SK" sz="3600" dirty="0" smtClean="0">
              <a:solidFill>
                <a:schemeClr val="accent1">
                  <a:lumMod val="75000"/>
                </a:schemeClr>
              </a:solidFill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 bright="10000"/>
          </a:blip>
          <a:srcRect/>
          <a:stretch>
            <a:fillRect r="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3042" y="205979"/>
            <a:ext cx="7043758" cy="857250"/>
          </a:xfrm>
        </p:spPr>
        <p:txBody>
          <a:bodyPr>
            <a:norm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</a:rPr>
              <a:t>Dlhodobý experiment</a:t>
            </a:r>
            <a:endParaRPr lang="sk-SK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643042" y="1200150"/>
            <a:ext cx="7043758" cy="38198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2000" b="1" dirty="0" smtClean="0"/>
              <a:t>Zistenia pre skupiny</a:t>
            </a:r>
          </a:p>
          <a:p>
            <a:r>
              <a:rPr lang="sk-SK" sz="1800" dirty="0" smtClean="0"/>
              <a:t>S hodnotením výsledku najviac </a:t>
            </a:r>
            <a:r>
              <a:rPr lang="sk-SK" sz="1800" dirty="0" err="1" smtClean="0"/>
              <a:t>koreluje</a:t>
            </a:r>
            <a:r>
              <a:rPr lang="sk-SK" sz="1800" dirty="0" smtClean="0"/>
              <a:t> plynulosť spolupráce (0.27), udržovanie vzájomného porozumenia (0.17), argumentovanie (0.16)</a:t>
            </a:r>
          </a:p>
          <a:p>
            <a:r>
              <a:rPr lang="sk-SK" sz="1800" dirty="0" smtClean="0"/>
              <a:t>Celkové hodnotenie trojíc (</a:t>
            </a:r>
            <a:r>
              <a:rPr lang="sk-SK" sz="1800" dirty="0" smtClean="0"/>
              <a:t>0,442</a:t>
            </a:r>
            <a:r>
              <a:rPr lang="sk-SK" sz="1800" dirty="0" smtClean="0"/>
              <a:t>) bolo lepšie ako dvojíc (0,408)</a:t>
            </a:r>
            <a:endParaRPr lang="sk-SK" sz="1800" dirty="0" smtClean="0"/>
          </a:p>
          <a:p>
            <a:endParaRPr lang="sk-SK" sz="1800" dirty="0" smtClean="0"/>
          </a:p>
          <a:p>
            <a:pPr>
              <a:buNone/>
            </a:pPr>
            <a:r>
              <a:rPr lang="sk-SK" sz="2000" b="1" dirty="0" smtClean="0"/>
              <a:t>Zistenia pre </a:t>
            </a:r>
            <a:r>
              <a:rPr lang="sk-SK" sz="2000" b="1" dirty="0" smtClean="0"/>
              <a:t>charakteristiky</a:t>
            </a:r>
          </a:p>
          <a:p>
            <a:r>
              <a:rPr lang="sk-SK" sz="1800" dirty="0" smtClean="0"/>
              <a:t>S hodnotením výsledku najviac </a:t>
            </a:r>
            <a:r>
              <a:rPr lang="sk-SK" sz="1800" dirty="0" err="1" smtClean="0"/>
              <a:t>koreluje</a:t>
            </a:r>
            <a:r>
              <a:rPr lang="sk-SK" sz="1800" dirty="0" smtClean="0"/>
              <a:t> napísanie pochvaly (0.29), naplánovanie akcie (0.23), upozornenie na chybu (0.19)</a:t>
            </a:r>
          </a:p>
          <a:p>
            <a:r>
              <a:rPr lang="sk-SK" sz="1800" dirty="0" smtClean="0"/>
              <a:t>Najviac </a:t>
            </a:r>
            <a:r>
              <a:rPr lang="sk-SK" sz="1800" dirty="0" smtClean="0"/>
              <a:t>používateľov </a:t>
            </a:r>
            <a:r>
              <a:rPr lang="sk-SK" sz="1800" dirty="0" smtClean="0"/>
              <a:t>používalo akceptovanie </a:t>
            </a:r>
            <a:r>
              <a:rPr lang="sk-SK" sz="1800" dirty="0" smtClean="0"/>
              <a:t>akcie (53), napísanie pochvaly (45), navrhnutie akcie (37) a navrhnutie lepšieho riešenia (26</a:t>
            </a:r>
            <a:r>
              <a:rPr lang="sk-SK" sz="1800" dirty="0" smtClean="0"/>
              <a:t>)</a:t>
            </a:r>
            <a:endParaRPr lang="sk-SK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 bright="10000"/>
          </a:blip>
          <a:srcRect/>
          <a:stretch>
            <a:fillRect r="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3042" y="205979"/>
            <a:ext cx="7043758" cy="857250"/>
          </a:xfrm>
        </p:spPr>
        <p:txBody>
          <a:bodyPr>
            <a:norm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</a:rPr>
              <a:t>Dlhodobý experiment</a:t>
            </a:r>
            <a:endParaRPr lang="sk-SK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643042" y="1200150"/>
            <a:ext cx="7043758" cy="38198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2000" b="1" dirty="0" smtClean="0"/>
              <a:t>Zistenia pre metódy</a:t>
            </a:r>
          </a:p>
          <a:p>
            <a:r>
              <a:rPr lang="sk-SK" sz="1800" dirty="0" smtClean="0"/>
              <a:t>Navrhovaná metóda dosahovala najlepšie výsledky hodnotenia aj spätnej väzby</a:t>
            </a:r>
          </a:p>
          <a:p>
            <a:r>
              <a:rPr lang="sk-SK" sz="1800" dirty="0" err="1" smtClean="0"/>
              <a:t>Signifikantnosť</a:t>
            </a:r>
            <a:r>
              <a:rPr lang="sk-SK" sz="1800" dirty="0" smtClean="0"/>
              <a:t> získaných údajov podľa celkového hodnotenia</a:t>
            </a:r>
          </a:p>
          <a:p>
            <a:pPr lvl="1">
              <a:buFont typeface="Arial" pitchFamily="34" charset="0"/>
              <a:buChar char="•"/>
            </a:pPr>
            <a:r>
              <a:rPr lang="sk-SK" sz="1600" dirty="0" err="1" smtClean="0"/>
              <a:t>Anova</a:t>
            </a:r>
            <a:r>
              <a:rPr lang="sk-SK" sz="1600" dirty="0" smtClean="0"/>
              <a:t>, pravdepodobnosť: </a:t>
            </a:r>
            <a:r>
              <a:rPr lang="sk-SK" sz="1600" b="1" dirty="0" smtClean="0"/>
              <a:t>0.00225</a:t>
            </a:r>
          </a:p>
          <a:p>
            <a:endParaRPr lang="sk-SK" sz="1800" dirty="0" smtClean="0"/>
          </a:p>
          <a:p>
            <a:pPr>
              <a:buNone/>
            </a:pPr>
            <a:endParaRPr lang="sk-SK" sz="2000" b="1" dirty="0" smtClean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/>
        </p:nvGraphicFramePr>
        <p:xfrm>
          <a:off x="1763688" y="3062079"/>
          <a:ext cx="6768751" cy="1237863"/>
        </p:xfrm>
        <a:graphic>
          <a:graphicData uri="http://schemas.openxmlformats.org/drawingml/2006/table">
            <a:tbl>
              <a:tblPr/>
              <a:tblGrid>
                <a:gridCol w="3024336"/>
                <a:gridCol w="864096"/>
                <a:gridCol w="1354032"/>
                <a:gridCol w="1526287"/>
              </a:tblGrid>
              <a:tr h="360039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latin typeface="Times New Roman"/>
                          <a:ea typeface="Times New Roman"/>
                        </a:rPr>
                        <a:t>Skupiny</a:t>
                      </a:r>
                      <a:r>
                        <a:rPr lang="sk-SK" sz="1600" b="1" baseline="0" dirty="0" smtClean="0">
                          <a:latin typeface="Times New Roman"/>
                          <a:ea typeface="Times New Roman"/>
                        </a:rPr>
                        <a:t> vytvorené</a:t>
                      </a:r>
                      <a:endParaRPr lang="sk-SK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latin typeface="Times New Roman"/>
                          <a:ea typeface="Times New Roman"/>
                        </a:rPr>
                        <a:t>Počet</a:t>
                      </a:r>
                      <a:endParaRPr lang="sk-SK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latin typeface="Times New Roman"/>
                          <a:ea typeface="Times New Roman"/>
                        </a:rPr>
                        <a:t>Hodnotenie</a:t>
                      </a:r>
                      <a:endParaRPr lang="sk-SK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1600" b="1" dirty="0" smtClean="0">
                          <a:latin typeface="Times New Roman"/>
                          <a:ea typeface="Times New Roman"/>
                        </a:rPr>
                        <a:t>Spätná väzba</a:t>
                      </a:r>
                      <a:endParaRPr lang="sk-SK" sz="16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82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 smtClean="0">
                          <a:latin typeface="Times New Roman"/>
                          <a:ea typeface="Times New Roman"/>
                        </a:rPr>
                        <a:t>Navrhnutou metódou</a:t>
                      </a:r>
                      <a:endParaRPr lang="sk-SK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 smtClean="0">
                          <a:latin typeface="Times New Roman"/>
                          <a:ea typeface="Times New Roman"/>
                        </a:rPr>
                        <a:t>70</a:t>
                      </a:r>
                      <a:endParaRPr lang="sk-SK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0.459</a:t>
                      </a:r>
                      <a:endParaRPr lang="sk-SK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4.01</a:t>
                      </a:r>
                      <a:endParaRPr lang="sk-SK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382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 smtClean="0">
                          <a:latin typeface="Times New Roman"/>
                          <a:ea typeface="Times New Roman"/>
                        </a:rPr>
                        <a:t>Referenčnou metódou 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(k-means</a:t>
                      </a:r>
                      <a:r>
                        <a:rPr lang="sk-SK" sz="1600" dirty="0" smtClean="0">
                          <a:latin typeface="Times New Roman"/>
                          <a:ea typeface="Times New Roman"/>
                        </a:rPr>
                        <a:t>)</a:t>
                      </a:r>
                      <a:endParaRPr lang="sk-SK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 smtClean="0">
                          <a:latin typeface="Times New Roman"/>
                          <a:ea typeface="Times New Roman"/>
                        </a:rPr>
                        <a:t>61</a:t>
                      </a:r>
                      <a:endParaRPr lang="sk-SK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0.392</a:t>
                      </a:r>
                      <a:endParaRPr lang="sk-SK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3.55</a:t>
                      </a:r>
                      <a:endParaRPr lang="sk-SK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382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 smtClean="0">
                          <a:latin typeface="Times New Roman"/>
                          <a:ea typeface="Times New Roman"/>
                        </a:rPr>
                        <a:t>Náhodne</a:t>
                      </a:r>
                      <a:endParaRPr lang="sk-SK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sk-SK" sz="1600" dirty="0" smtClean="0">
                          <a:latin typeface="Times New Roman"/>
                          <a:ea typeface="Times New Roman"/>
                        </a:rPr>
                        <a:t>114</a:t>
                      </a:r>
                      <a:endParaRPr lang="sk-SK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0.422</a:t>
                      </a:r>
                      <a:endParaRPr lang="sk-SK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3.29</a:t>
                      </a:r>
                      <a:endParaRPr lang="sk-SK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 bright="10000"/>
          </a:blip>
          <a:srcRect/>
          <a:stretch>
            <a:fillRect r="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3042" y="205979"/>
            <a:ext cx="7043758" cy="857250"/>
          </a:xfrm>
        </p:spPr>
        <p:txBody>
          <a:bodyPr>
            <a:norm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</a:rPr>
              <a:t>Identifikované problémy</a:t>
            </a:r>
            <a:endParaRPr lang="sk-SK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643042" y="1200150"/>
            <a:ext cx="7105422" cy="3819872"/>
          </a:xfrm>
        </p:spPr>
        <p:txBody>
          <a:bodyPr>
            <a:no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sk-SK" sz="1800" dirty="0" smtClean="0"/>
              <a:t>Študentov bolo potrebné výrazne motivovať, aby sa zapájali do riešenia úloh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sk-SK" sz="1800" dirty="0" smtClean="0"/>
              <a:t>Ideálne by bolo, aby študenti nevedeli, že hodnotenie závisí od spolupráce, aby nešpekulovali, aké typy správ zvyšujú hodnotenie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sk-SK" sz="1800" dirty="0" smtClean="0"/>
              <a:t>Bude potrebné zdokonaliť priraďovanie úloh vytvoreným skupinám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sk-SK" sz="1800" dirty="0" smtClean="0"/>
              <a:t>Niektorí študenti nezačali intuitívne používať rôzne typy správ (a písali všetko do textového editora)</a:t>
            </a:r>
            <a:endParaRPr lang="sk-SK" sz="18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sk-SK" sz="1800" dirty="0" smtClean="0"/>
              <a:t>Grafický editor sa ukázal ako veľmi komplikovaný a nepraktický pre kreslenie UML diagramov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sk-SK" sz="1800" dirty="0" smtClean="0"/>
              <a:t>So študentmi som si vymenil 47 emailov s ďalšími nápadmi na vylepšenie podpory spolupráce</a:t>
            </a:r>
            <a:endParaRPr lang="sk-SK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 bright="10000"/>
          </a:blip>
          <a:srcRect/>
          <a:stretch>
            <a:fillRect r="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3042" y="205979"/>
            <a:ext cx="7043758" cy="857250"/>
          </a:xfrm>
        </p:spPr>
        <p:txBody>
          <a:bodyPr>
            <a:norm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</a:rPr>
              <a:t>Spätná väzba od študentov</a:t>
            </a:r>
            <a:endParaRPr lang="sk-SK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643042" y="1200150"/>
            <a:ext cx="7105422" cy="3819872"/>
          </a:xfrm>
        </p:spPr>
        <p:txBody>
          <a:bodyPr>
            <a:noAutofit/>
          </a:bodyPr>
          <a:lstStyle/>
          <a:p>
            <a:pPr marL="2239963" lvl="1" indent="0">
              <a:buNone/>
            </a:pPr>
            <a:r>
              <a:rPr lang="sk-SK" sz="1800" dirty="0" smtClean="0"/>
              <a:t>„</a:t>
            </a:r>
            <a:r>
              <a:rPr lang="pl-PL" sz="1800" dirty="0" smtClean="0"/>
              <a:t>Inac, dost ma to tu bavi </a:t>
            </a:r>
            <a:r>
              <a:rPr lang="pl-PL" sz="1800" dirty="0" smtClean="0">
                <a:sym typeface="Wingdings" pitchFamily="2" charset="2"/>
              </a:rPr>
              <a:t>:)</a:t>
            </a:r>
            <a:r>
              <a:rPr lang="pl-PL" sz="1800" dirty="0" smtClean="0"/>
              <a:t> </a:t>
            </a:r>
            <a:r>
              <a:rPr lang="pl-PL" sz="1800" dirty="0" smtClean="0"/>
              <a:t>Klobuk </a:t>
            </a:r>
            <a:r>
              <a:rPr lang="pl-PL" sz="1800" dirty="0" smtClean="0"/>
              <a:t>dole”</a:t>
            </a:r>
            <a:endParaRPr lang="sk-SK" sz="1800" dirty="0" smtClean="0"/>
          </a:p>
          <a:p>
            <a:pPr lvl="1">
              <a:buNone/>
            </a:pPr>
            <a:endParaRPr lang="sk-SK" sz="1800" dirty="0" smtClean="0"/>
          </a:p>
          <a:p>
            <a:pPr marL="266700" lvl="1" indent="0">
              <a:buNone/>
            </a:pPr>
            <a:r>
              <a:rPr lang="sk-SK" sz="1800" dirty="0" smtClean="0"/>
              <a:t>„</a:t>
            </a:r>
            <a:r>
              <a:rPr lang="sk-SK" sz="1800" dirty="0" err="1" smtClean="0"/>
              <a:t>Važeny</a:t>
            </a:r>
            <a:r>
              <a:rPr lang="sk-SK" sz="1800" dirty="0" smtClean="0"/>
              <a:t> </a:t>
            </a:r>
            <a:r>
              <a:rPr lang="sk-SK" sz="1800" dirty="0" err="1" smtClean="0"/>
              <a:t>administrator</a:t>
            </a:r>
            <a:r>
              <a:rPr lang="sk-SK" sz="1800" dirty="0" smtClean="0"/>
              <a:t> tejto </a:t>
            </a:r>
            <a:r>
              <a:rPr lang="sk-SK" sz="1800" dirty="0" err="1" smtClean="0"/>
              <a:t>stranky</a:t>
            </a:r>
            <a:r>
              <a:rPr lang="sk-SK" sz="1800" dirty="0" smtClean="0"/>
              <a:t>, mal by som pripomienku </a:t>
            </a:r>
            <a:r>
              <a:rPr lang="sk-SK" sz="1800" dirty="0" err="1" smtClean="0"/>
              <a:t>ze</a:t>
            </a:r>
            <a:r>
              <a:rPr lang="sk-SK" sz="1800" dirty="0" smtClean="0"/>
              <a:t> </a:t>
            </a:r>
            <a:r>
              <a:rPr lang="sk-SK" sz="1800" dirty="0" smtClean="0"/>
              <a:t>pri </a:t>
            </a:r>
            <a:r>
              <a:rPr lang="sk-SK" sz="1800" dirty="0" err="1" smtClean="0"/>
              <a:t>vyrieseni</a:t>
            </a:r>
            <a:r>
              <a:rPr lang="sk-SK" sz="1800" dirty="0" smtClean="0"/>
              <a:t> </a:t>
            </a:r>
            <a:r>
              <a:rPr lang="sk-SK" sz="1800" dirty="0" err="1" smtClean="0"/>
              <a:t>ulohy</a:t>
            </a:r>
            <a:r>
              <a:rPr lang="sk-SK" sz="1800" dirty="0" smtClean="0"/>
              <a:t> pri </a:t>
            </a:r>
            <a:r>
              <a:rPr lang="sk-SK" sz="1800" dirty="0" err="1" smtClean="0"/>
              <a:t>vacsej</a:t>
            </a:r>
            <a:r>
              <a:rPr lang="sk-SK" sz="1800" dirty="0" smtClean="0"/>
              <a:t> </a:t>
            </a:r>
            <a:r>
              <a:rPr lang="sk-SK" sz="1800" dirty="0" smtClean="0"/>
              <a:t>skupinke...“</a:t>
            </a:r>
          </a:p>
          <a:p>
            <a:pPr marL="982663" lvl="1" indent="0">
              <a:buNone/>
            </a:pPr>
            <a:endParaRPr lang="sk-SK" sz="1800" dirty="0" smtClean="0"/>
          </a:p>
          <a:p>
            <a:pPr marL="982663" lvl="1" indent="0">
              <a:buNone/>
            </a:pPr>
            <a:r>
              <a:rPr lang="sk-SK" sz="1800" dirty="0" smtClean="0"/>
              <a:t>„</a:t>
            </a:r>
            <a:r>
              <a:rPr lang="sk-SK" sz="1800" dirty="0" smtClean="0"/>
              <a:t>Ten experiment bol zaujímavý, bola som v jednej skupine </a:t>
            </a:r>
            <a:r>
              <a:rPr lang="sk-SK" sz="1800" dirty="0" smtClean="0"/>
              <a:t>skladajúcej sa </a:t>
            </a:r>
            <a:r>
              <a:rPr lang="sk-SK" sz="1800" dirty="0" smtClean="0"/>
              <a:t>z troch ľudí kde sme 5 minútovú úlohu riešili asi 45 minút, a v ďalších dvoch išli podobné úlohy omnoho </a:t>
            </a:r>
            <a:r>
              <a:rPr lang="sk-SK" sz="1800" dirty="0" smtClean="0"/>
              <a:t>rýchlejšie“</a:t>
            </a:r>
          </a:p>
          <a:p>
            <a:pPr lvl="1">
              <a:buNone/>
            </a:pPr>
            <a:endParaRPr lang="sk-SK" sz="1800" dirty="0" smtClean="0"/>
          </a:p>
          <a:p>
            <a:pPr lvl="1">
              <a:buNone/>
            </a:pPr>
            <a:r>
              <a:rPr lang="sk-SK" sz="1800" dirty="0" smtClean="0"/>
              <a:t>„</a:t>
            </a:r>
            <a:r>
              <a:rPr lang="pl-PL" sz="1800" dirty="0" smtClean="0"/>
              <a:t>Ahoj, chcela by som sa spýtať, čo je cielom popcormu</a:t>
            </a:r>
            <a:r>
              <a:rPr lang="pl-PL" sz="1800" dirty="0" smtClean="0"/>
              <a:t>?”</a:t>
            </a:r>
            <a:endParaRPr lang="sk-SK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 bright="10000"/>
          </a:blip>
          <a:srcRect/>
          <a:stretch>
            <a:fillRect r="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3042" y="205979"/>
            <a:ext cx="7043758" cy="857250"/>
          </a:xfrm>
        </p:spPr>
        <p:txBody>
          <a:bodyPr>
            <a:norm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</a:rPr>
              <a:t>Zhodnotenie</a:t>
            </a:r>
            <a:endParaRPr lang="sk-SK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643042" y="1200150"/>
            <a:ext cx="7105422" cy="3819872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sk-SK" sz="2000" dirty="0" smtClean="0"/>
              <a:t>Študenti majú rôzne vzory </a:t>
            </a:r>
            <a:r>
              <a:rPr lang="sk-SK" sz="2000" dirty="0" err="1" smtClean="0"/>
              <a:t>kolaboratívneho</a:t>
            </a:r>
            <a:r>
              <a:rPr lang="sk-SK" sz="2000" dirty="0" smtClean="0"/>
              <a:t> správania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sk-SK" sz="2000" dirty="0" smtClean="0"/>
              <a:t>Má význam vytvárať skupiny inteligentnejšie ako len náhodne</a:t>
            </a:r>
          </a:p>
          <a:p>
            <a:pPr marL="742950" lvl="2" indent="-342900"/>
            <a:r>
              <a:rPr lang="sk-SK" sz="1600" dirty="0" smtClean="0"/>
              <a:t>Veľmi však záleží na tom, akú metódu použijeme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sk-SK" sz="2000" dirty="0" smtClean="0"/>
              <a:t>Prístup inšpirovaný GT sa ukázal ako úspešný</a:t>
            </a:r>
          </a:p>
          <a:p>
            <a:pPr marL="742950" lvl="2" indent="-342900"/>
            <a:r>
              <a:rPr lang="sk-SK" sz="1600" dirty="0" smtClean="0"/>
              <a:t>Na začiatku experimentu sme nevedeli o študentoch „nič“</a:t>
            </a:r>
          </a:p>
          <a:p>
            <a:pPr marL="742950" lvl="2" indent="-342900"/>
            <a:r>
              <a:rPr lang="sk-SK" sz="1600" dirty="0" smtClean="0"/>
              <a:t>Každou iteráciou sa vytváranie skupín zdokonaľovalo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sk-SK" sz="2000" dirty="0" smtClean="0"/>
              <a:t>Počas experimentu sme získali dostatok dát, ktoré bude možné ďalej analyzovať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sk-SK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 bright="10000"/>
          </a:blip>
          <a:srcRect/>
          <a:stretch>
            <a:fillRect r="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3042" y="205979"/>
            <a:ext cx="7043758" cy="857250"/>
          </a:xfrm>
        </p:spPr>
        <p:txBody>
          <a:bodyPr>
            <a:norm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</a:rPr>
              <a:t>O projekte</a:t>
            </a:r>
            <a:endParaRPr lang="sk-SK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643042" y="1200150"/>
            <a:ext cx="7033414" cy="3819871"/>
          </a:xfrm>
        </p:spPr>
        <p:txBody>
          <a:bodyPr>
            <a:normAutofit/>
          </a:bodyPr>
          <a:lstStyle/>
          <a:p>
            <a:pPr marL="1163638" indent="-1163638">
              <a:buNone/>
              <a:tabLst>
                <a:tab pos="1163638" algn="l"/>
              </a:tabLst>
            </a:pPr>
            <a:r>
              <a:rPr lang="sk-SK" sz="1800" b="1" dirty="0" smtClean="0"/>
              <a:t>Cieľ</a:t>
            </a:r>
            <a:r>
              <a:rPr lang="sk-SK" sz="1800" dirty="0" smtClean="0"/>
              <a:t>: 	Podpora efektívnej spolupráce</a:t>
            </a:r>
          </a:p>
          <a:p>
            <a:pPr marL="1163638" indent="-1163638">
              <a:buNone/>
            </a:pPr>
            <a:r>
              <a:rPr lang="sk-SK" sz="1800" b="1" dirty="0" smtClean="0"/>
              <a:t>Spôsob</a:t>
            </a:r>
            <a:r>
              <a:rPr lang="sk-SK" sz="1800" dirty="0" smtClean="0"/>
              <a:t>: 	Návrh </a:t>
            </a:r>
            <a:r>
              <a:rPr lang="sk-SK" sz="1800" dirty="0" err="1" smtClean="0"/>
              <a:t>kolaboratívnych</a:t>
            </a:r>
            <a:r>
              <a:rPr lang="sk-SK" sz="1800" dirty="0" smtClean="0"/>
              <a:t> nástrojov pre efektívnu </a:t>
            </a:r>
            <a:r>
              <a:rPr lang="sk-SK" sz="1800" dirty="0" smtClean="0"/>
              <a:t>spoluprácu</a:t>
            </a:r>
          </a:p>
          <a:p>
            <a:pPr marL="1524000" indent="266700"/>
            <a:r>
              <a:rPr lang="sk-SK" sz="1600" dirty="0" smtClean="0"/>
              <a:t>Textový a grafický editor, </a:t>
            </a:r>
            <a:r>
              <a:rPr lang="sk-SK" sz="1600" dirty="0" err="1" smtClean="0"/>
              <a:t>kategorizátor</a:t>
            </a:r>
            <a:r>
              <a:rPr lang="sk-SK" sz="1600" dirty="0" smtClean="0"/>
              <a:t>, diskusia</a:t>
            </a:r>
          </a:p>
          <a:p>
            <a:pPr marL="1524000" indent="266700"/>
            <a:r>
              <a:rPr lang="sk-SK" sz="1600" dirty="0" smtClean="0"/>
              <a:t>Integrované do </a:t>
            </a:r>
            <a:r>
              <a:rPr lang="sk-SK" sz="1600" dirty="0" err="1" smtClean="0"/>
              <a:t>kolaboratívnej</a:t>
            </a:r>
            <a:r>
              <a:rPr lang="sk-SK" sz="1600" dirty="0" smtClean="0"/>
              <a:t> platformy </a:t>
            </a:r>
            <a:r>
              <a:rPr lang="sk-SK" sz="1600" dirty="0" err="1" smtClean="0"/>
              <a:t>PopCorm</a:t>
            </a:r>
            <a:endParaRPr lang="sk-SK" sz="1600" dirty="0" smtClean="0"/>
          </a:p>
          <a:p>
            <a:pPr marL="1163638" indent="-1163638">
              <a:buNone/>
            </a:pPr>
            <a:r>
              <a:rPr lang="en-US" sz="1800" dirty="0" smtClean="0"/>
              <a:t>	</a:t>
            </a:r>
            <a:r>
              <a:rPr lang="sk-SK" sz="1800" dirty="0" smtClean="0"/>
              <a:t>Metóda vytvárania skupín pre spoluprácu prostredníctvom týchto </a:t>
            </a:r>
            <a:r>
              <a:rPr lang="sk-SK" sz="1800" dirty="0" smtClean="0"/>
              <a:t>nástrojov</a:t>
            </a:r>
          </a:p>
          <a:p>
            <a:pPr marL="1524000" indent="266700"/>
            <a:r>
              <a:rPr lang="sk-SK" sz="1600" dirty="0" smtClean="0"/>
              <a:t>Na základe </a:t>
            </a:r>
            <a:r>
              <a:rPr lang="sk-SK" sz="1600" dirty="0" err="1" smtClean="0"/>
              <a:t>kolaboratívnych</a:t>
            </a:r>
            <a:r>
              <a:rPr lang="sk-SK" sz="1600" dirty="0" smtClean="0"/>
              <a:t> charakteristík</a:t>
            </a:r>
            <a:endParaRPr lang="sk-SK" sz="1600" dirty="0" smtClean="0"/>
          </a:p>
          <a:p>
            <a:pPr marL="1524000" indent="266700"/>
            <a:r>
              <a:rPr lang="sk-SK" sz="1600" dirty="0" smtClean="0"/>
              <a:t>Inšpirovaná prístupom </a:t>
            </a:r>
            <a:r>
              <a:rPr lang="sk-SK" sz="1600" dirty="0" err="1" smtClean="0"/>
              <a:t>Group</a:t>
            </a:r>
            <a:r>
              <a:rPr lang="sk-SK" sz="1600" dirty="0" smtClean="0"/>
              <a:t> </a:t>
            </a:r>
            <a:r>
              <a:rPr lang="sk-SK" sz="1600" dirty="0" err="1" smtClean="0"/>
              <a:t>Technology</a:t>
            </a:r>
            <a:r>
              <a:rPr lang="sk-SK" sz="1600" dirty="0" smtClean="0"/>
              <a:t> (GT)</a:t>
            </a:r>
          </a:p>
          <a:p>
            <a:pPr marL="1165225" indent="-1165225">
              <a:buNone/>
            </a:pPr>
            <a:r>
              <a:rPr lang="sk-SK" sz="1800" b="1" dirty="0" smtClean="0"/>
              <a:t>Doména</a:t>
            </a:r>
            <a:r>
              <a:rPr lang="sk-SK" sz="1800" dirty="0" smtClean="0"/>
              <a:t>:	</a:t>
            </a:r>
            <a:r>
              <a:rPr lang="en-US" sz="1800" i="1" dirty="0" smtClean="0"/>
              <a:t>Computer-Supported Collaborative Learning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 bright="10000"/>
          </a:blip>
          <a:srcRect/>
          <a:stretch>
            <a:fillRect r="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3042" y="205979"/>
            <a:ext cx="7043758" cy="857250"/>
          </a:xfrm>
        </p:spPr>
        <p:txBody>
          <a:bodyPr>
            <a:normAutofit/>
          </a:bodyPr>
          <a:lstStyle/>
          <a:p>
            <a:r>
              <a:rPr lang="sk-SK" sz="3600" b="1" dirty="0" err="1" smtClean="0">
                <a:solidFill>
                  <a:schemeClr val="accent1">
                    <a:lumMod val="75000"/>
                  </a:schemeClr>
                </a:solidFill>
              </a:rPr>
              <a:t>Kolaboratívna</a:t>
            </a:r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</a:rPr>
              <a:t>platforma</a:t>
            </a:r>
            <a:endParaRPr lang="sk-SK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1059582"/>
            <a:ext cx="6264696" cy="3872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bdĺžnik 3"/>
          <p:cNvSpPr/>
          <p:nvPr/>
        </p:nvSpPr>
        <p:spPr>
          <a:xfrm>
            <a:off x="7020272" y="4299942"/>
            <a:ext cx="19677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sk-SK" sz="3600" dirty="0" err="1" smtClean="0">
                <a:solidFill>
                  <a:schemeClr val="accent1">
                    <a:lumMod val="75000"/>
                  </a:schemeClr>
                </a:solidFill>
                <a:latin typeface="Forte" pitchFamily="66" charset="0"/>
              </a:rPr>
              <a:t>PopCorm</a:t>
            </a:r>
            <a:endParaRPr lang="sk-SK" sz="3600" dirty="0" smtClean="0">
              <a:solidFill>
                <a:schemeClr val="accent1">
                  <a:lumMod val="75000"/>
                </a:schemeClr>
              </a:solidFill>
              <a:latin typeface="Forte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 bright="10000"/>
          </a:blip>
          <a:srcRect/>
          <a:stretch>
            <a:fillRect r="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3042" y="205979"/>
            <a:ext cx="7043758" cy="857250"/>
          </a:xfrm>
        </p:spPr>
        <p:txBody>
          <a:bodyPr>
            <a:norm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</a:rPr>
              <a:t>Hodnotenie skupín</a:t>
            </a:r>
            <a:endParaRPr lang="sk-SK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643042" y="1200150"/>
            <a:ext cx="7043758" cy="3819871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sk-SK" sz="2000" b="1" dirty="0" smtClean="0"/>
              <a:t>7 dimenzií </a:t>
            </a:r>
            <a:r>
              <a:rPr lang="sk-SK" sz="2000" dirty="0" smtClean="0"/>
              <a:t>hodnotiacich kvalitu spolupráce</a:t>
            </a:r>
          </a:p>
          <a:p>
            <a:pPr marL="742950" lvl="2" indent="-342900"/>
            <a:r>
              <a:rPr lang="sk-SK" sz="1600" dirty="0" smtClean="0"/>
              <a:t>Určené podľa odporúčaní psychologických štúdii</a:t>
            </a:r>
          </a:p>
          <a:p>
            <a:pPr marL="742950" lvl="2" indent="-342900"/>
            <a:r>
              <a:rPr lang="sk-SK" sz="1600" dirty="0" smtClean="0"/>
              <a:t>Automatický výpočet na základe zaznamenaných aktivít</a:t>
            </a:r>
          </a:p>
          <a:p>
            <a:pPr marL="742950" lvl="2" indent="-342900"/>
            <a:r>
              <a:rPr lang="sk-SK" sz="1600" dirty="0" smtClean="0"/>
              <a:t>Okamžitá spätná väzba študentom spolu s radami ako zlepšiť spoluprácu</a:t>
            </a:r>
          </a:p>
          <a:p>
            <a:pPr marL="742950" lvl="2" indent="-342900"/>
            <a:endParaRPr lang="sk-SK" sz="16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sk-SK" sz="2000" b="1" dirty="0" smtClean="0"/>
              <a:t>8. dimenzia </a:t>
            </a:r>
            <a:r>
              <a:rPr lang="sk-SK" sz="2000" dirty="0" smtClean="0"/>
              <a:t>hodnotí kvalitu riešenia úlohy</a:t>
            </a:r>
          </a:p>
          <a:p>
            <a:pPr marL="742950" lvl="2" indent="-342900"/>
            <a:r>
              <a:rPr lang="sk-SK" sz="1600" dirty="0" smtClean="0"/>
              <a:t>Určená manuálne </a:t>
            </a:r>
            <a:r>
              <a:rPr lang="sk-SK" sz="1600" dirty="0" smtClean="0"/>
              <a:t>na 5-bodovej stupnici</a:t>
            </a:r>
            <a:endParaRPr lang="sk-SK" sz="1600" dirty="0" smtClean="0"/>
          </a:p>
          <a:p>
            <a:pPr marL="742950" lvl="2" indent="-342900"/>
            <a:r>
              <a:rPr lang="sk-SK" sz="1600" dirty="0" smtClean="0"/>
              <a:t>Spätná väzba študentom formou komentára, čo bolo v riešení zle/dobre</a:t>
            </a:r>
          </a:p>
          <a:p>
            <a:pPr marL="742950" lvl="2" indent="-342900"/>
            <a:endParaRPr lang="sk-SK" sz="16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sk-SK" sz="2000" b="1" dirty="0" smtClean="0"/>
              <a:t>Spätná väzba </a:t>
            </a:r>
            <a:r>
              <a:rPr lang="sk-SK" sz="2000" dirty="0" smtClean="0"/>
              <a:t>od samotných študentov</a:t>
            </a:r>
          </a:p>
          <a:p>
            <a:pPr marL="742950" lvl="2" indent="-342900"/>
            <a:r>
              <a:rPr lang="sk-SK" sz="1600" dirty="0" smtClean="0"/>
              <a:t>5-bodová stupnica</a:t>
            </a:r>
            <a:endParaRPr lang="sk-SK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 bright="10000"/>
          </a:blip>
          <a:srcRect/>
          <a:stretch>
            <a:fillRect r="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3042" y="205979"/>
            <a:ext cx="7043758" cy="857250"/>
          </a:xfrm>
        </p:spPr>
        <p:txBody>
          <a:bodyPr>
            <a:norm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</a:rPr>
              <a:t>Krátkodobý experiment</a:t>
            </a:r>
            <a:endParaRPr lang="sk-SK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643042" y="1200150"/>
            <a:ext cx="7043758" cy="38198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2000" b="1" dirty="0" smtClean="0"/>
              <a:t>Štatistika</a:t>
            </a:r>
            <a:endParaRPr lang="sk-SK" sz="1800" b="1" dirty="0" smtClean="0"/>
          </a:p>
          <a:p>
            <a:r>
              <a:rPr lang="sk-SK" sz="1800" dirty="0" smtClean="0"/>
              <a:t>Počet </a:t>
            </a:r>
            <a:r>
              <a:rPr lang="sk-SK" sz="1800" dirty="0" smtClean="0"/>
              <a:t>účastníkov: </a:t>
            </a:r>
            <a:r>
              <a:rPr lang="sk-SK" sz="1800" b="1" dirty="0" smtClean="0"/>
              <a:t>5</a:t>
            </a:r>
          </a:p>
          <a:p>
            <a:r>
              <a:rPr lang="sk-SK" sz="1800" dirty="0" smtClean="0"/>
              <a:t>Počet vytvorených skupín: </a:t>
            </a:r>
            <a:r>
              <a:rPr lang="sk-SK" sz="1800" b="1" dirty="0" smtClean="0"/>
              <a:t>12</a:t>
            </a:r>
          </a:p>
          <a:p>
            <a:r>
              <a:rPr lang="sk-SK" sz="1800" dirty="0" smtClean="0"/>
              <a:t>Počet zaznamenaných aktivít: </a:t>
            </a:r>
            <a:r>
              <a:rPr lang="sk-SK" sz="1800" b="1" dirty="0" smtClean="0"/>
              <a:t>117</a:t>
            </a:r>
          </a:p>
          <a:p>
            <a:endParaRPr lang="sk-SK" sz="1800" dirty="0" smtClean="0"/>
          </a:p>
          <a:p>
            <a:pPr>
              <a:buNone/>
            </a:pPr>
            <a:r>
              <a:rPr lang="sk-SK" sz="2000" b="1" dirty="0" smtClean="0"/>
              <a:t>Zistenia</a:t>
            </a:r>
            <a:endParaRPr lang="sk-SK" sz="1800" b="1" dirty="0" smtClean="0"/>
          </a:p>
          <a:p>
            <a:r>
              <a:rPr lang="sk-SK" sz="1800" dirty="0" smtClean="0"/>
              <a:t>Aktivity vytvárali prirodzené zhluky (vzory správania)</a:t>
            </a:r>
          </a:p>
          <a:p>
            <a:r>
              <a:rPr lang="sk-SK" sz="1800" dirty="0" smtClean="0"/>
              <a:t>GT identifikovala 3 zhluky (</a:t>
            </a:r>
            <a:r>
              <a:rPr lang="sk-SK" sz="1800" dirty="0" err="1" smtClean="0"/>
              <a:t>zhlukovac</a:t>
            </a:r>
            <a:r>
              <a:rPr lang="en-US" sz="1800" dirty="0" err="1" smtClean="0"/>
              <a:t>ia</a:t>
            </a:r>
            <a:r>
              <a:rPr lang="sk-SK" sz="1800" dirty="0" smtClean="0"/>
              <a:t> účinnosť viac ako 88</a:t>
            </a:r>
            <a:r>
              <a:rPr lang="sk-SK" sz="1800" dirty="0" smtClean="0"/>
              <a:t>%)</a:t>
            </a:r>
          </a:p>
          <a:p>
            <a:r>
              <a:rPr lang="sk-SK" sz="1800" dirty="0" smtClean="0"/>
              <a:t>Viacero pripomienok k implementácii platformy, UX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 bright="10000"/>
          </a:blip>
          <a:srcRect/>
          <a:stretch>
            <a:fillRect r="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3042" y="205979"/>
            <a:ext cx="7043758" cy="857250"/>
          </a:xfrm>
        </p:spPr>
        <p:txBody>
          <a:bodyPr>
            <a:norm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</a:rPr>
              <a:t>Dlhodobý experiment</a:t>
            </a:r>
            <a:endParaRPr lang="sk-SK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643042" y="1200150"/>
            <a:ext cx="7043758" cy="3819871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sk-SK" sz="2000" b="1" dirty="0" smtClean="0"/>
              <a:t>Riadená časť </a:t>
            </a:r>
            <a:r>
              <a:rPr lang="sk-SK" sz="2000" dirty="0" smtClean="0"/>
              <a:t>mala prebiehať na prednáškach PSI</a:t>
            </a:r>
          </a:p>
          <a:p>
            <a:pPr marL="742950" lvl="2" indent="-342900"/>
            <a:r>
              <a:rPr lang="sk-SK" sz="1600" dirty="0" err="1" smtClean="0"/>
              <a:t>Eduroam</a:t>
            </a:r>
            <a:r>
              <a:rPr lang="sk-SK" sz="1600" dirty="0" smtClean="0"/>
              <a:t> </a:t>
            </a:r>
            <a:r>
              <a:rPr lang="sk-SK" sz="1600" dirty="0" err="1" smtClean="0"/>
              <a:t>fail</a:t>
            </a:r>
            <a:r>
              <a:rPr lang="sk-SK" sz="1600" dirty="0" smtClean="0"/>
              <a:t> (podporuje len 64 paralelných pripojení)</a:t>
            </a:r>
          </a:p>
          <a:p>
            <a:pPr marL="742950" lvl="2" indent="-342900"/>
            <a:r>
              <a:rPr lang="sk-SK" sz="1600" dirty="0" smtClean="0"/>
              <a:t>Alternatívne riešenie: 3 nedeľné seansy</a:t>
            </a:r>
          </a:p>
          <a:p>
            <a:pPr marL="742950" lvl="2" indent="-342900"/>
            <a:endParaRPr lang="sk-SK" sz="16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sk-SK" sz="2000" b="1" dirty="0" smtClean="0"/>
              <a:t>Neriadená časť </a:t>
            </a:r>
            <a:r>
              <a:rPr lang="sk-SK" sz="2000" dirty="0" smtClean="0"/>
              <a:t>experimentu pri samostatnom štúdiu v </a:t>
            </a:r>
            <a:r>
              <a:rPr lang="sk-SK" sz="2000" dirty="0" err="1" smtClean="0"/>
              <a:t>ALEFe</a:t>
            </a:r>
            <a:endParaRPr lang="sk-SK" sz="2000" dirty="0" smtClean="0"/>
          </a:p>
          <a:p>
            <a:pPr marL="742950" lvl="2" indent="-342900"/>
            <a:r>
              <a:rPr lang="sk-SK" sz="1600" dirty="0" smtClean="0"/>
              <a:t>Integrácia prostredníctvom špeciálneho </a:t>
            </a:r>
            <a:r>
              <a:rPr lang="sk-SK" sz="1600" dirty="0" err="1" smtClean="0"/>
              <a:t>widgetu</a:t>
            </a:r>
            <a:endParaRPr lang="sk-SK" sz="1600" dirty="0" smtClean="0"/>
          </a:p>
          <a:p>
            <a:pPr marL="742950" lvl="2" indent="-342900"/>
            <a:endParaRPr lang="sk-SK" sz="1600" dirty="0" smtClean="0"/>
          </a:p>
          <a:p>
            <a:pPr marL="742950" lvl="2" indent="-342900"/>
            <a:endParaRPr lang="sk-SK" sz="16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sk-SK" sz="1800" dirty="0" smtClean="0"/>
              <a:t>Najviac skupín bolo vytvorených počas riadenej časti experimentu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sk-SK" sz="1800" dirty="0" smtClean="0"/>
              <a:t>V neriadenej časti experimentu sa pomerne často študenti „nestretli“</a:t>
            </a:r>
            <a:endParaRPr lang="sk-SK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 bright="10000"/>
          </a:blip>
          <a:srcRect/>
          <a:stretch>
            <a:fillRect r="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3042" y="205979"/>
            <a:ext cx="7043758" cy="857250"/>
          </a:xfrm>
        </p:spPr>
        <p:txBody>
          <a:bodyPr>
            <a:norm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</a:rPr>
              <a:t>Dlhodobý experiment</a:t>
            </a:r>
            <a:endParaRPr lang="sk-SK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643042" y="1200150"/>
            <a:ext cx="7043758" cy="38198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2000" b="1" dirty="0" smtClean="0"/>
              <a:t>Štatistika</a:t>
            </a:r>
            <a:endParaRPr lang="sk-SK" sz="1800" b="1" dirty="0" smtClean="0"/>
          </a:p>
          <a:p>
            <a:r>
              <a:rPr lang="sk-SK" sz="1800" dirty="0" smtClean="0"/>
              <a:t>Počet pripravených úloh: </a:t>
            </a:r>
            <a:r>
              <a:rPr lang="sk-SK" sz="1800" b="1" dirty="0" smtClean="0"/>
              <a:t>69</a:t>
            </a:r>
            <a:endParaRPr lang="sk-SK" sz="1800" dirty="0" smtClean="0"/>
          </a:p>
          <a:p>
            <a:r>
              <a:rPr lang="sk-SK" sz="1800" dirty="0" smtClean="0"/>
              <a:t>Počet </a:t>
            </a:r>
            <a:r>
              <a:rPr lang="sk-SK" sz="1800" dirty="0" smtClean="0"/>
              <a:t>účastníkov: </a:t>
            </a:r>
            <a:r>
              <a:rPr lang="sk-SK" sz="1800" b="1" dirty="0" smtClean="0"/>
              <a:t>95</a:t>
            </a:r>
            <a:endParaRPr lang="sk-SK" sz="1800" dirty="0" smtClean="0"/>
          </a:p>
          <a:p>
            <a:r>
              <a:rPr lang="sk-SK" sz="1800" dirty="0" smtClean="0"/>
              <a:t>Počet vytvorených skupín: </a:t>
            </a:r>
            <a:r>
              <a:rPr lang="sk-SK" sz="1800" b="1" dirty="0" smtClean="0"/>
              <a:t>244</a:t>
            </a:r>
            <a:endParaRPr lang="sk-SK" sz="1800" dirty="0" smtClean="0"/>
          </a:p>
          <a:p>
            <a:r>
              <a:rPr lang="sk-SK" sz="1800" dirty="0" smtClean="0"/>
              <a:t>Počet zaznamenaných aktivít: </a:t>
            </a:r>
            <a:r>
              <a:rPr lang="sk-SK" sz="1800" b="1" dirty="0" smtClean="0"/>
              <a:t>3608</a:t>
            </a:r>
            <a:endParaRPr lang="sk-SK" sz="1800" dirty="0" smtClean="0"/>
          </a:p>
          <a:p>
            <a:r>
              <a:rPr lang="sk-SK" sz="1800" dirty="0" smtClean="0"/>
              <a:t>Priemerné trvanie riešenia úlohy: </a:t>
            </a:r>
            <a:r>
              <a:rPr lang="sk-SK" sz="1800" b="1" dirty="0" smtClean="0"/>
              <a:t>11 minút</a:t>
            </a:r>
          </a:p>
          <a:p>
            <a:r>
              <a:rPr lang="sk-SK" sz="1800" dirty="0" smtClean="0"/>
              <a:t>Počet hodnotení spolupráce: </a:t>
            </a:r>
            <a:r>
              <a:rPr lang="sk-SK" sz="1800" b="1" dirty="0" smtClean="0"/>
              <a:t>371</a:t>
            </a:r>
          </a:p>
          <a:p>
            <a:r>
              <a:rPr lang="sk-SK" sz="1800" dirty="0" smtClean="0"/>
              <a:t>Priemerné hodnotenie spolupráce: </a:t>
            </a:r>
            <a:r>
              <a:rPr lang="sk-SK" sz="1800" b="1" dirty="0" smtClean="0"/>
              <a:t>3.58 z </a:t>
            </a:r>
            <a:r>
              <a:rPr lang="sk-SK" sz="1800" b="1" dirty="0" smtClean="0"/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 bright="10000"/>
          </a:blip>
          <a:srcRect/>
          <a:stretch>
            <a:fillRect r="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3042" y="205979"/>
            <a:ext cx="7043758" cy="857250"/>
          </a:xfrm>
        </p:spPr>
        <p:txBody>
          <a:bodyPr>
            <a:norm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</a:rPr>
              <a:t>Dlhodobý experiment</a:t>
            </a:r>
            <a:endParaRPr lang="sk-SK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403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91578" y="915952"/>
            <a:ext cx="3628494" cy="4176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ástupný symbol obsahu 2"/>
          <p:cNvSpPr>
            <a:spLocks noGrp="1"/>
          </p:cNvSpPr>
          <p:nvPr>
            <p:ph idx="1"/>
          </p:nvPr>
        </p:nvSpPr>
        <p:spPr>
          <a:xfrm>
            <a:off x="5292080" y="1200150"/>
            <a:ext cx="3394720" cy="3819871"/>
          </a:xfrm>
        </p:spPr>
        <p:txBody>
          <a:bodyPr>
            <a:normAutofit/>
          </a:bodyPr>
          <a:lstStyle/>
          <a:p>
            <a:r>
              <a:rPr lang="sk-SK" sz="2000" dirty="0" smtClean="0"/>
              <a:t>Navrhnutá metóda dokázala identifikovať 8 odlišných zhlukov študentov a im priradených charakteristík </a:t>
            </a:r>
            <a:endParaRPr lang="sk-SK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 bright="10000"/>
          </a:blip>
          <a:srcRect/>
          <a:stretch>
            <a:fillRect r="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3042" y="205979"/>
            <a:ext cx="7043758" cy="857250"/>
          </a:xfrm>
        </p:spPr>
        <p:txBody>
          <a:bodyPr>
            <a:normAutofit/>
          </a:bodyPr>
          <a:lstStyle/>
          <a:p>
            <a:r>
              <a:rPr lang="sk-SK" sz="3600" b="1" dirty="0" smtClean="0">
                <a:solidFill>
                  <a:schemeClr val="accent1">
                    <a:lumMod val="75000"/>
                  </a:schemeClr>
                </a:solidFill>
              </a:rPr>
              <a:t>Dlhodobý experiment</a:t>
            </a:r>
            <a:endParaRPr lang="sk-SK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643042" y="1200150"/>
            <a:ext cx="7043758" cy="38198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sz="2000" b="1" dirty="0" smtClean="0"/>
              <a:t>Zistenia pre študentov</a:t>
            </a:r>
          </a:p>
          <a:p>
            <a:r>
              <a:rPr lang="sk-SK" sz="1800" dirty="0" smtClean="0"/>
              <a:t>Celkové hodnotenie </a:t>
            </a:r>
            <a:r>
              <a:rPr lang="sk-SK" sz="1800" dirty="0" err="1" smtClean="0"/>
              <a:t>koreluje</a:t>
            </a:r>
            <a:r>
              <a:rPr lang="sk-SK" sz="1800" dirty="0" smtClean="0"/>
              <a:t> kladne s VŠP </a:t>
            </a:r>
            <a:r>
              <a:rPr lang="sk-SK" sz="1800" dirty="0" smtClean="0"/>
              <a:t>študentov (0.23)</a:t>
            </a:r>
          </a:p>
          <a:p>
            <a:r>
              <a:rPr lang="sk-SK" sz="1800" dirty="0" smtClean="0"/>
              <a:t>Priemerné hodnotenie </a:t>
            </a:r>
            <a:r>
              <a:rPr lang="sk-SK" sz="1800" dirty="0" err="1" smtClean="0"/>
              <a:t>koreluje</a:t>
            </a:r>
            <a:r>
              <a:rPr lang="sk-SK" sz="1800" dirty="0" smtClean="0"/>
              <a:t> negatívne s </a:t>
            </a:r>
            <a:r>
              <a:rPr lang="sk-SK" sz="1800" dirty="0" smtClean="0"/>
              <a:t>VŠP (-0.25)</a:t>
            </a:r>
            <a:endParaRPr lang="sk-SK" sz="1800" dirty="0" smtClean="0"/>
          </a:p>
          <a:p>
            <a:endParaRPr lang="sk-SK" sz="1800" dirty="0" smtClean="0"/>
          </a:p>
          <a:p>
            <a:pPr>
              <a:buNone/>
            </a:pPr>
            <a:r>
              <a:rPr lang="sk-SK" sz="2000" b="1" dirty="0" smtClean="0"/>
              <a:t>Zistenia pre </a:t>
            </a:r>
            <a:r>
              <a:rPr lang="sk-SK" sz="2000" b="1" dirty="0" smtClean="0"/>
              <a:t>úlohy</a:t>
            </a:r>
          </a:p>
          <a:p>
            <a:r>
              <a:rPr lang="sk-SK" sz="1800" dirty="0" smtClean="0"/>
              <a:t>Úlohy </a:t>
            </a:r>
            <a:r>
              <a:rPr lang="sk-SK" sz="1800" dirty="0" smtClean="0"/>
              <a:t>sú približne rovnomerne náročné</a:t>
            </a:r>
          </a:p>
          <a:p>
            <a:r>
              <a:rPr lang="sk-SK" sz="1800" dirty="0" smtClean="0"/>
              <a:t>Snaha o rozdelenie úloh na základe odhadovaného času riešenia nemá význam</a:t>
            </a:r>
            <a:endParaRPr lang="sk-SK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1306</TotalTime>
  <Words>654</Words>
  <Application>Microsoft Office PowerPoint</Application>
  <PresentationFormat>Prezentácia na obrazovke (16:9)</PresentationFormat>
  <Paragraphs>125</Paragraphs>
  <Slides>14</Slides>
  <Notes>3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15" baseType="lpstr">
      <vt:lpstr>Motív Office</vt:lpstr>
      <vt:lpstr>Podpora spolupráce pri štúdiu  vytváraním rôznych typov skupín  s využitím kontextu</vt:lpstr>
      <vt:lpstr>O projekte</vt:lpstr>
      <vt:lpstr>Kolaboratívna platforma</vt:lpstr>
      <vt:lpstr>Hodnotenie skupín</vt:lpstr>
      <vt:lpstr>Krátkodobý experiment</vt:lpstr>
      <vt:lpstr>Dlhodobý experiment</vt:lpstr>
      <vt:lpstr>Dlhodobý experiment</vt:lpstr>
      <vt:lpstr>Dlhodobý experiment</vt:lpstr>
      <vt:lpstr>Dlhodobý experiment</vt:lpstr>
      <vt:lpstr>Dlhodobý experiment</vt:lpstr>
      <vt:lpstr>Dlhodobý experiment</vt:lpstr>
      <vt:lpstr>Identifikované problémy</vt:lpstr>
      <vt:lpstr>Spätná väzba od študentov</vt:lpstr>
      <vt:lpstr>Zhodnotenie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Podpora spolupráce pri štúdiu  vytváraním rôznych typov skupín  s využitím kontextu</dc:title>
  <dc:creator>Ivan Srba</dc:creator>
  <cp:lastModifiedBy>Ivan Srba</cp:lastModifiedBy>
  <cp:revision>239</cp:revision>
  <dcterms:created xsi:type="dcterms:W3CDTF">2011-02-23T14:45:41Z</dcterms:created>
  <dcterms:modified xsi:type="dcterms:W3CDTF">2012-04-03T19:25:26Z</dcterms:modified>
</cp:coreProperties>
</file>