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76" r:id="rId11"/>
    <p:sldId id="286" r:id="rId12"/>
    <p:sldId id="278" r:id="rId13"/>
    <p:sldId id="287" r:id="rId14"/>
    <p:sldId id="288" r:id="rId15"/>
    <p:sldId id="277" r:id="rId16"/>
    <p:sldId id="281" r:id="rId17"/>
    <p:sldId id="290" r:id="rId18"/>
    <p:sldId id="280" r:id="rId19"/>
    <p:sldId id="263" r:id="rId20"/>
    <p:sldId id="302" r:id="rId21"/>
    <p:sldId id="284" r:id="rId22"/>
    <p:sldId id="304" r:id="rId23"/>
    <p:sldId id="282" r:id="rId24"/>
    <p:sldId id="303" r:id="rId25"/>
    <p:sldId id="306" r:id="rId26"/>
    <p:sldId id="293" r:id="rId27"/>
    <p:sldId id="274" r:id="rId28"/>
    <p:sldId id="275" r:id="rId29"/>
    <p:sldId id="300" r:id="rId30"/>
    <p:sldId id="298" r:id="rId31"/>
    <p:sldId id="291" r:id="rId32"/>
    <p:sldId id="294" r:id="rId33"/>
    <p:sldId id="295" r:id="rId34"/>
    <p:sldId id="296" r:id="rId35"/>
    <p:sldId id="297" r:id="rId36"/>
    <p:sldId id="299" r:id="rId37"/>
    <p:sldId id="305" r:id="rId38"/>
    <p:sldId id="301" r:id="rId3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438"/>
    <a:srgbClr val="8298A6"/>
    <a:srgbClr val="124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8972-1E54-4F67-ADBC-12A988AF1A3F}" type="datetimeFigureOut">
              <a:rPr lang="sk-SK" smtClean="0"/>
              <a:t>5.4.2013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999D-A229-4EB2-93D6-36690371D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898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999D-A229-4EB2-93D6-36690371D3C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97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51042"/>
            <a:ext cx="12192000" cy="1058921"/>
          </a:xfrm>
          <a:solidFill>
            <a:srgbClr val="052438"/>
          </a:solidFill>
        </p:spPr>
        <p:txBody>
          <a:bodyPr lIns="90000" tIns="180000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424732"/>
          </a:xfrm>
          <a:solidFill>
            <a:srgbClr val="8298A6">
              <a:alpha val="80000"/>
            </a:srgbClr>
          </a:solidFill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rgbClr val="124965"/>
          </a:solidFill>
        </p:spPr>
        <p:txBody>
          <a:bodyPr/>
          <a:lstStyle>
            <a:lvl1pPr>
              <a:defRPr>
                <a:solidFill>
                  <a:srgbClr val="8298A6"/>
                </a:solidFill>
              </a:defRPr>
            </a:lvl1pPr>
          </a:lstStyle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124965"/>
          </a:solidFill>
        </p:spPr>
        <p:txBody>
          <a:bodyPr/>
          <a:lstStyle>
            <a:lvl1pPr>
              <a:defRPr>
                <a:solidFill>
                  <a:srgbClr val="8298A6"/>
                </a:solidFill>
              </a:defRPr>
            </a:lvl1pPr>
          </a:lstStyle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124965"/>
          </a:solidFill>
        </p:spPr>
        <p:txBody>
          <a:bodyPr/>
          <a:lstStyle>
            <a:lvl1pPr>
              <a:defRPr>
                <a:solidFill>
                  <a:srgbClr val="8298A6"/>
                </a:solidFill>
              </a:defRPr>
            </a:lvl1pPr>
          </a:lstStyle>
          <a:p>
            <a:fld id="{275EEB10-44C1-4068-8F3B-6DA79AC5C16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96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03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700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9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lIns="90000"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54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00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 lIns="900000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814387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9587"/>
            <a:ext cx="5157787" cy="35500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5200"/>
            <a:ext cx="5183188" cy="814388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39587"/>
            <a:ext cx="5183188" cy="35500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17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9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69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03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14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052438"/>
          </a:solidFill>
        </p:spPr>
        <p:txBody>
          <a:bodyPr vert="horz" lIns="900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rgbClr val="124965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298A6"/>
                </a:solidFill>
              </a:defRPr>
            </a:lvl1pPr>
          </a:lstStyle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12496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298A6"/>
                </a:solidFill>
              </a:defRPr>
            </a:lvl1pPr>
          </a:lstStyle>
          <a:p>
            <a:r>
              <a:rPr lang="sk-SK" smtClean="0"/>
              <a:t>Jarný ontožúr 2013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124965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298A6"/>
                </a:solidFill>
              </a:defRPr>
            </a:lvl1pPr>
          </a:lstStyle>
          <a:p>
            <a:fld id="{275EEB10-44C1-4068-8F3B-6DA79AC5C16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8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murphyk/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www.coursera.org/course/pg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code.google.com/p/pmtk3/" TargetMode="External"/><Relationship Id="rId4" Type="http://schemas.openxmlformats.org/officeDocument/2006/relationships/hyperlink" Target="https://sites.google.com/site/cs228tspring201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Pravdepodobnostné grafové modely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Márius Šajgalík</a:t>
            </a:r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Jarný </a:t>
            </a:r>
            <a:r>
              <a:rPr lang="sk-SK" dirty="0" err="1" smtClean="0"/>
              <a:t>ontožúr</a:t>
            </a:r>
            <a:r>
              <a:rPr lang="sk-SK" dirty="0" smtClean="0"/>
              <a:t>, Gabčíkovo </a:t>
            </a:r>
            <a:r>
              <a:rPr lang="sk-SK" dirty="0" smtClean="0"/>
              <a:t>5.4.2013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53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b="1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7202511"/>
              </p:ext>
            </p:extLst>
          </p:nvPr>
        </p:nvGraphicFramePr>
        <p:xfrm>
          <a:off x="6172200" y="1825622"/>
          <a:ext cx="5181601" cy="4371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044"/>
                <a:gridCol w="1011044"/>
                <a:gridCol w="1011044"/>
                <a:gridCol w="2148469"/>
              </a:tblGrid>
              <a:tr h="2940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I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N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Z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Pravdepodobnosť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0.126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0.168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0.126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0.009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0.045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0.126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0.252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0.0224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0.0056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0.036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i</a:t>
                      </a:r>
                      <a:r>
                        <a:rPr lang="sk-SK" sz="2000" u="none" strike="noStrike" baseline="30000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n</a:t>
                      </a:r>
                      <a:r>
                        <a:rPr lang="sk-SK" sz="2000" u="none" strike="noStrike" baseline="30000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z</a:t>
                      </a:r>
                      <a:r>
                        <a:rPr lang="sk-SK" sz="2000" u="none" strike="noStrike" baseline="30000" dirty="0"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0.024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5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b="1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en-GB" b="1" dirty="0" smtClean="0"/>
          </a:p>
          <a:p>
            <a:r>
              <a:rPr lang="en-GB" b="1" dirty="0" smtClean="0"/>
              <a:t>P(N,I|Z)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11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6339253" y="2008492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Inteligencia</a:t>
            </a:r>
            <a:endParaRPr lang="sk-SK" sz="2400" dirty="0"/>
          </a:p>
        </p:txBody>
      </p:sp>
      <p:sp>
        <p:nvSpPr>
          <p:cNvPr id="9" name="Oval 8"/>
          <p:cNvSpPr/>
          <p:nvPr/>
        </p:nvSpPr>
        <p:spPr>
          <a:xfrm>
            <a:off x="8863012" y="2008492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10" name="Oval 9"/>
          <p:cNvSpPr/>
          <p:nvPr/>
        </p:nvSpPr>
        <p:spPr>
          <a:xfrm>
            <a:off x="7831015" y="3443226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12" name="Straight Arrow Connector 11"/>
          <p:cNvCxnSpPr>
            <a:stCxn id="8" idx="4"/>
            <a:endCxn id="10" idx="1"/>
          </p:cNvCxnSpPr>
          <p:nvPr/>
        </p:nvCxnSpPr>
        <p:spPr>
          <a:xfrm>
            <a:off x="7519621" y="2782215"/>
            <a:ext cx="584366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0" idx="7"/>
          </p:cNvCxnSpPr>
          <p:nvPr/>
        </p:nvCxnSpPr>
        <p:spPr>
          <a:xfrm flipH="1">
            <a:off x="9422012" y="2782215"/>
            <a:ext cx="588397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b="1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5384834"/>
              </p:ext>
            </p:extLst>
          </p:nvPr>
        </p:nvGraphicFramePr>
        <p:xfrm>
          <a:off x="6172200" y="1825622"/>
          <a:ext cx="5181601" cy="4371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044"/>
                <a:gridCol w="1011044"/>
                <a:gridCol w="1011044"/>
                <a:gridCol w="2148469"/>
              </a:tblGrid>
              <a:tr h="2940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I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N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 smtClean="0">
                          <a:effectLst/>
                        </a:rPr>
                        <a:t>Z=z</a:t>
                      </a:r>
                      <a:r>
                        <a:rPr lang="en-GB" sz="2000" b="1" u="none" strike="noStrike" baseline="30000" dirty="0" smtClean="0">
                          <a:effectLst/>
                        </a:rPr>
                        <a:t>1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Pravdepodobnosť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z</a:t>
                      </a:r>
                      <a:r>
                        <a:rPr lang="sk-SK" sz="2000" u="none" strike="noStrike" baseline="30000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0.126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0.168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0.126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0.009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0.045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0.126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0.252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0.0224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0.0056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0.06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0.036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0.024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03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b="1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5384834"/>
              </p:ext>
            </p:extLst>
          </p:nvPr>
        </p:nvGraphicFramePr>
        <p:xfrm>
          <a:off x="6172200" y="1825622"/>
          <a:ext cx="5181601" cy="4371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044"/>
                <a:gridCol w="1011044"/>
                <a:gridCol w="1011044"/>
                <a:gridCol w="2148469"/>
              </a:tblGrid>
              <a:tr h="2940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I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N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 smtClean="0">
                          <a:effectLst/>
                        </a:rPr>
                        <a:t>Z=z</a:t>
                      </a:r>
                      <a:r>
                        <a:rPr lang="en-GB" sz="2000" b="1" u="none" strike="noStrike" baseline="30000" dirty="0" smtClean="0">
                          <a:effectLst/>
                        </a:rPr>
                        <a:t>1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Pravdepodobnosť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z</a:t>
                      </a:r>
                      <a:r>
                        <a:rPr lang="sk-SK" sz="2000" u="none" strike="noStrike" baseline="30000" dirty="0"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0.126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0.168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0.126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0.009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0.045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0.126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0.252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0.0224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0.0056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0.06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0.036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811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sk-SK" sz="2000" u="none" strike="noStrike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sk-SK" sz="2000" u="none" strike="noStrike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sk-SK" sz="2000" u="none" strike="noStrike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0.024</a:t>
                      </a:r>
                      <a:endParaRPr lang="sk-SK" sz="2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43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b="1" dirty="0" smtClean="0"/>
              <a:t>Distribúcia podmienenej pravdepodobnosti</a:t>
            </a:r>
            <a:endParaRPr lang="sk-SK" b="1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14</a:t>
            </a:fld>
            <a:endParaRPr lang="sk-SK"/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sk-SK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22155"/>
              </p:ext>
            </p:extLst>
          </p:nvPr>
        </p:nvGraphicFramePr>
        <p:xfrm>
          <a:off x="6399822" y="1922861"/>
          <a:ext cx="4726355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41"/>
                <a:gridCol w="701749"/>
                <a:gridCol w="723014"/>
                <a:gridCol w="260375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I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N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Pravdepodobnosť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n</a:t>
                      </a:r>
                      <a:r>
                        <a:rPr lang="sk-SK" sz="2400" u="none" strike="noStrike" baseline="30000" dirty="0">
                          <a:effectLst/>
                        </a:rPr>
                        <a:t>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smtClean="0">
                          <a:effectLst/>
                        </a:rPr>
                        <a:t>0.</a:t>
                      </a:r>
                      <a:r>
                        <a:rPr lang="en-GB" sz="2400" u="none" strike="noStrike" dirty="0" smtClean="0">
                          <a:effectLst/>
                        </a:rPr>
                        <a:t>126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smtClean="0">
                          <a:effectLst/>
                        </a:rPr>
                        <a:t>0.</a:t>
                      </a:r>
                      <a:r>
                        <a:rPr lang="en-GB" sz="2400" u="none" strike="noStrike" dirty="0" smtClean="0">
                          <a:effectLst/>
                        </a:rPr>
                        <a:t>009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smtClean="0">
                          <a:effectLst/>
                        </a:rPr>
                        <a:t>0.</a:t>
                      </a:r>
                      <a:r>
                        <a:rPr lang="en-GB" sz="2400" u="none" strike="noStrike" dirty="0" smtClean="0">
                          <a:effectLst/>
                        </a:rPr>
                        <a:t>252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smtClean="0">
                          <a:effectLst/>
                        </a:rPr>
                        <a:t>0.</a:t>
                      </a:r>
                      <a:r>
                        <a:rPr lang="en-GB" sz="2400" u="none" strike="noStrike" dirty="0" smtClean="0">
                          <a:effectLst/>
                        </a:rPr>
                        <a:t>06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84952"/>
              </p:ext>
            </p:extLst>
          </p:nvPr>
        </p:nvGraphicFramePr>
        <p:xfrm>
          <a:off x="6399822" y="4100004"/>
          <a:ext cx="4726355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41"/>
                <a:gridCol w="701749"/>
                <a:gridCol w="723014"/>
                <a:gridCol w="260375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I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N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Pravdepodobnosť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n</a:t>
                      </a:r>
                      <a:r>
                        <a:rPr lang="sk-SK" sz="2400" u="none" strike="noStrike" baseline="30000" dirty="0">
                          <a:effectLst/>
                        </a:rPr>
                        <a:t>0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0.282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0.02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0.564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baseline="0" dirty="0" smtClean="0">
                          <a:effectLst/>
                        </a:rPr>
                        <a:t>z</a:t>
                      </a:r>
                      <a:r>
                        <a:rPr lang="en-GB" sz="2400" u="none" strike="noStrike" baseline="30000" dirty="0" smtClean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0.134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8610600" y="3736870"/>
            <a:ext cx="0" cy="386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b="1" dirty="0" err="1" smtClean="0"/>
              <a:t>Marginalizácia</a:t>
            </a:r>
            <a:endParaRPr lang="sk-SK" b="1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Marginalizuj</a:t>
            </a:r>
            <a:r>
              <a:rPr lang="sk-SK" dirty="0" smtClean="0"/>
              <a:t> </a:t>
            </a:r>
            <a:r>
              <a:rPr lang="sk-SK" b="1" dirty="0" smtClean="0"/>
              <a:t>I</a:t>
            </a: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15</a:t>
            </a:fld>
            <a:endParaRPr lang="sk-SK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506"/>
              </p:ext>
            </p:extLst>
          </p:nvPr>
        </p:nvGraphicFramePr>
        <p:xfrm>
          <a:off x="6404708" y="2360062"/>
          <a:ext cx="4726354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827"/>
                <a:gridCol w="1175524"/>
                <a:gridCol w="24630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>
                          <a:effectLst/>
                        </a:rPr>
                        <a:t>I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>
                          <a:effectLst/>
                        </a:rPr>
                        <a:t>N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Pravdepodobnosť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0.282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0.02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0.564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i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1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0.134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48842"/>
              </p:ext>
            </p:extLst>
          </p:nvPr>
        </p:nvGraphicFramePr>
        <p:xfrm>
          <a:off x="6725138" y="4818185"/>
          <a:ext cx="4089400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318"/>
                <a:gridCol w="26460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N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</a:rPr>
                        <a:t>Pravdepodobnosť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n</a:t>
                      </a:r>
                      <a:r>
                        <a:rPr lang="sk-SK" sz="2400" u="none" strike="noStrike" baseline="30000">
                          <a:effectLst/>
                        </a:rPr>
                        <a:t>0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>
                          <a:effectLst/>
                        </a:rPr>
                        <a:t>0.846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n</a:t>
                      </a:r>
                      <a:r>
                        <a:rPr lang="sk-SK" sz="2400" u="none" strike="noStrike" baseline="30000" dirty="0">
                          <a:effectLst/>
                        </a:rPr>
                        <a:t>1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0.154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8610600" y="4335585"/>
            <a:ext cx="0" cy="386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b="1" dirty="0" smtClean="0"/>
              <a:t>Faktor</a:t>
            </a:r>
          </a:p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P(I,N,Z) = P(I) * P(N) * P(Z|I,N)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16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Inteligencia</a:t>
            </a:r>
            <a:endParaRPr lang="sk-SK" sz="2400" dirty="0"/>
          </a:p>
        </p:txBody>
      </p:sp>
      <p:sp>
        <p:nvSpPr>
          <p:cNvPr id="9" name="Oval 8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10" name="Oval 9"/>
          <p:cNvSpPr/>
          <p:nvPr/>
        </p:nvSpPr>
        <p:spPr>
          <a:xfrm>
            <a:off x="7831015" y="3636657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12" name="Straight Arrow Connector 11"/>
          <p:cNvCxnSpPr>
            <a:stCxn id="8" idx="4"/>
            <a:endCxn id="10" idx="1"/>
          </p:cNvCxnSpPr>
          <p:nvPr/>
        </p:nvCxnSpPr>
        <p:spPr>
          <a:xfrm>
            <a:off x="7519621" y="2975646"/>
            <a:ext cx="584366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0" idx="7"/>
          </p:cNvCxnSpPr>
          <p:nvPr/>
        </p:nvCxnSpPr>
        <p:spPr>
          <a:xfrm flipH="1">
            <a:off x="9422012" y="2975646"/>
            <a:ext cx="588397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b="1" dirty="0" smtClean="0"/>
              <a:t>Faktor</a:t>
            </a:r>
          </a:p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P(I,N,Z,S,G) =</a:t>
            </a:r>
          </a:p>
          <a:p>
            <a:pPr marL="0" indent="0">
              <a:buNone/>
            </a:pPr>
            <a:r>
              <a:rPr lang="en-GB" dirty="0" smtClean="0"/>
              <a:t>P(I) * P(N) * P(S|I</a:t>
            </a:r>
            <a:r>
              <a:rPr lang="en-GB" dirty="0"/>
              <a:t>) *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P(Z|I,N) * P(G|S)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17</a:t>
            </a:fld>
            <a:endParaRPr lang="sk-SK"/>
          </a:p>
        </p:txBody>
      </p:sp>
      <p:sp>
        <p:nvSpPr>
          <p:cNvPr id="13" name="Oval 12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15" name="Oval 14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Inteligencia</a:t>
            </a:r>
          </a:p>
        </p:txBody>
      </p:sp>
      <p:sp>
        <p:nvSpPr>
          <p:cNvPr id="16" name="Oval 15"/>
          <p:cNvSpPr/>
          <p:nvPr/>
        </p:nvSpPr>
        <p:spPr>
          <a:xfrm>
            <a:off x="6587636" y="3640902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17" name="Straight Arrow Connector 16"/>
          <p:cNvCxnSpPr>
            <a:stCxn id="13" idx="4"/>
            <a:endCxn id="16" idx="0"/>
          </p:cNvCxnSpPr>
          <p:nvPr/>
        </p:nvCxnSpPr>
        <p:spPr>
          <a:xfrm>
            <a:off x="7519621" y="2975646"/>
            <a:ext cx="0" cy="665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  <a:endCxn id="16" idx="7"/>
          </p:cNvCxnSpPr>
          <p:nvPr/>
        </p:nvCxnSpPr>
        <p:spPr>
          <a:xfrm flipH="1">
            <a:off x="8178633" y="2862337"/>
            <a:ext cx="1020444" cy="89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078424" y="3636060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Súťaž</a:t>
            </a:r>
            <a:endParaRPr lang="sk-SK" sz="2400" dirty="0"/>
          </a:p>
        </p:txBody>
      </p:sp>
      <p:sp>
        <p:nvSpPr>
          <p:cNvPr id="20" name="Oval 19"/>
          <p:cNvSpPr/>
          <p:nvPr/>
        </p:nvSpPr>
        <p:spPr>
          <a:xfrm>
            <a:off x="9078424" y="4912861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Google</a:t>
            </a:r>
            <a:endParaRPr lang="sk-SK" sz="2400" dirty="0"/>
          </a:p>
        </p:txBody>
      </p:sp>
      <p:cxnSp>
        <p:nvCxnSpPr>
          <p:cNvPr id="21" name="Straight Arrow Connector 20"/>
          <p:cNvCxnSpPr>
            <a:stCxn id="19" idx="4"/>
            <a:endCxn id="20" idx="0"/>
          </p:cNvCxnSpPr>
          <p:nvPr/>
        </p:nvCxnSpPr>
        <p:spPr>
          <a:xfrm>
            <a:off x="10010409" y="4409783"/>
            <a:ext cx="0" cy="503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4"/>
            <a:endCxn id="19" idx="0"/>
          </p:cNvCxnSpPr>
          <p:nvPr/>
        </p:nvCxnSpPr>
        <p:spPr>
          <a:xfrm>
            <a:off x="10010409" y="2975646"/>
            <a:ext cx="0" cy="66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b="1" dirty="0" smtClean="0"/>
              <a:t>Faktor</a:t>
            </a:r>
          </a:p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l-GR" dirty="0" smtClean="0"/>
              <a:t>Φ</a:t>
            </a:r>
            <a:r>
              <a:rPr lang="en-GB" dirty="0" smtClean="0"/>
              <a:t>(X</a:t>
            </a:r>
            <a:r>
              <a:rPr lang="en-GB" baseline="-25000" dirty="0" smtClean="0"/>
              <a:t>1</a:t>
            </a:r>
            <a:r>
              <a:rPr lang="en-GB" dirty="0" smtClean="0"/>
              <a:t>,X</a:t>
            </a:r>
            <a:r>
              <a:rPr lang="en-GB" baseline="-25000" dirty="0" smtClean="0"/>
              <a:t>2</a:t>
            </a:r>
            <a:r>
              <a:rPr lang="en-GB" dirty="0" smtClean="0"/>
              <a:t>,X</a:t>
            </a:r>
            <a:r>
              <a:rPr lang="en-GB" baseline="-25000" dirty="0" smtClean="0"/>
              <a:t>3</a:t>
            </a:r>
            <a:r>
              <a:rPr lang="en-GB" dirty="0" smtClean="0"/>
              <a:t>)</a:t>
            </a:r>
          </a:p>
          <a:p>
            <a:r>
              <a:rPr lang="el-GR" dirty="0"/>
              <a:t>Φ</a:t>
            </a:r>
            <a:r>
              <a:rPr lang="en-GB" dirty="0" smtClean="0"/>
              <a:t> : Val(</a:t>
            </a:r>
            <a:r>
              <a:rPr lang="en-GB" dirty="0"/>
              <a:t>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 smtClean="0"/>
              <a:t>) -&gt; R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18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Inteligencia</a:t>
            </a:r>
            <a:endParaRPr lang="sk-SK" sz="2400" dirty="0"/>
          </a:p>
        </p:txBody>
      </p:sp>
      <p:sp>
        <p:nvSpPr>
          <p:cNvPr id="9" name="Oval 8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10" name="Oval 9"/>
          <p:cNvSpPr/>
          <p:nvPr/>
        </p:nvSpPr>
        <p:spPr>
          <a:xfrm>
            <a:off x="7831015" y="3636657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12" name="Straight Arrow Connector 11"/>
          <p:cNvCxnSpPr>
            <a:stCxn id="8" idx="4"/>
            <a:endCxn id="10" idx="1"/>
          </p:cNvCxnSpPr>
          <p:nvPr/>
        </p:nvCxnSpPr>
        <p:spPr>
          <a:xfrm>
            <a:off x="7519621" y="2975646"/>
            <a:ext cx="584366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0" idx="7"/>
          </p:cNvCxnSpPr>
          <p:nvPr/>
        </p:nvCxnSpPr>
        <p:spPr>
          <a:xfrm flipH="1">
            <a:off x="9422012" y="2975646"/>
            <a:ext cx="588397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Usudzovanie</a:t>
            </a:r>
            <a:endParaRPr lang="sk-S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Kedy X ovplyvňuje Y?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X</a:t>
            </a:r>
            <a:r>
              <a:rPr lang="en-GB" dirty="0" smtClean="0"/>
              <a:t>-&gt;Y</a:t>
            </a:r>
          </a:p>
          <a:p>
            <a:r>
              <a:rPr lang="en-GB" dirty="0" smtClean="0"/>
              <a:t>X&lt;-Y</a:t>
            </a:r>
          </a:p>
          <a:p>
            <a:r>
              <a:rPr lang="en-GB" dirty="0" smtClean="0"/>
              <a:t>X-&gt;W-&gt;Y</a:t>
            </a:r>
          </a:p>
          <a:p>
            <a:r>
              <a:rPr lang="en-GB" dirty="0" smtClean="0"/>
              <a:t>X&lt;-W&lt;-Y</a:t>
            </a:r>
          </a:p>
          <a:p>
            <a:r>
              <a:rPr lang="en-GB" dirty="0" smtClean="0"/>
              <a:t>X&lt;-W-&gt;Y</a:t>
            </a:r>
          </a:p>
          <a:p>
            <a:r>
              <a:rPr lang="en-GB" dirty="0" smtClean="0"/>
              <a:t>X-&gt;W&lt;-Y</a:t>
            </a:r>
            <a:endParaRPr lang="sk-SK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19</a:t>
            </a:fld>
            <a:endParaRPr lang="sk-SK"/>
          </a:p>
        </p:txBody>
      </p:sp>
      <p:sp>
        <p:nvSpPr>
          <p:cNvPr id="33" name="Oval 32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34" name="Oval 33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Inteligencia</a:t>
            </a:r>
          </a:p>
        </p:txBody>
      </p:sp>
      <p:sp>
        <p:nvSpPr>
          <p:cNvPr id="35" name="Oval 34"/>
          <p:cNvSpPr/>
          <p:nvPr/>
        </p:nvSpPr>
        <p:spPr>
          <a:xfrm>
            <a:off x="6587636" y="3640902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36" name="Straight Arrow Connector 35"/>
          <p:cNvCxnSpPr>
            <a:stCxn id="33" idx="4"/>
            <a:endCxn id="35" idx="0"/>
          </p:cNvCxnSpPr>
          <p:nvPr/>
        </p:nvCxnSpPr>
        <p:spPr>
          <a:xfrm>
            <a:off x="7519621" y="2975646"/>
            <a:ext cx="0" cy="665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35" idx="7"/>
          </p:cNvCxnSpPr>
          <p:nvPr/>
        </p:nvCxnSpPr>
        <p:spPr>
          <a:xfrm flipH="1">
            <a:off x="8178633" y="2862337"/>
            <a:ext cx="1020444" cy="89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078424" y="3636060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Súťaž</a:t>
            </a:r>
            <a:endParaRPr lang="sk-SK" sz="2400" dirty="0"/>
          </a:p>
        </p:txBody>
      </p:sp>
      <p:sp>
        <p:nvSpPr>
          <p:cNvPr id="43" name="Oval 42"/>
          <p:cNvSpPr/>
          <p:nvPr/>
        </p:nvSpPr>
        <p:spPr>
          <a:xfrm>
            <a:off x="9078424" y="4912861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Google</a:t>
            </a:r>
            <a:endParaRPr lang="sk-SK" sz="2400" dirty="0"/>
          </a:p>
        </p:txBody>
      </p:sp>
      <p:cxnSp>
        <p:nvCxnSpPr>
          <p:cNvPr id="45" name="Straight Arrow Connector 44"/>
          <p:cNvCxnSpPr>
            <a:stCxn id="42" idx="4"/>
            <a:endCxn id="43" idx="0"/>
          </p:cNvCxnSpPr>
          <p:nvPr/>
        </p:nvCxnSpPr>
        <p:spPr>
          <a:xfrm>
            <a:off x="10010409" y="4409783"/>
            <a:ext cx="0" cy="503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4"/>
            <a:endCxn id="42" idx="0"/>
          </p:cNvCxnSpPr>
          <p:nvPr/>
        </p:nvCxnSpPr>
        <p:spPr>
          <a:xfrm>
            <a:off x="10010409" y="2975646"/>
            <a:ext cx="0" cy="66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709738"/>
            <a:ext cx="12204700" cy="2852737"/>
          </a:xfrm>
        </p:spPr>
        <p:txBody>
          <a:bodyPr lIns="900000">
            <a:normAutofit/>
          </a:bodyPr>
          <a:lstStyle/>
          <a:p>
            <a:r>
              <a:rPr lang="sk-SK" dirty="0" smtClean="0"/>
              <a:t>„Žiadny model nie je dobrý, ale niektoré sú užitočné“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59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Usudzovanie</a:t>
            </a:r>
            <a:endParaRPr lang="sk-S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Kedy X ovplyvňuje Y?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X</a:t>
            </a:r>
            <a:r>
              <a:rPr lang="en-GB" dirty="0" smtClean="0"/>
              <a:t>-&gt;Y</a:t>
            </a:r>
          </a:p>
          <a:p>
            <a:r>
              <a:rPr lang="en-GB" dirty="0" smtClean="0"/>
              <a:t>X&lt;-Y</a:t>
            </a:r>
          </a:p>
          <a:p>
            <a:r>
              <a:rPr lang="en-GB" dirty="0" smtClean="0"/>
              <a:t>X-&gt;W-&gt;Y</a:t>
            </a:r>
          </a:p>
          <a:p>
            <a:r>
              <a:rPr lang="en-GB" dirty="0" smtClean="0"/>
              <a:t>X&lt;-W&lt;-Y</a:t>
            </a:r>
          </a:p>
          <a:p>
            <a:r>
              <a:rPr lang="en-GB" dirty="0" smtClean="0"/>
              <a:t>X&lt;-W-&gt;Y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X-&gt;W&lt;-Y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20</a:t>
            </a:fld>
            <a:endParaRPr lang="sk-SK"/>
          </a:p>
        </p:txBody>
      </p:sp>
      <p:sp>
        <p:nvSpPr>
          <p:cNvPr id="33" name="Oval 32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34" name="Oval 33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Inteligencia</a:t>
            </a:r>
          </a:p>
        </p:txBody>
      </p:sp>
      <p:sp>
        <p:nvSpPr>
          <p:cNvPr id="35" name="Oval 34"/>
          <p:cNvSpPr/>
          <p:nvPr/>
        </p:nvSpPr>
        <p:spPr>
          <a:xfrm>
            <a:off x="6587636" y="3640902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36" name="Straight Arrow Connector 35"/>
          <p:cNvCxnSpPr>
            <a:stCxn id="33" idx="4"/>
            <a:endCxn id="35" idx="0"/>
          </p:cNvCxnSpPr>
          <p:nvPr/>
        </p:nvCxnSpPr>
        <p:spPr>
          <a:xfrm>
            <a:off x="7519621" y="2975646"/>
            <a:ext cx="0" cy="665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35" idx="7"/>
          </p:cNvCxnSpPr>
          <p:nvPr/>
        </p:nvCxnSpPr>
        <p:spPr>
          <a:xfrm flipH="1">
            <a:off x="8178633" y="2862337"/>
            <a:ext cx="1020444" cy="89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078424" y="3636060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Súťaž</a:t>
            </a:r>
            <a:endParaRPr lang="sk-SK" sz="2400" dirty="0"/>
          </a:p>
        </p:txBody>
      </p:sp>
      <p:sp>
        <p:nvSpPr>
          <p:cNvPr id="43" name="Oval 42"/>
          <p:cNvSpPr/>
          <p:nvPr/>
        </p:nvSpPr>
        <p:spPr>
          <a:xfrm>
            <a:off x="9078424" y="4912861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Google</a:t>
            </a:r>
            <a:endParaRPr lang="sk-SK" sz="2400" dirty="0"/>
          </a:p>
        </p:txBody>
      </p:sp>
      <p:cxnSp>
        <p:nvCxnSpPr>
          <p:cNvPr id="45" name="Straight Arrow Connector 44"/>
          <p:cNvCxnSpPr>
            <a:stCxn id="42" idx="4"/>
            <a:endCxn id="43" idx="0"/>
          </p:cNvCxnSpPr>
          <p:nvPr/>
        </p:nvCxnSpPr>
        <p:spPr>
          <a:xfrm>
            <a:off x="10010409" y="4409783"/>
            <a:ext cx="0" cy="503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4"/>
            <a:endCxn id="42" idx="0"/>
          </p:cNvCxnSpPr>
          <p:nvPr/>
        </p:nvCxnSpPr>
        <p:spPr>
          <a:xfrm>
            <a:off x="10010409" y="2975646"/>
            <a:ext cx="0" cy="66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Usudzovanie</a:t>
            </a:r>
            <a:endParaRPr lang="sk-S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1037137"/>
          </a:xfrm>
        </p:spPr>
        <p:txBody>
          <a:bodyPr/>
          <a:lstStyle/>
          <a:p>
            <a:r>
              <a:rPr lang="sk-SK" dirty="0" smtClean="0"/>
              <a:t>Kedy X ovplyvňuje Y ak pozorujeme Z?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</p:spPr>
            <p:txBody>
              <a:bodyPr/>
              <a:lstStyle/>
              <a:p>
                <a:r>
                  <a:rPr lang="sk-SK" dirty="0" smtClean="0"/>
                  <a:t>Ak W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sk-SK" dirty="0" smtClean="0"/>
                  <a:t>Z</a:t>
                </a:r>
              </a:p>
              <a:p>
                <a:r>
                  <a:rPr lang="en-GB" dirty="0" smtClean="0"/>
                  <a:t>X-&gt;W-&gt;Y</a:t>
                </a:r>
              </a:p>
              <a:p>
                <a:r>
                  <a:rPr lang="en-GB" dirty="0" smtClean="0"/>
                  <a:t>X&lt;-W&lt;-Y</a:t>
                </a:r>
              </a:p>
              <a:p>
                <a:r>
                  <a:rPr lang="en-GB" dirty="0" smtClean="0"/>
                  <a:t>X&lt;-W-&gt;Y</a:t>
                </a:r>
              </a:p>
              <a:p>
                <a:r>
                  <a:rPr lang="en-GB" dirty="0" smtClean="0"/>
                  <a:t>X-&gt;W&lt;-Y</a:t>
                </a:r>
                <a:endParaRPr lang="sk-SK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  <a:blipFill rotWithShape="0">
                <a:blip r:embed="rId2"/>
                <a:stretch>
                  <a:fillRect l="-2128" t="-330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21</a:t>
            </a:fld>
            <a:endParaRPr lang="sk-SK"/>
          </a:p>
        </p:txBody>
      </p:sp>
      <p:sp>
        <p:nvSpPr>
          <p:cNvPr id="33" name="Oval 32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34" name="Oval 33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Inteligencia</a:t>
            </a:r>
          </a:p>
        </p:txBody>
      </p:sp>
      <p:sp>
        <p:nvSpPr>
          <p:cNvPr id="35" name="Oval 34"/>
          <p:cNvSpPr/>
          <p:nvPr/>
        </p:nvSpPr>
        <p:spPr>
          <a:xfrm>
            <a:off x="6587636" y="3640902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36" name="Straight Arrow Connector 35"/>
          <p:cNvCxnSpPr>
            <a:stCxn id="33" idx="4"/>
            <a:endCxn id="35" idx="0"/>
          </p:cNvCxnSpPr>
          <p:nvPr/>
        </p:nvCxnSpPr>
        <p:spPr>
          <a:xfrm>
            <a:off x="7519621" y="2975646"/>
            <a:ext cx="0" cy="665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35" idx="7"/>
          </p:cNvCxnSpPr>
          <p:nvPr/>
        </p:nvCxnSpPr>
        <p:spPr>
          <a:xfrm flipH="1">
            <a:off x="8178633" y="2862337"/>
            <a:ext cx="1020444" cy="89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078424" y="3636060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Súťaž</a:t>
            </a:r>
            <a:endParaRPr lang="sk-SK" sz="2400" dirty="0"/>
          </a:p>
        </p:txBody>
      </p:sp>
      <p:sp>
        <p:nvSpPr>
          <p:cNvPr id="43" name="Oval 42"/>
          <p:cNvSpPr/>
          <p:nvPr/>
        </p:nvSpPr>
        <p:spPr>
          <a:xfrm>
            <a:off x="9078424" y="4912861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Google</a:t>
            </a:r>
            <a:endParaRPr lang="sk-SK" sz="2400" dirty="0"/>
          </a:p>
        </p:txBody>
      </p:sp>
      <p:cxnSp>
        <p:nvCxnSpPr>
          <p:cNvPr id="45" name="Straight Arrow Connector 44"/>
          <p:cNvCxnSpPr>
            <a:stCxn id="42" idx="4"/>
            <a:endCxn id="43" idx="0"/>
          </p:cNvCxnSpPr>
          <p:nvPr/>
        </p:nvCxnSpPr>
        <p:spPr>
          <a:xfrm>
            <a:off x="10010409" y="4409783"/>
            <a:ext cx="0" cy="503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4"/>
            <a:endCxn id="42" idx="0"/>
          </p:cNvCxnSpPr>
          <p:nvPr/>
        </p:nvCxnSpPr>
        <p:spPr>
          <a:xfrm>
            <a:off x="10010409" y="2975646"/>
            <a:ext cx="0" cy="66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Usudzovanie</a:t>
            </a:r>
            <a:endParaRPr lang="sk-S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1037137"/>
          </a:xfrm>
        </p:spPr>
        <p:txBody>
          <a:bodyPr/>
          <a:lstStyle/>
          <a:p>
            <a:r>
              <a:rPr lang="sk-SK" dirty="0" smtClean="0"/>
              <a:t>Kedy X ovplyvňuje Y ak pozorujeme Z?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</p:spPr>
            <p:txBody>
              <a:bodyPr/>
              <a:lstStyle/>
              <a:p>
                <a:r>
                  <a:rPr lang="sk-SK" dirty="0" smtClean="0"/>
                  <a:t>Ak W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sk-SK" dirty="0" smtClean="0"/>
                  <a:t>Z</a:t>
                </a:r>
              </a:p>
              <a:p>
                <a:r>
                  <a:rPr lang="en-GB" dirty="0" smtClean="0"/>
                  <a:t>X-&gt;W-&gt;Y</a:t>
                </a:r>
              </a:p>
              <a:p>
                <a:r>
                  <a:rPr lang="en-GB" dirty="0" smtClean="0"/>
                  <a:t>X&lt;-W&lt;-Y</a:t>
                </a:r>
              </a:p>
              <a:p>
                <a:r>
                  <a:rPr lang="en-GB" dirty="0" smtClean="0"/>
                  <a:t>X&lt;-W-&gt;Y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X-&gt;W&lt;-Y</a:t>
                </a:r>
                <a:endParaRPr lang="sk-SK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  <a:blipFill rotWithShape="0">
                <a:blip r:embed="rId2"/>
                <a:stretch>
                  <a:fillRect l="-2128" t="-330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22</a:t>
            </a:fld>
            <a:endParaRPr lang="sk-SK"/>
          </a:p>
        </p:txBody>
      </p:sp>
      <p:sp>
        <p:nvSpPr>
          <p:cNvPr id="33" name="Oval 32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34" name="Oval 33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Inteligencia</a:t>
            </a:r>
          </a:p>
        </p:txBody>
      </p:sp>
      <p:sp>
        <p:nvSpPr>
          <p:cNvPr id="35" name="Oval 34"/>
          <p:cNvSpPr/>
          <p:nvPr/>
        </p:nvSpPr>
        <p:spPr>
          <a:xfrm>
            <a:off x="6587636" y="3640902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36" name="Straight Arrow Connector 35"/>
          <p:cNvCxnSpPr>
            <a:stCxn id="33" idx="4"/>
            <a:endCxn id="35" idx="0"/>
          </p:cNvCxnSpPr>
          <p:nvPr/>
        </p:nvCxnSpPr>
        <p:spPr>
          <a:xfrm>
            <a:off x="7519621" y="2975646"/>
            <a:ext cx="0" cy="665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35" idx="7"/>
          </p:cNvCxnSpPr>
          <p:nvPr/>
        </p:nvCxnSpPr>
        <p:spPr>
          <a:xfrm flipH="1">
            <a:off x="8178633" y="2862337"/>
            <a:ext cx="1020444" cy="89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078424" y="3636060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Súťaž</a:t>
            </a:r>
            <a:endParaRPr lang="sk-SK" sz="2400" dirty="0"/>
          </a:p>
        </p:txBody>
      </p:sp>
      <p:sp>
        <p:nvSpPr>
          <p:cNvPr id="43" name="Oval 42"/>
          <p:cNvSpPr/>
          <p:nvPr/>
        </p:nvSpPr>
        <p:spPr>
          <a:xfrm>
            <a:off x="9078424" y="4912861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Google</a:t>
            </a:r>
            <a:endParaRPr lang="sk-SK" sz="2400" dirty="0"/>
          </a:p>
        </p:txBody>
      </p:sp>
      <p:cxnSp>
        <p:nvCxnSpPr>
          <p:cNvPr id="45" name="Straight Arrow Connector 44"/>
          <p:cNvCxnSpPr>
            <a:stCxn id="42" idx="4"/>
            <a:endCxn id="43" idx="0"/>
          </p:cNvCxnSpPr>
          <p:nvPr/>
        </p:nvCxnSpPr>
        <p:spPr>
          <a:xfrm>
            <a:off x="10010409" y="4409783"/>
            <a:ext cx="0" cy="503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4"/>
            <a:endCxn id="42" idx="0"/>
          </p:cNvCxnSpPr>
          <p:nvPr/>
        </p:nvCxnSpPr>
        <p:spPr>
          <a:xfrm>
            <a:off x="10010409" y="2975646"/>
            <a:ext cx="0" cy="66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Usudzovanie</a:t>
            </a:r>
            <a:endParaRPr lang="sk-S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1037137"/>
          </a:xfrm>
        </p:spPr>
        <p:txBody>
          <a:bodyPr/>
          <a:lstStyle/>
          <a:p>
            <a:r>
              <a:rPr lang="sk-SK" dirty="0" smtClean="0"/>
              <a:t>Kedy X ovplyvňuje Y ak pozorujeme Z?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</p:spPr>
            <p:txBody>
              <a:bodyPr/>
              <a:lstStyle/>
              <a:p>
                <a:r>
                  <a:rPr lang="sk-SK" dirty="0" smtClean="0"/>
                  <a:t>Ak W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sk-SK" dirty="0" smtClean="0"/>
                  <a:t>Z</a:t>
                </a:r>
              </a:p>
              <a:p>
                <a:r>
                  <a:rPr lang="en-GB" dirty="0" smtClean="0"/>
                  <a:t>X-&gt;W-&gt;Y</a:t>
                </a:r>
              </a:p>
              <a:p>
                <a:r>
                  <a:rPr lang="en-GB" dirty="0" smtClean="0"/>
                  <a:t>X&lt;-W&lt;-Y</a:t>
                </a:r>
              </a:p>
              <a:p>
                <a:r>
                  <a:rPr lang="en-GB" dirty="0" smtClean="0"/>
                  <a:t>X&lt;-W-&gt;Y</a:t>
                </a:r>
              </a:p>
              <a:p>
                <a:r>
                  <a:rPr lang="en-GB" dirty="0" smtClean="0"/>
                  <a:t>X-&gt;W&lt;-Y</a:t>
                </a:r>
                <a:endParaRPr lang="sk-SK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  <a:blipFill rotWithShape="0">
                <a:blip r:embed="rId2"/>
                <a:stretch>
                  <a:fillRect l="-2128" t="-330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23</a:t>
            </a:fld>
            <a:endParaRPr lang="sk-SK"/>
          </a:p>
        </p:txBody>
      </p:sp>
      <p:sp>
        <p:nvSpPr>
          <p:cNvPr id="33" name="Oval 32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34" name="Oval 33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Inteligencia</a:t>
            </a:r>
          </a:p>
        </p:txBody>
      </p:sp>
      <p:sp>
        <p:nvSpPr>
          <p:cNvPr id="35" name="Oval 34"/>
          <p:cNvSpPr/>
          <p:nvPr/>
        </p:nvSpPr>
        <p:spPr>
          <a:xfrm>
            <a:off x="6587636" y="3640902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36" name="Straight Arrow Connector 35"/>
          <p:cNvCxnSpPr>
            <a:stCxn id="33" idx="4"/>
            <a:endCxn id="35" idx="0"/>
          </p:cNvCxnSpPr>
          <p:nvPr/>
        </p:nvCxnSpPr>
        <p:spPr>
          <a:xfrm>
            <a:off x="7519621" y="2975646"/>
            <a:ext cx="0" cy="665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35" idx="7"/>
          </p:cNvCxnSpPr>
          <p:nvPr/>
        </p:nvCxnSpPr>
        <p:spPr>
          <a:xfrm flipH="1">
            <a:off x="8178633" y="2862337"/>
            <a:ext cx="1020444" cy="89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078424" y="3636060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Súťaž</a:t>
            </a:r>
            <a:endParaRPr lang="sk-SK" sz="2400" dirty="0"/>
          </a:p>
        </p:txBody>
      </p:sp>
      <p:sp>
        <p:nvSpPr>
          <p:cNvPr id="43" name="Oval 42"/>
          <p:cNvSpPr/>
          <p:nvPr/>
        </p:nvSpPr>
        <p:spPr>
          <a:xfrm>
            <a:off x="9078424" y="4912861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Google</a:t>
            </a:r>
            <a:endParaRPr lang="sk-SK" sz="2400" dirty="0"/>
          </a:p>
        </p:txBody>
      </p:sp>
      <p:cxnSp>
        <p:nvCxnSpPr>
          <p:cNvPr id="45" name="Straight Arrow Connector 44"/>
          <p:cNvCxnSpPr>
            <a:stCxn id="42" idx="4"/>
            <a:endCxn id="43" idx="0"/>
          </p:cNvCxnSpPr>
          <p:nvPr/>
        </p:nvCxnSpPr>
        <p:spPr>
          <a:xfrm>
            <a:off x="10010409" y="4409783"/>
            <a:ext cx="0" cy="503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4"/>
            <a:endCxn id="42" idx="0"/>
          </p:cNvCxnSpPr>
          <p:nvPr/>
        </p:nvCxnSpPr>
        <p:spPr>
          <a:xfrm>
            <a:off x="10010409" y="2975646"/>
            <a:ext cx="0" cy="66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Usudzovanie</a:t>
            </a:r>
            <a:endParaRPr lang="sk-S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1037137"/>
          </a:xfrm>
        </p:spPr>
        <p:txBody>
          <a:bodyPr/>
          <a:lstStyle/>
          <a:p>
            <a:r>
              <a:rPr lang="sk-SK" dirty="0" smtClean="0"/>
              <a:t>Kedy X ovplyvňuje Y ak pozorujeme Z?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</p:spPr>
            <p:txBody>
              <a:bodyPr/>
              <a:lstStyle/>
              <a:p>
                <a:r>
                  <a:rPr lang="sk-SK" dirty="0" smtClean="0"/>
                  <a:t>Ak W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sk-SK" dirty="0" smtClean="0"/>
                  <a:t>Z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X-&gt;W-&gt;Y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X&lt;-W&lt;-Y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X&lt;-W-&gt;Y</a:t>
                </a:r>
              </a:p>
              <a:p>
                <a:r>
                  <a:rPr lang="en-GB" dirty="0" smtClean="0"/>
                  <a:t>X-&gt;W&lt;-Y</a:t>
                </a:r>
                <a:endParaRPr lang="sk-SK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862337"/>
                <a:ext cx="5157787" cy="3327326"/>
              </a:xfrm>
              <a:blipFill rotWithShape="0">
                <a:blip r:embed="rId2"/>
                <a:stretch>
                  <a:fillRect l="-2128" t="-330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24</a:t>
            </a:fld>
            <a:endParaRPr lang="sk-SK"/>
          </a:p>
        </p:txBody>
      </p:sp>
      <p:sp>
        <p:nvSpPr>
          <p:cNvPr id="33" name="Oval 32"/>
          <p:cNvSpPr/>
          <p:nvPr/>
        </p:nvSpPr>
        <p:spPr>
          <a:xfrm>
            <a:off x="6339253" y="2201923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34" name="Oval 33"/>
          <p:cNvSpPr/>
          <p:nvPr/>
        </p:nvSpPr>
        <p:spPr>
          <a:xfrm>
            <a:off x="8863012" y="2201923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Inteligencia</a:t>
            </a:r>
          </a:p>
        </p:txBody>
      </p:sp>
      <p:sp>
        <p:nvSpPr>
          <p:cNvPr id="35" name="Oval 34"/>
          <p:cNvSpPr/>
          <p:nvPr/>
        </p:nvSpPr>
        <p:spPr>
          <a:xfrm>
            <a:off x="6587636" y="3640902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36" name="Straight Arrow Connector 35"/>
          <p:cNvCxnSpPr>
            <a:stCxn id="33" idx="4"/>
            <a:endCxn id="35" idx="0"/>
          </p:cNvCxnSpPr>
          <p:nvPr/>
        </p:nvCxnSpPr>
        <p:spPr>
          <a:xfrm>
            <a:off x="7519621" y="2975646"/>
            <a:ext cx="0" cy="665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35" idx="7"/>
          </p:cNvCxnSpPr>
          <p:nvPr/>
        </p:nvCxnSpPr>
        <p:spPr>
          <a:xfrm flipH="1">
            <a:off x="8178633" y="2862337"/>
            <a:ext cx="1020444" cy="891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078424" y="3636060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Súťaž</a:t>
            </a:r>
            <a:endParaRPr lang="sk-SK" sz="2400" dirty="0"/>
          </a:p>
        </p:txBody>
      </p:sp>
      <p:sp>
        <p:nvSpPr>
          <p:cNvPr id="43" name="Oval 42"/>
          <p:cNvSpPr/>
          <p:nvPr/>
        </p:nvSpPr>
        <p:spPr>
          <a:xfrm>
            <a:off x="9078424" y="4912861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Google</a:t>
            </a:r>
            <a:endParaRPr lang="sk-SK" sz="2400" dirty="0"/>
          </a:p>
        </p:txBody>
      </p:sp>
      <p:cxnSp>
        <p:nvCxnSpPr>
          <p:cNvPr id="45" name="Straight Arrow Connector 44"/>
          <p:cNvCxnSpPr>
            <a:stCxn id="42" idx="4"/>
            <a:endCxn id="43" idx="0"/>
          </p:cNvCxnSpPr>
          <p:nvPr/>
        </p:nvCxnSpPr>
        <p:spPr>
          <a:xfrm>
            <a:off x="10010409" y="4409783"/>
            <a:ext cx="0" cy="503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4"/>
            <a:endCxn id="42" idx="0"/>
          </p:cNvCxnSpPr>
          <p:nvPr/>
        </p:nvCxnSpPr>
        <p:spPr>
          <a:xfrm>
            <a:off x="10010409" y="2975646"/>
            <a:ext cx="0" cy="66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Skryté premenné</a:t>
            </a:r>
            <a:endParaRPr lang="sk-S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25</a:t>
            </a:fld>
            <a:endParaRPr lang="sk-SK"/>
          </a:p>
        </p:txBody>
      </p:sp>
      <p:pic>
        <p:nvPicPr>
          <p:cNvPr id="9220" name="Picture 4" descr="http://www.cs.ubc.ca/~murphyk/Bayes/Figures/hidden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3"/>
          <a:stretch/>
        </p:blipFill>
        <p:spPr bwMode="auto">
          <a:xfrm flipH="1">
            <a:off x="1161363" y="1819502"/>
            <a:ext cx="9869274" cy="41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Markovova</a:t>
            </a:r>
            <a:r>
              <a:rPr lang="sk-SK" dirty="0" smtClean="0"/>
              <a:t> sieť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26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4403874" y="2801387"/>
            <a:ext cx="3384252" cy="2444264"/>
            <a:chOff x="7704011" y="3077307"/>
            <a:chExt cx="2098249" cy="1793505"/>
          </a:xfrm>
        </p:grpSpPr>
        <p:sp>
          <p:nvSpPr>
            <p:cNvPr id="8" name="Oval 7"/>
            <p:cNvSpPr/>
            <p:nvPr/>
          </p:nvSpPr>
          <p:spPr>
            <a:xfrm>
              <a:off x="8491232" y="3077307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A</a:t>
              </a:r>
              <a:endParaRPr lang="sk-SK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704011" y="3780629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B</a:t>
              </a:r>
              <a:endParaRPr lang="sk-SK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257137" y="3780629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C</a:t>
              </a:r>
              <a:endParaRPr lang="sk-SK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491231" y="4483951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D</a:t>
              </a:r>
              <a:endParaRPr lang="sk-SK" dirty="0"/>
            </a:p>
          </p:txBody>
        </p:sp>
        <p:cxnSp>
          <p:nvCxnSpPr>
            <p:cNvPr id="12" name="Straight Connector 11"/>
            <p:cNvCxnSpPr>
              <a:stCxn id="9" idx="7"/>
              <a:endCxn id="8" idx="3"/>
            </p:cNvCxnSpPr>
            <p:nvPr/>
          </p:nvCxnSpPr>
          <p:spPr>
            <a:xfrm flipV="1">
              <a:off x="8169303" y="3407514"/>
              <a:ext cx="401760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5"/>
              <a:endCxn id="10" idx="1"/>
            </p:cNvCxnSpPr>
            <p:nvPr/>
          </p:nvCxnSpPr>
          <p:spPr>
            <a:xfrm>
              <a:off x="8956524" y="3407514"/>
              <a:ext cx="380444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5"/>
              <a:endCxn id="11" idx="1"/>
            </p:cNvCxnSpPr>
            <p:nvPr/>
          </p:nvCxnSpPr>
          <p:spPr>
            <a:xfrm>
              <a:off x="8169303" y="4110836"/>
              <a:ext cx="401759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1" idx="7"/>
            </p:cNvCxnSpPr>
            <p:nvPr/>
          </p:nvCxnSpPr>
          <p:spPr>
            <a:xfrm flipH="1">
              <a:off x="8956523" y="4110836"/>
              <a:ext cx="380445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4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Naivný </a:t>
            </a:r>
            <a:r>
              <a:rPr lang="sk-SK" dirty="0" err="1" smtClean="0"/>
              <a:t>Bayesov</a:t>
            </a:r>
            <a:r>
              <a:rPr lang="sk-SK" dirty="0" smtClean="0"/>
              <a:t> </a:t>
            </a:r>
            <a:r>
              <a:rPr lang="sk-SK" dirty="0" err="1" smtClean="0"/>
              <a:t>klasifikátor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P(C, </a:t>
                </a:r>
                <a:r>
                  <a:rPr lang="en-GB" dirty="0" smtClean="0"/>
                  <a:t>X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,X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,...,</a:t>
                </a:r>
                <a:r>
                  <a:rPr lang="en-GB" dirty="0" err="1" smtClean="0"/>
                  <a:t>X</a:t>
                </a:r>
                <a:r>
                  <a:rPr lang="en-GB" baseline="-25000" dirty="0" err="1" smtClean="0"/>
                  <a:t>n</a:t>
                </a:r>
                <a:r>
                  <a:rPr lang="en-GB" dirty="0" smtClean="0"/>
                  <a:t>)</a:t>
                </a:r>
              </a:p>
              <a:p>
                <a:r>
                  <a:rPr lang="en-GB" dirty="0" smtClean="0"/>
                  <a:t>X</a:t>
                </a:r>
                <a:r>
                  <a:rPr lang="en-GB" baseline="-25000" dirty="0" smtClean="0"/>
                  <a:t>i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X</a:t>
                </a:r>
                <a:r>
                  <a:rPr lang="en-GB" baseline="-25000" dirty="0" err="1" smtClean="0"/>
                  <a:t>j</a:t>
                </a:r>
                <a:r>
                  <a:rPr lang="en-GB" dirty="0"/>
                  <a:t> </a:t>
                </a:r>
                <a:r>
                  <a:rPr lang="en-GB" dirty="0" smtClean="0"/>
                  <a:t>| C</a:t>
                </a:r>
              </a:p>
              <a:p>
                <a:endParaRPr lang="sk-SK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27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5489944" y="2594345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Trieda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2975344" y="4001294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r>
              <a:rPr lang="en-GB" baseline="-25000" dirty="0"/>
              <a:t>1</a:t>
            </a:r>
            <a:endParaRPr lang="sk-SK" dirty="0"/>
          </a:p>
        </p:txBody>
      </p:sp>
      <p:sp>
        <p:nvSpPr>
          <p:cNvPr id="9" name="Oval 8"/>
          <p:cNvSpPr/>
          <p:nvPr/>
        </p:nvSpPr>
        <p:spPr>
          <a:xfrm>
            <a:off x="4595037" y="4001294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</a:t>
            </a:r>
            <a:r>
              <a:rPr lang="en-GB" baseline="-25000" dirty="0" smtClean="0"/>
              <a:t>2</a:t>
            </a:r>
            <a:endParaRPr lang="sk-SK" dirty="0"/>
          </a:p>
        </p:txBody>
      </p:sp>
      <p:sp>
        <p:nvSpPr>
          <p:cNvPr id="10" name="Oval 9"/>
          <p:cNvSpPr/>
          <p:nvPr/>
        </p:nvSpPr>
        <p:spPr>
          <a:xfrm>
            <a:off x="6939516" y="4001294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X</a:t>
            </a:r>
            <a:r>
              <a:rPr lang="en-GB" baseline="-25000" dirty="0" err="1" smtClean="0"/>
              <a:t>n</a:t>
            </a:r>
            <a:endParaRPr lang="sk-SK" dirty="0"/>
          </a:p>
        </p:txBody>
      </p:sp>
      <p:cxnSp>
        <p:nvCxnSpPr>
          <p:cNvPr id="12" name="Straight Arrow Connector 11"/>
          <p:cNvCxnSpPr>
            <a:stCxn id="7" idx="3"/>
            <a:endCxn id="8" idx="7"/>
          </p:cNvCxnSpPr>
          <p:nvPr/>
        </p:nvCxnSpPr>
        <p:spPr>
          <a:xfrm flipH="1">
            <a:off x="4009946" y="3102570"/>
            <a:ext cx="1657508" cy="98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7"/>
          </p:cNvCxnSpPr>
          <p:nvPr/>
        </p:nvCxnSpPr>
        <p:spPr>
          <a:xfrm flipH="1">
            <a:off x="5629639" y="3189768"/>
            <a:ext cx="466361" cy="89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  <a:endCxn id="10" idx="1"/>
          </p:cNvCxnSpPr>
          <p:nvPr/>
        </p:nvCxnSpPr>
        <p:spPr>
          <a:xfrm>
            <a:off x="6524546" y="3102570"/>
            <a:ext cx="592480" cy="98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12411" y="4378830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/>
          <p:cNvSpPr/>
          <p:nvPr/>
        </p:nvSpPr>
        <p:spPr>
          <a:xfrm>
            <a:off x="6261540" y="4378830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/>
          <p:cNvSpPr/>
          <p:nvPr/>
        </p:nvSpPr>
        <p:spPr>
          <a:xfrm>
            <a:off x="6510669" y="4378830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Skrytý </a:t>
            </a:r>
            <a:r>
              <a:rPr lang="sk-SK" dirty="0" err="1" smtClean="0"/>
              <a:t>Markovov</a:t>
            </a:r>
            <a:r>
              <a:rPr lang="sk-SK" dirty="0" smtClean="0"/>
              <a:t> model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Určovanie slovných druhov</a:t>
            </a:r>
          </a:p>
          <a:p>
            <a:r>
              <a:rPr lang="sk-SK" dirty="0" smtClean="0"/>
              <a:t>Rozpoznávanie reči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28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2826488" y="3250180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sk-SK" baseline="-25000" dirty="0"/>
              <a:t>0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4328716" y="3250179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en-GB" baseline="-25000" dirty="0" smtClean="0"/>
              <a:t>1</a:t>
            </a:r>
            <a:endParaRPr lang="sk-SK" dirty="0"/>
          </a:p>
        </p:txBody>
      </p:sp>
      <p:sp>
        <p:nvSpPr>
          <p:cNvPr id="9" name="Oval 8"/>
          <p:cNvSpPr/>
          <p:nvPr/>
        </p:nvSpPr>
        <p:spPr>
          <a:xfrm>
            <a:off x="5830944" y="3250178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sk-SK" baseline="-25000" dirty="0" smtClean="0"/>
              <a:t>2</a:t>
            </a:r>
            <a:endParaRPr lang="sk-SK" dirty="0"/>
          </a:p>
        </p:txBody>
      </p:sp>
      <p:sp>
        <p:nvSpPr>
          <p:cNvPr id="10" name="Oval 9"/>
          <p:cNvSpPr/>
          <p:nvPr/>
        </p:nvSpPr>
        <p:spPr>
          <a:xfrm>
            <a:off x="7333172" y="3250177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sk-SK" baseline="-25000" dirty="0" smtClean="0"/>
              <a:t>3</a:t>
            </a:r>
            <a:endParaRPr lang="sk-SK" dirty="0"/>
          </a:p>
        </p:txBody>
      </p:sp>
      <p:sp>
        <p:nvSpPr>
          <p:cNvPr id="13" name="Oval 12"/>
          <p:cNvSpPr/>
          <p:nvPr/>
        </p:nvSpPr>
        <p:spPr>
          <a:xfrm>
            <a:off x="4328716" y="4491151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</a:t>
            </a:r>
            <a:r>
              <a:rPr lang="sk-SK" baseline="-25000" dirty="0" smtClean="0"/>
              <a:t>1</a:t>
            </a:r>
            <a:endParaRPr lang="sk-SK" dirty="0"/>
          </a:p>
        </p:txBody>
      </p:sp>
      <p:sp>
        <p:nvSpPr>
          <p:cNvPr id="14" name="Oval 13"/>
          <p:cNvSpPr/>
          <p:nvPr/>
        </p:nvSpPr>
        <p:spPr>
          <a:xfrm>
            <a:off x="5830944" y="4491151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</a:t>
            </a:r>
            <a:r>
              <a:rPr lang="sk-SK" baseline="-25000" dirty="0" smtClean="0"/>
              <a:t>2</a:t>
            </a:r>
            <a:endParaRPr lang="sk-SK" dirty="0"/>
          </a:p>
        </p:txBody>
      </p:sp>
      <p:sp>
        <p:nvSpPr>
          <p:cNvPr id="15" name="Oval 14"/>
          <p:cNvSpPr/>
          <p:nvPr/>
        </p:nvSpPr>
        <p:spPr>
          <a:xfrm>
            <a:off x="7333172" y="4490299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</a:t>
            </a:r>
            <a:r>
              <a:rPr lang="sk-SK" baseline="-25000" dirty="0" smtClean="0"/>
              <a:t>3</a:t>
            </a:r>
            <a:endParaRPr lang="sk-SK" dirty="0"/>
          </a:p>
        </p:txBody>
      </p: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4038600" y="3547891"/>
            <a:ext cx="290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9" idx="2"/>
          </p:cNvCxnSpPr>
          <p:nvPr/>
        </p:nvCxnSpPr>
        <p:spPr>
          <a:xfrm flipV="1">
            <a:off x="5540828" y="3547890"/>
            <a:ext cx="290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0" idx="2"/>
          </p:cNvCxnSpPr>
          <p:nvPr/>
        </p:nvCxnSpPr>
        <p:spPr>
          <a:xfrm flipV="1">
            <a:off x="7043056" y="3547889"/>
            <a:ext cx="290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13" idx="0"/>
          </p:cNvCxnSpPr>
          <p:nvPr/>
        </p:nvCxnSpPr>
        <p:spPr>
          <a:xfrm>
            <a:off x="4934772" y="3845602"/>
            <a:ext cx="0" cy="64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14" idx="0"/>
          </p:cNvCxnSpPr>
          <p:nvPr/>
        </p:nvCxnSpPr>
        <p:spPr>
          <a:xfrm>
            <a:off x="6437000" y="3845601"/>
            <a:ext cx="0" cy="64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4"/>
            <a:endCxn id="15" idx="0"/>
          </p:cNvCxnSpPr>
          <p:nvPr/>
        </p:nvCxnSpPr>
        <p:spPr>
          <a:xfrm>
            <a:off x="7939228" y="3845600"/>
            <a:ext cx="0" cy="64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</p:cNvCxnSpPr>
          <p:nvPr/>
        </p:nvCxnSpPr>
        <p:spPr>
          <a:xfrm>
            <a:off x="8545284" y="3547889"/>
            <a:ext cx="290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946212" y="3476706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/>
          <p:cNvSpPr/>
          <p:nvPr/>
        </p:nvSpPr>
        <p:spPr>
          <a:xfrm>
            <a:off x="9195341" y="3476706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al 31"/>
          <p:cNvSpPr/>
          <p:nvPr/>
        </p:nvSpPr>
        <p:spPr>
          <a:xfrm>
            <a:off x="9444470" y="3476706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5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Lineárny dynamický systém – Kalmanov filter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GPS</a:t>
            </a:r>
          </a:p>
          <a:p>
            <a:r>
              <a:rPr lang="sk-SK" dirty="0" smtClean="0"/>
              <a:t>Určovanie polohy lietadiel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29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2826488" y="3250180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sk-SK" baseline="-25000" dirty="0"/>
              <a:t>0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4328716" y="3250179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en-GB" baseline="-25000" dirty="0" smtClean="0"/>
              <a:t>1</a:t>
            </a:r>
            <a:endParaRPr lang="sk-SK" dirty="0"/>
          </a:p>
        </p:txBody>
      </p:sp>
      <p:sp>
        <p:nvSpPr>
          <p:cNvPr id="9" name="Oval 8"/>
          <p:cNvSpPr/>
          <p:nvPr/>
        </p:nvSpPr>
        <p:spPr>
          <a:xfrm>
            <a:off x="5830944" y="3250178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sk-SK" baseline="-25000" dirty="0" smtClean="0"/>
              <a:t>2</a:t>
            </a:r>
            <a:endParaRPr lang="sk-SK" dirty="0"/>
          </a:p>
        </p:txBody>
      </p:sp>
      <p:sp>
        <p:nvSpPr>
          <p:cNvPr id="10" name="Oval 9"/>
          <p:cNvSpPr/>
          <p:nvPr/>
        </p:nvSpPr>
        <p:spPr>
          <a:xfrm>
            <a:off x="7333172" y="3250177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</a:t>
            </a:r>
            <a:r>
              <a:rPr lang="sk-SK" baseline="-25000" dirty="0" smtClean="0"/>
              <a:t>3</a:t>
            </a:r>
            <a:endParaRPr lang="sk-SK" dirty="0"/>
          </a:p>
        </p:txBody>
      </p:sp>
      <p:sp>
        <p:nvSpPr>
          <p:cNvPr id="13" name="Oval 12"/>
          <p:cNvSpPr/>
          <p:nvPr/>
        </p:nvSpPr>
        <p:spPr>
          <a:xfrm>
            <a:off x="4328716" y="4491151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</a:t>
            </a:r>
            <a:r>
              <a:rPr lang="sk-SK" baseline="-25000" dirty="0" smtClean="0"/>
              <a:t>1</a:t>
            </a:r>
            <a:endParaRPr lang="sk-SK" dirty="0"/>
          </a:p>
        </p:txBody>
      </p:sp>
      <p:sp>
        <p:nvSpPr>
          <p:cNvPr id="14" name="Oval 13"/>
          <p:cNvSpPr/>
          <p:nvPr/>
        </p:nvSpPr>
        <p:spPr>
          <a:xfrm>
            <a:off x="5830944" y="4491151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</a:t>
            </a:r>
            <a:r>
              <a:rPr lang="sk-SK" baseline="-25000" dirty="0" smtClean="0"/>
              <a:t>2</a:t>
            </a:r>
            <a:endParaRPr lang="sk-SK" dirty="0"/>
          </a:p>
        </p:txBody>
      </p:sp>
      <p:sp>
        <p:nvSpPr>
          <p:cNvPr id="15" name="Oval 14"/>
          <p:cNvSpPr/>
          <p:nvPr/>
        </p:nvSpPr>
        <p:spPr>
          <a:xfrm>
            <a:off x="7333172" y="4490299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</a:t>
            </a:r>
            <a:r>
              <a:rPr lang="sk-SK" baseline="-25000" dirty="0" smtClean="0"/>
              <a:t>3</a:t>
            </a:r>
            <a:endParaRPr lang="sk-SK" dirty="0"/>
          </a:p>
        </p:txBody>
      </p: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4038600" y="3547891"/>
            <a:ext cx="290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9" idx="2"/>
          </p:cNvCxnSpPr>
          <p:nvPr/>
        </p:nvCxnSpPr>
        <p:spPr>
          <a:xfrm flipV="1">
            <a:off x="5540828" y="3547890"/>
            <a:ext cx="290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0" idx="2"/>
          </p:cNvCxnSpPr>
          <p:nvPr/>
        </p:nvCxnSpPr>
        <p:spPr>
          <a:xfrm flipV="1">
            <a:off x="7043056" y="3547889"/>
            <a:ext cx="290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4"/>
            <a:endCxn id="13" idx="0"/>
          </p:cNvCxnSpPr>
          <p:nvPr/>
        </p:nvCxnSpPr>
        <p:spPr>
          <a:xfrm>
            <a:off x="4934772" y="3845602"/>
            <a:ext cx="0" cy="64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14" idx="0"/>
          </p:cNvCxnSpPr>
          <p:nvPr/>
        </p:nvCxnSpPr>
        <p:spPr>
          <a:xfrm>
            <a:off x="6437000" y="3845601"/>
            <a:ext cx="0" cy="64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4"/>
            <a:endCxn id="15" idx="0"/>
          </p:cNvCxnSpPr>
          <p:nvPr/>
        </p:nvCxnSpPr>
        <p:spPr>
          <a:xfrm>
            <a:off x="7939228" y="3845600"/>
            <a:ext cx="0" cy="64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</p:cNvCxnSpPr>
          <p:nvPr/>
        </p:nvCxnSpPr>
        <p:spPr>
          <a:xfrm>
            <a:off x="8545284" y="3547889"/>
            <a:ext cx="290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946212" y="3476706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al 30"/>
          <p:cNvSpPr/>
          <p:nvPr/>
        </p:nvSpPr>
        <p:spPr>
          <a:xfrm>
            <a:off x="9195341" y="3476706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al 31"/>
          <p:cNvSpPr/>
          <p:nvPr/>
        </p:nvSpPr>
        <p:spPr>
          <a:xfrm>
            <a:off x="9444470" y="3476706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44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PGM?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Neistota</a:t>
            </a:r>
          </a:p>
          <a:p>
            <a:pPr lvl="1"/>
            <a:r>
              <a:rPr lang="sk-SK" dirty="0" smtClean="0"/>
              <a:t>Neúplné pozorovania stavu sveta</a:t>
            </a:r>
          </a:p>
          <a:p>
            <a:pPr lvl="1"/>
            <a:r>
              <a:rPr lang="sk-SK" dirty="0" smtClean="0"/>
              <a:t>Šum v pozorovaní</a:t>
            </a:r>
          </a:p>
          <a:p>
            <a:endParaRPr lang="sk-SK" dirty="0" smtClean="0"/>
          </a:p>
          <a:p>
            <a:r>
              <a:rPr lang="sk-SK" dirty="0" smtClean="0"/>
              <a:t>Deklaratívna reprezentácia</a:t>
            </a:r>
          </a:p>
          <a:p>
            <a:pPr lvl="1"/>
            <a:r>
              <a:rPr lang="sk-SK" dirty="0" smtClean="0"/>
              <a:t>Jasná </a:t>
            </a:r>
            <a:r>
              <a:rPr lang="sk-SK" dirty="0" smtClean="0"/>
              <a:t>sémantika</a:t>
            </a:r>
          </a:p>
          <a:p>
            <a:pPr lvl="1"/>
            <a:r>
              <a:rPr lang="sk-SK" dirty="0" err="1" smtClean="0"/>
              <a:t>Faktorizácia</a:t>
            </a:r>
            <a:endParaRPr lang="sk-SK" dirty="0" smtClean="0"/>
          </a:p>
          <a:p>
            <a:pPr lvl="1"/>
            <a:r>
              <a:rPr lang="sk-SK" dirty="0" smtClean="0"/>
              <a:t>Efektívne vzory usudzovania</a:t>
            </a:r>
          </a:p>
          <a:p>
            <a:pPr lvl="1"/>
            <a:r>
              <a:rPr lang="sk-SK" dirty="0" smtClean="0"/>
              <a:t>Poznáme metódy učenia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95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Markovove</a:t>
            </a:r>
            <a:r>
              <a:rPr lang="sk-SK" dirty="0" smtClean="0"/>
              <a:t> náhodné pole</a:t>
            </a:r>
            <a:endParaRPr lang="sk-S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411" y="1765074"/>
            <a:ext cx="9981178" cy="4472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068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Párová </a:t>
            </a:r>
            <a:r>
              <a:rPr lang="sk-SK" dirty="0" err="1" smtClean="0"/>
              <a:t>Markovova</a:t>
            </a:r>
            <a:r>
              <a:rPr lang="sk-SK" dirty="0" smtClean="0"/>
              <a:t> sieť</a:t>
            </a:r>
            <a:endParaRPr lang="sk-S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113" y="1752757"/>
            <a:ext cx="6117774" cy="44970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48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Párová </a:t>
            </a:r>
            <a:r>
              <a:rPr lang="sk-SK" dirty="0" err="1" smtClean="0"/>
              <a:t>Markovova</a:t>
            </a:r>
            <a:r>
              <a:rPr lang="sk-SK" dirty="0" smtClean="0"/>
              <a:t> sieť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32</a:t>
            </a:fld>
            <a:endParaRPr lang="sk-SK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214" y="1786845"/>
            <a:ext cx="6907572" cy="44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Párová </a:t>
            </a:r>
            <a:r>
              <a:rPr lang="sk-SK" dirty="0" err="1" smtClean="0"/>
              <a:t>Markovova</a:t>
            </a:r>
            <a:r>
              <a:rPr lang="sk-SK" dirty="0" smtClean="0"/>
              <a:t> sieť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33</a:t>
            </a:fld>
            <a:endParaRPr lang="sk-SK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09" y="2287587"/>
            <a:ext cx="12022582" cy="34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0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Podmienená náhodná sieť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34</a:t>
            </a:fld>
            <a:endParaRPr lang="sk-SK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343" y="1788902"/>
            <a:ext cx="8447314" cy="44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0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Platňová notácia</a:t>
            </a:r>
            <a:endParaRPr lang="sk-SK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1177734"/>
          </a:xfrm>
        </p:spPr>
        <p:txBody>
          <a:bodyPr/>
          <a:lstStyle/>
          <a:p>
            <a:r>
              <a:rPr lang="sk-SK" dirty="0" smtClean="0"/>
              <a:t>Základná sieť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ground</a:t>
            </a:r>
            <a:r>
              <a:rPr lang="sk-SK" dirty="0" smtClean="0"/>
              <a:t> </a:t>
            </a:r>
            <a:r>
              <a:rPr lang="sk-SK" dirty="0" err="1" smtClean="0"/>
              <a:t>network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3002933"/>
            <a:ext cx="5157787" cy="3186729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Platňová notácia</a:t>
            </a:r>
            <a:endParaRPr lang="sk-S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35</a:t>
            </a:fld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7761330" y="4191700"/>
            <a:ext cx="2068470" cy="13600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2823679" y="3169621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Trieda</a:t>
            </a:r>
            <a:endParaRPr lang="sk-SK" dirty="0"/>
          </a:p>
        </p:txBody>
      </p:sp>
      <p:sp>
        <p:nvSpPr>
          <p:cNvPr id="10" name="Oval 9"/>
          <p:cNvSpPr/>
          <p:nvPr/>
        </p:nvSpPr>
        <p:spPr>
          <a:xfrm>
            <a:off x="1004776" y="4618357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r>
              <a:rPr lang="en-GB" baseline="-25000" dirty="0"/>
              <a:t>1</a:t>
            </a:r>
            <a:endParaRPr lang="sk-SK" dirty="0"/>
          </a:p>
        </p:txBody>
      </p:sp>
      <p:sp>
        <p:nvSpPr>
          <p:cNvPr id="11" name="Oval 10"/>
          <p:cNvSpPr/>
          <p:nvPr/>
        </p:nvSpPr>
        <p:spPr>
          <a:xfrm>
            <a:off x="2369288" y="4618357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</a:t>
            </a:r>
            <a:r>
              <a:rPr lang="en-GB" baseline="-25000" dirty="0" smtClean="0"/>
              <a:t>2</a:t>
            </a:r>
            <a:endParaRPr lang="sk-SK" dirty="0"/>
          </a:p>
        </p:txBody>
      </p:sp>
      <p:sp>
        <p:nvSpPr>
          <p:cNvPr id="12" name="Oval 11"/>
          <p:cNvSpPr/>
          <p:nvPr/>
        </p:nvSpPr>
        <p:spPr>
          <a:xfrm>
            <a:off x="4563739" y="4624494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X</a:t>
            </a:r>
            <a:r>
              <a:rPr lang="en-GB" baseline="-25000" dirty="0" err="1" smtClean="0"/>
              <a:t>n</a:t>
            </a:r>
            <a:endParaRPr lang="sk-SK" dirty="0"/>
          </a:p>
        </p:txBody>
      </p:sp>
      <p:cxnSp>
        <p:nvCxnSpPr>
          <p:cNvPr id="13" name="Straight Arrow Connector 12"/>
          <p:cNvCxnSpPr>
            <a:stCxn id="9" idx="3"/>
            <a:endCxn id="10" idx="7"/>
          </p:cNvCxnSpPr>
          <p:nvPr/>
        </p:nvCxnSpPr>
        <p:spPr>
          <a:xfrm flipH="1">
            <a:off x="2039378" y="3677846"/>
            <a:ext cx="961811" cy="1027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</p:cNvCxnSpPr>
          <p:nvPr/>
        </p:nvCxnSpPr>
        <p:spPr>
          <a:xfrm flipH="1">
            <a:off x="3011889" y="3765044"/>
            <a:ext cx="417846" cy="853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5"/>
            <a:endCxn id="12" idx="1"/>
          </p:cNvCxnSpPr>
          <p:nvPr/>
        </p:nvCxnSpPr>
        <p:spPr>
          <a:xfrm>
            <a:off x="3858281" y="3677846"/>
            <a:ext cx="882968" cy="1033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786662" y="4995893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al 16"/>
          <p:cNvSpPr/>
          <p:nvPr/>
        </p:nvSpPr>
        <p:spPr>
          <a:xfrm>
            <a:off x="4035791" y="4995893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al 17"/>
          <p:cNvSpPr/>
          <p:nvPr/>
        </p:nvSpPr>
        <p:spPr>
          <a:xfrm>
            <a:off x="4284920" y="4995893"/>
            <a:ext cx="126119" cy="14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al 27"/>
          <p:cNvSpPr/>
          <p:nvPr/>
        </p:nvSpPr>
        <p:spPr>
          <a:xfrm>
            <a:off x="8171938" y="3169621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Trieda</a:t>
            </a:r>
            <a:endParaRPr lang="sk-SK" dirty="0"/>
          </a:p>
        </p:txBody>
      </p:sp>
      <p:sp>
        <p:nvSpPr>
          <p:cNvPr id="29" name="Oval 28"/>
          <p:cNvSpPr/>
          <p:nvPr/>
        </p:nvSpPr>
        <p:spPr>
          <a:xfrm>
            <a:off x="8171938" y="4542836"/>
            <a:ext cx="1212112" cy="5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</a:t>
            </a:r>
            <a:r>
              <a:rPr lang="sk-SK" baseline="-25000" dirty="0" smtClean="0"/>
              <a:t>i</a:t>
            </a:r>
            <a:endParaRPr lang="sk-SK" dirty="0"/>
          </a:p>
        </p:txBody>
      </p:sp>
      <p:cxnSp>
        <p:nvCxnSpPr>
          <p:cNvPr id="31" name="Straight Arrow Connector 30"/>
          <p:cNvCxnSpPr>
            <a:stCxn id="28" idx="4"/>
          </p:cNvCxnSpPr>
          <p:nvPr/>
        </p:nvCxnSpPr>
        <p:spPr>
          <a:xfrm>
            <a:off x="8777994" y="3765044"/>
            <a:ext cx="0" cy="777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82021" y="5149145"/>
            <a:ext cx="29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54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Platňová notácia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LDA – Latentná </a:t>
            </a:r>
            <a:r>
              <a:rPr lang="sk-SK" dirty="0" err="1" smtClean="0"/>
              <a:t>Dirichletova</a:t>
            </a:r>
            <a:r>
              <a:rPr lang="sk-SK" dirty="0" smtClean="0"/>
              <a:t> analýza</a:t>
            </a: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36</a:t>
            </a:fld>
            <a:endParaRPr lang="sk-SK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10" y="2536371"/>
            <a:ext cx="5116980" cy="26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92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Prehľad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Reprezentácia</a:t>
            </a:r>
          </a:p>
          <a:p>
            <a:pPr lvl="1"/>
            <a:r>
              <a:rPr lang="sk-SK" dirty="0" smtClean="0"/>
              <a:t>Orientovaný </a:t>
            </a:r>
            <a:r>
              <a:rPr lang="sk-SK" dirty="0" smtClean="0"/>
              <a:t>a </a:t>
            </a:r>
            <a:r>
              <a:rPr lang="sk-SK" dirty="0" smtClean="0"/>
              <a:t>neorientovaný </a:t>
            </a:r>
            <a:r>
              <a:rPr lang="sk-SK" dirty="0" smtClean="0"/>
              <a:t>graf</a:t>
            </a:r>
          </a:p>
          <a:p>
            <a:pPr lvl="1"/>
            <a:r>
              <a:rPr lang="sk-SK" dirty="0" smtClean="0"/>
              <a:t>Temporálne a platňové modely</a:t>
            </a:r>
          </a:p>
          <a:p>
            <a:pPr lvl="1"/>
            <a:endParaRPr lang="sk-SK" dirty="0"/>
          </a:p>
          <a:p>
            <a:r>
              <a:rPr lang="sk-SK" dirty="0" err="1" smtClean="0"/>
              <a:t>Inferencia</a:t>
            </a:r>
            <a:endParaRPr lang="sk-SK" dirty="0" smtClean="0"/>
          </a:p>
          <a:p>
            <a:pPr lvl="1"/>
            <a:r>
              <a:rPr lang="sk-SK" dirty="0" smtClean="0"/>
              <a:t>Exaktná a aproximačná</a:t>
            </a:r>
          </a:p>
          <a:p>
            <a:pPr lvl="1"/>
            <a:r>
              <a:rPr lang="sk-SK" dirty="0" smtClean="0"/>
              <a:t>Rozhodovanie</a:t>
            </a:r>
          </a:p>
          <a:p>
            <a:pPr lvl="1"/>
            <a:endParaRPr lang="sk-SK" dirty="0"/>
          </a:p>
          <a:p>
            <a:r>
              <a:rPr lang="sk-SK" dirty="0" smtClean="0"/>
              <a:t>Učenie</a:t>
            </a:r>
          </a:p>
          <a:p>
            <a:pPr lvl="1"/>
            <a:r>
              <a:rPr lang="sk-SK" dirty="0" smtClean="0"/>
              <a:t>Parametrov a štruktúry</a:t>
            </a:r>
          </a:p>
          <a:p>
            <a:pPr lvl="1"/>
            <a:r>
              <a:rPr lang="sk-SK" dirty="0" smtClean="0"/>
              <a:t>Kompletné a chýbajúce dáta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57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Užitočné odkazy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https://www.coursera.org/course/pgm</a:t>
            </a:r>
            <a:endParaRPr lang="sk-SK" dirty="0" smtClean="0">
              <a:hlinkClick r:id="rId3"/>
            </a:endParaRPr>
          </a:p>
          <a:p>
            <a:r>
              <a:rPr lang="sk-SK" dirty="0" smtClean="0">
                <a:hlinkClick r:id="rId3"/>
              </a:rPr>
              <a:t>http</a:t>
            </a:r>
            <a:r>
              <a:rPr lang="sk-SK" dirty="0">
                <a:hlinkClick r:id="rId3"/>
              </a:rPr>
              <a:t>://www.cs.ubc.ca/~murphyk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://sites.google.com/site/cs228tspring2012/</a:t>
            </a:r>
          </a:p>
          <a:p>
            <a:r>
              <a:rPr lang="sk-SK" dirty="0" smtClean="0">
                <a:hlinkClick r:id="rId5"/>
              </a:rPr>
              <a:t>https://code.google.com/p/pmtk3/</a:t>
            </a:r>
            <a:endParaRPr lang="sk-S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38</a:t>
            </a:fld>
            <a:endParaRPr lang="sk-SK"/>
          </a:p>
        </p:txBody>
      </p:sp>
      <p:pic>
        <p:nvPicPr>
          <p:cNvPr id="8194" name="Picture 2" descr="Cove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88" y="3453443"/>
            <a:ext cx="203986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453443"/>
            <a:ext cx="2133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9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Grafové modely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Bayesovská sieť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Markovovská sieť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71668" y="3006726"/>
            <a:ext cx="3384252" cy="2444264"/>
            <a:chOff x="7704011" y="3077307"/>
            <a:chExt cx="2098249" cy="1793505"/>
          </a:xfrm>
        </p:grpSpPr>
        <p:sp>
          <p:nvSpPr>
            <p:cNvPr id="13" name="Oval 12"/>
            <p:cNvSpPr/>
            <p:nvPr/>
          </p:nvSpPr>
          <p:spPr>
            <a:xfrm>
              <a:off x="8491232" y="3077307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al 13"/>
            <p:cNvSpPr/>
            <p:nvPr/>
          </p:nvSpPr>
          <p:spPr>
            <a:xfrm>
              <a:off x="7704011" y="3780629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al 14"/>
            <p:cNvSpPr/>
            <p:nvPr/>
          </p:nvSpPr>
          <p:spPr>
            <a:xfrm>
              <a:off x="9257137" y="3780629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al 15"/>
            <p:cNvSpPr/>
            <p:nvPr/>
          </p:nvSpPr>
          <p:spPr>
            <a:xfrm>
              <a:off x="8491231" y="4483951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8" name="Straight Connector 17"/>
            <p:cNvCxnSpPr>
              <a:stCxn id="14" idx="7"/>
              <a:endCxn id="13" idx="3"/>
            </p:cNvCxnSpPr>
            <p:nvPr/>
          </p:nvCxnSpPr>
          <p:spPr>
            <a:xfrm flipV="1">
              <a:off x="8169303" y="3407514"/>
              <a:ext cx="401760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5"/>
              <a:endCxn id="15" idx="1"/>
            </p:cNvCxnSpPr>
            <p:nvPr/>
          </p:nvCxnSpPr>
          <p:spPr>
            <a:xfrm>
              <a:off x="8956524" y="3407514"/>
              <a:ext cx="380444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5"/>
              <a:endCxn id="16" idx="1"/>
            </p:cNvCxnSpPr>
            <p:nvPr/>
          </p:nvCxnSpPr>
          <p:spPr>
            <a:xfrm>
              <a:off x="8169303" y="4110836"/>
              <a:ext cx="401759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3"/>
              <a:endCxn id="16" idx="7"/>
            </p:cNvCxnSpPr>
            <p:nvPr/>
          </p:nvCxnSpPr>
          <p:spPr>
            <a:xfrm flipH="1">
              <a:off x="8956523" y="4110836"/>
              <a:ext cx="380445" cy="4297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21902" y="3006726"/>
            <a:ext cx="3993557" cy="2444263"/>
            <a:chOff x="2225990" y="3059722"/>
            <a:chExt cx="2998490" cy="1793509"/>
          </a:xfrm>
        </p:grpSpPr>
        <p:sp>
          <p:nvSpPr>
            <p:cNvPr id="8" name="Oval 7"/>
            <p:cNvSpPr/>
            <p:nvPr/>
          </p:nvSpPr>
          <p:spPr>
            <a:xfrm>
              <a:off x="2225990" y="3059723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val 8"/>
            <p:cNvSpPr/>
            <p:nvPr/>
          </p:nvSpPr>
          <p:spPr>
            <a:xfrm>
              <a:off x="3826432" y="3059722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al 9"/>
            <p:cNvSpPr/>
            <p:nvPr/>
          </p:nvSpPr>
          <p:spPr>
            <a:xfrm>
              <a:off x="3009953" y="3763047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al 10"/>
            <p:cNvSpPr/>
            <p:nvPr/>
          </p:nvSpPr>
          <p:spPr>
            <a:xfrm>
              <a:off x="4679357" y="3763046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al 11"/>
            <p:cNvSpPr/>
            <p:nvPr/>
          </p:nvSpPr>
          <p:spPr>
            <a:xfrm>
              <a:off x="3009952" y="4466370"/>
              <a:ext cx="545123" cy="386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6" name="Straight Arrow Connector 25"/>
            <p:cNvCxnSpPr>
              <a:stCxn id="8" idx="5"/>
              <a:endCxn id="10" idx="1"/>
            </p:cNvCxnSpPr>
            <p:nvPr/>
          </p:nvCxnSpPr>
          <p:spPr>
            <a:xfrm>
              <a:off x="2691282" y="3389930"/>
              <a:ext cx="398502" cy="42977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3"/>
              <a:endCxn id="10" idx="7"/>
            </p:cNvCxnSpPr>
            <p:nvPr/>
          </p:nvCxnSpPr>
          <p:spPr>
            <a:xfrm flipH="1">
              <a:off x="3475245" y="3389929"/>
              <a:ext cx="431018" cy="42977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5"/>
              <a:endCxn id="11" idx="1"/>
            </p:cNvCxnSpPr>
            <p:nvPr/>
          </p:nvCxnSpPr>
          <p:spPr>
            <a:xfrm>
              <a:off x="4291724" y="3389929"/>
              <a:ext cx="467464" cy="42977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4"/>
              <a:endCxn id="12" idx="0"/>
            </p:cNvCxnSpPr>
            <p:nvPr/>
          </p:nvCxnSpPr>
          <p:spPr>
            <a:xfrm flipH="1">
              <a:off x="3282514" y="4149908"/>
              <a:ext cx="1" cy="31646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Grafové modely</a:t>
            </a:r>
            <a:endParaRPr lang="sk-SK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Bayesovská sieť</a:t>
            </a:r>
            <a:endParaRPr lang="sk-SK" dirty="0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9600" y="2689163"/>
            <a:ext cx="4602773" cy="3454813"/>
          </a:xfrm>
          <a:prstGeom prst="rect">
            <a:avLst/>
          </a:prstGeom>
        </p:spPr>
      </p:pic>
      <p:sp>
        <p:nvSpPr>
          <p:cNvPr id="33" name="Text Placeholder 3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Markovovská sieť</a:t>
            </a:r>
            <a:endParaRPr lang="sk-SK" dirty="0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9163"/>
            <a:ext cx="5183188" cy="3451349"/>
          </a:xfrm>
          <a:prstGeom prst="rect">
            <a:avLst/>
          </a:prstGeom>
        </p:spPr>
      </p:pic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Množstvo aplikácií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Lekárska diagnóza</a:t>
            </a:r>
          </a:p>
          <a:p>
            <a:r>
              <a:rPr lang="sk-SK" dirty="0" smtClean="0"/>
              <a:t>Diagnóza chýb</a:t>
            </a:r>
          </a:p>
          <a:p>
            <a:r>
              <a:rPr lang="sk-SK" dirty="0" smtClean="0"/>
              <a:t>Spracovanie prirodzeného jazyka</a:t>
            </a:r>
          </a:p>
          <a:p>
            <a:pPr lvl="1"/>
            <a:r>
              <a:rPr lang="sk-SK" dirty="0" smtClean="0"/>
              <a:t>Určovanie slovných druhov</a:t>
            </a:r>
          </a:p>
          <a:p>
            <a:pPr lvl="1"/>
            <a:r>
              <a:rPr lang="sk-SK" dirty="0" smtClean="0"/>
              <a:t>Objavovanie </a:t>
            </a:r>
            <a:r>
              <a:rPr lang="sk-SK" dirty="0"/>
              <a:t>tém v dokumentoch</a:t>
            </a:r>
          </a:p>
          <a:p>
            <a:pPr lvl="1"/>
            <a:r>
              <a:rPr lang="sk-SK" dirty="0" smtClean="0"/>
              <a:t>Extrakcia vzťahov</a:t>
            </a:r>
          </a:p>
          <a:p>
            <a:r>
              <a:rPr lang="sk-SK" dirty="0" smtClean="0"/>
              <a:t>Modely sociálnych sietí</a:t>
            </a:r>
          </a:p>
          <a:p>
            <a:r>
              <a:rPr lang="sk-SK" dirty="0" smtClean="0"/>
              <a:t>Hľadanie génov v DNA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Počítačové videnie</a:t>
            </a:r>
          </a:p>
          <a:p>
            <a:pPr lvl="1"/>
            <a:r>
              <a:rPr lang="sk-SK" dirty="0" smtClean="0"/>
              <a:t>Segmentácia obrazu</a:t>
            </a:r>
          </a:p>
          <a:p>
            <a:pPr lvl="1"/>
            <a:r>
              <a:rPr lang="sk-SK" dirty="0" smtClean="0"/>
              <a:t>3D rekonštrukcia</a:t>
            </a:r>
          </a:p>
          <a:p>
            <a:r>
              <a:rPr lang="sk-SK" dirty="0" smtClean="0"/>
              <a:t>Rozpoznávanie reči</a:t>
            </a:r>
          </a:p>
          <a:p>
            <a:r>
              <a:rPr lang="sk-SK" dirty="0" smtClean="0"/>
              <a:t>Dekódovanie správ</a:t>
            </a:r>
          </a:p>
          <a:p>
            <a:r>
              <a:rPr lang="sk-SK" dirty="0" smtClean="0"/>
              <a:t>Lokalizácia robota a mapovanie prostredia</a:t>
            </a:r>
          </a:p>
          <a:p>
            <a:r>
              <a:rPr lang="sk-SK" dirty="0"/>
              <a:t>Dopravná analýza</a:t>
            </a:r>
          </a:p>
          <a:p>
            <a:r>
              <a:rPr lang="sk-SK" dirty="0" smtClean="0"/>
              <a:t>Rozpoznávanie póz</a:t>
            </a:r>
            <a:endParaRPr lang="sk-S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13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Prehľad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Reprezentácia</a:t>
            </a:r>
          </a:p>
          <a:p>
            <a:pPr lvl="1"/>
            <a:r>
              <a:rPr lang="sk-SK" dirty="0" smtClean="0"/>
              <a:t>Orientovaný </a:t>
            </a:r>
            <a:r>
              <a:rPr lang="sk-SK" dirty="0" smtClean="0"/>
              <a:t>a </a:t>
            </a:r>
            <a:r>
              <a:rPr lang="sk-SK" dirty="0" smtClean="0"/>
              <a:t>neorientovaný </a:t>
            </a:r>
            <a:r>
              <a:rPr lang="sk-SK" dirty="0" smtClean="0"/>
              <a:t>graf</a:t>
            </a:r>
          </a:p>
          <a:p>
            <a:pPr lvl="1"/>
            <a:r>
              <a:rPr lang="sk-SK" dirty="0" smtClean="0"/>
              <a:t>Temporálne a platňové modely</a:t>
            </a:r>
          </a:p>
          <a:p>
            <a:pPr lvl="1"/>
            <a:endParaRPr lang="sk-SK" dirty="0"/>
          </a:p>
          <a:p>
            <a:r>
              <a:rPr lang="sk-SK" dirty="0" err="1" smtClean="0"/>
              <a:t>Inferencia</a:t>
            </a:r>
            <a:endParaRPr lang="sk-SK" dirty="0" smtClean="0"/>
          </a:p>
          <a:p>
            <a:pPr lvl="1"/>
            <a:r>
              <a:rPr lang="sk-SK" dirty="0" smtClean="0"/>
              <a:t>Exaktná a aproximačná</a:t>
            </a:r>
          </a:p>
          <a:p>
            <a:pPr lvl="1"/>
            <a:r>
              <a:rPr lang="sk-SK" dirty="0" smtClean="0"/>
              <a:t>Rozhodovanie</a:t>
            </a:r>
          </a:p>
          <a:p>
            <a:pPr lvl="1"/>
            <a:endParaRPr lang="sk-SK" dirty="0"/>
          </a:p>
          <a:p>
            <a:r>
              <a:rPr lang="sk-SK" dirty="0" smtClean="0"/>
              <a:t>Učenie</a:t>
            </a:r>
          </a:p>
          <a:p>
            <a:pPr lvl="1"/>
            <a:r>
              <a:rPr lang="sk-SK" dirty="0" smtClean="0"/>
              <a:t>Parametrov a štruktúry</a:t>
            </a:r>
          </a:p>
          <a:p>
            <a:pPr lvl="1"/>
            <a:r>
              <a:rPr lang="sk-SK" dirty="0" smtClean="0"/>
              <a:t>Kompletné a chýbajúce dáta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Náhodná premenná</a:t>
            </a:r>
          </a:p>
          <a:p>
            <a:r>
              <a:rPr lang="sk-SK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b="1" dirty="0" smtClean="0"/>
              <a:t>I =</a:t>
            </a:r>
            <a:r>
              <a:rPr lang="en-GB" b="1" dirty="0" smtClean="0"/>
              <a:t> {i</a:t>
            </a:r>
            <a:r>
              <a:rPr lang="en-GB" b="1" baseline="30000" dirty="0" smtClean="0"/>
              <a:t>0</a:t>
            </a:r>
            <a:r>
              <a:rPr lang="en-GB" b="1" dirty="0" smtClean="0"/>
              <a:t> (</a:t>
            </a:r>
            <a:r>
              <a:rPr lang="sk-SK" b="1" dirty="0" smtClean="0"/>
              <a:t>nízka</a:t>
            </a:r>
            <a:r>
              <a:rPr lang="en-GB" b="1" dirty="0" smtClean="0"/>
              <a:t>), i</a:t>
            </a:r>
            <a:r>
              <a:rPr lang="en-GB" b="1" baseline="30000" dirty="0" smtClean="0"/>
              <a:t>1 </a:t>
            </a:r>
            <a:r>
              <a:rPr lang="en-GB" b="1" dirty="0" smtClean="0"/>
              <a:t>(</a:t>
            </a:r>
            <a:r>
              <a:rPr lang="sk-SK" b="1" dirty="0" smtClean="0"/>
              <a:t>vysoká</a:t>
            </a:r>
            <a:r>
              <a:rPr lang="en-GB" b="1" dirty="0" smtClean="0"/>
              <a:t>)}</a:t>
            </a:r>
            <a:endParaRPr lang="sk-SK" b="1" dirty="0" smtClean="0"/>
          </a:p>
          <a:p>
            <a:r>
              <a:rPr lang="sk-SK" b="1" dirty="0" smtClean="0"/>
              <a:t>N</a:t>
            </a:r>
            <a:r>
              <a:rPr lang="en-GB" b="1" dirty="0" smtClean="0"/>
              <a:t> = {n</a:t>
            </a:r>
            <a:r>
              <a:rPr lang="en-GB" b="1" baseline="30000" dirty="0" smtClean="0"/>
              <a:t>0</a:t>
            </a:r>
            <a:r>
              <a:rPr lang="en-GB" b="1" dirty="0" smtClean="0"/>
              <a:t> (</a:t>
            </a:r>
            <a:r>
              <a:rPr lang="sk-SK" b="1" dirty="0" smtClean="0"/>
              <a:t>ľahké</a:t>
            </a:r>
            <a:r>
              <a:rPr lang="en-GB" b="1" dirty="0" smtClean="0"/>
              <a:t>), n</a:t>
            </a:r>
            <a:r>
              <a:rPr lang="en-GB" b="1" baseline="30000" dirty="0" smtClean="0"/>
              <a:t>1</a:t>
            </a:r>
            <a:r>
              <a:rPr lang="en-GB" b="1" dirty="0"/>
              <a:t> </a:t>
            </a:r>
            <a:r>
              <a:rPr lang="en-GB" b="1" dirty="0" smtClean="0"/>
              <a:t>(</a:t>
            </a:r>
            <a:r>
              <a:rPr lang="sk-SK" b="1" dirty="0" smtClean="0"/>
              <a:t>ťažk</a:t>
            </a:r>
            <a:r>
              <a:rPr lang="sk-SK" b="1" dirty="0"/>
              <a:t>é</a:t>
            </a:r>
            <a:r>
              <a:rPr lang="en-GB" b="1" dirty="0" smtClean="0"/>
              <a:t>)}</a:t>
            </a:r>
            <a:endParaRPr lang="sk-SK" b="1" dirty="0" smtClean="0"/>
          </a:p>
          <a:p>
            <a:r>
              <a:rPr lang="sk-SK" b="1" dirty="0" smtClean="0"/>
              <a:t>Z</a:t>
            </a:r>
            <a:r>
              <a:rPr lang="en-GB" b="1" dirty="0" smtClean="0"/>
              <a:t> = {z</a:t>
            </a:r>
            <a:r>
              <a:rPr lang="en-GB" b="1" baseline="30000" dirty="0" smtClean="0"/>
              <a:t>1</a:t>
            </a:r>
            <a:r>
              <a:rPr lang="en-GB" b="1" dirty="0" smtClean="0"/>
              <a:t> (</a:t>
            </a:r>
            <a:r>
              <a:rPr lang="sk-SK" b="1" dirty="0" smtClean="0"/>
              <a:t>A</a:t>
            </a:r>
            <a:r>
              <a:rPr lang="en-GB" b="1" dirty="0" smtClean="0"/>
              <a:t>), z</a:t>
            </a:r>
            <a:r>
              <a:rPr lang="en-GB" b="1" baseline="30000" dirty="0" smtClean="0"/>
              <a:t>2</a:t>
            </a:r>
            <a:r>
              <a:rPr lang="en-GB" b="1" dirty="0" smtClean="0"/>
              <a:t> (</a:t>
            </a:r>
            <a:r>
              <a:rPr lang="sk-SK" b="1" dirty="0" smtClean="0"/>
              <a:t>B</a:t>
            </a:r>
            <a:r>
              <a:rPr lang="en-GB" b="1" dirty="0" smtClean="0"/>
              <a:t>), z</a:t>
            </a:r>
            <a:r>
              <a:rPr lang="en-GB" b="1" baseline="30000" dirty="0" smtClean="0"/>
              <a:t>3</a:t>
            </a:r>
            <a:r>
              <a:rPr lang="en-GB" b="1" dirty="0" smtClean="0"/>
              <a:t> (</a:t>
            </a:r>
            <a:r>
              <a:rPr lang="sk-SK" b="1" dirty="0" smtClean="0"/>
              <a:t>C</a:t>
            </a:r>
            <a:r>
              <a:rPr lang="en-GB" b="1" dirty="0" smtClean="0"/>
              <a:t>)}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8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6339253" y="2008492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Inteligencia</a:t>
            </a:r>
            <a:endParaRPr lang="sk-SK" sz="2400" dirty="0"/>
          </a:p>
        </p:txBody>
      </p:sp>
      <p:sp>
        <p:nvSpPr>
          <p:cNvPr id="9" name="Oval 8"/>
          <p:cNvSpPr/>
          <p:nvPr/>
        </p:nvSpPr>
        <p:spPr>
          <a:xfrm>
            <a:off x="8863012" y="2008492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10" name="Oval 9"/>
          <p:cNvSpPr/>
          <p:nvPr/>
        </p:nvSpPr>
        <p:spPr>
          <a:xfrm>
            <a:off x="7831015" y="3443226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12" name="Straight Arrow Connector 11"/>
          <p:cNvCxnSpPr>
            <a:stCxn id="8" idx="4"/>
            <a:endCxn id="10" idx="1"/>
          </p:cNvCxnSpPr>
          <p:nvPr/>
        </p:nvCxnSpPr>
        <p:spPr>
          <a:xfrm>
            <a:off x="7519621" y="2782215"/>
            <a:ext cx="584366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0" idx="7"/>
          </p:cNvCxnSpPr>
          <p:nvPr/>
        </p:nvCxnSpPr>
        <p:spPr>
          <a:xfrm flipH="1">
            <a:off x="9422012" y="2782215"/>
            <a:ext cx="588397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koncepty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Náhodná premenná</a:t>
            </a:r>
          </a:p>
          <a:p>
            <a:r>
              <a:rPr lang="sk-SK" b="1" dirty="0" smtClean="0"/>
              <a:t>Spoločná distribúcia</a:t>
            </a:r>
          </a:p>
          <a:p>
            <a:r>
              <a:rPr lang="sk-SK" dirty="0" smtClean="0"/>
              <a:t>Podmieňovanie</a:t>
            </a:r>
          </a:p>
          <a:p>
            <a:r>
              <a:rPr lang="sk-SK" dirty="0" smtClean="0"/>
              <a:t>Nenormalizovaná miera</a:t>
            </a:r>
          </a:p>
          <a:p>
            <a:r>
              <a:rPr lang="sk-SK" dirty="0" smtClean="0"/>
              <a:t>Distribúcia podmienenej pravdepodobnosti</a:t>
            </a:r>
            <a:endParaRPr lang="sk-SK" dirty="0" smtClean="0"/>
          </a:p>
          <a:p>
            <a:r>
              <a:rPr lang="sk-SK" dirty="0" err="1" smtClean="0"/>
              <a:t>Marginalizácia</a:t>
            </a:r>
            <a:endParaRPr lang="sk-SK" dirty="0" smtClean="0"/>
          </a:p>
          <a:p>
            <a:r>
              <a:rPr lang="sk-SK" dirty="0" smtClean="0"/>
              <a:t>Faktor</a:t>
            </a:r>
          </a:p>
          <a:p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en-GB" b="1" dirty="0" smtClean="0"/>
          </a:p>
          <a:p>
            <a:r>
              <a:rPr lang="sk-SK" b="1" dirty="0" smtClean="0"/>
              <a:t>P(N,I,Z</a:t>
            </a:r>
            <a:r>
              <a:rPr lang="en-GB" b="1" dirty="0" smtClean="0"/>
              <a:t>)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5.4.2013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Jarný ontožúr 2013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B10-44C1-4068-8F3B-6DA79AC5C16C}" type="slidenum">
              <a:rPr lang="sk-SK" smtClean="0"/>
              <a:t>9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6339253" y="2008492"/>
            <a:ext cx="2360736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Inteligencia</a:t>
            </a:r>
            <a:endParaRPr lang="sk-SK" sz="2400" dirty="0"/>
          </a:p>
        </p:txBody>
      </p:sp>
      <p:sp>
        <p:nvSpPr>
          <p:cNvPr id="9" name="Oval 8"/>
          <p:cNvSpPr/>
          <p:nvPr/>
        </p:nvSpPr>
        <p:spPr>
          <a:xfrm>
            <a:off x="8863012" y="2008492"/>
            <a:ext cx="2294794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Náročnosť</a:t>
            </a:r>
            <a:endParaRPr lang="sk-SK" sz="2400" dirty="0"/>
          </a:p>
        </p:txBody>
      </p:sp>
      <p:sp>
        <p:nvSpPr>
          <p:cNvPr id="10" name="Oval 9"/>
          <p:cNvSpPr/>
          <p:nvPr/>
        </p:nvSpPr>
        <p:spPr>
          <a:xfrm>
            <a:off x="7831015" y="3443226"/>
            <a:ext cx="1863969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Známka</a:t>
            </a:r>
            <a:endParaRPr lang="sk-SK" sz="2400" dirty="0"/>
          </a:p>
        </p:txBody>
      </p:sp>
      <p:cxnSp>
        <p:nvCxnSpPr>
          <p:cNvPr id="12" name="Straight Arrow Connector 11"/>
          <p:cNvCxnSpPr>
            <a:stCxn id="8" idx="4"/>
            <a:endCxn id="10" idx="1"/>
          </p:cNvCxnSpPr>
          <p:nvPr/>
        </p:nvCxnSpPr>
        <p:spPr>
          <a:xfrm>
            <a:off x="7519621" y="2782215"/>
            <a:ext cx="584366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0" idx="7"/>
          </p:cNvCxnSpPr>
          <p:nvPr/>
        </p:nvCxnSpPr>
        <p:spPr>
          <a:xfrm flipH="1">
            <a:off x="9422012" y="2782215"/>
            <a:ext cx="588397" cy="774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Light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1168</Words>
  <Application>Microsoft Office PowerPoint</Application>
  <PresentationFormat>Widescreen</PresentationFormat>
  <Paragraphs>686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Segoe UI Light</vt:lpstr>
      <vt:lpstr>Office Theme</vt:lpstr>
      <vt:lpstr>Pravdepodobnostné grafové modely</vt:lpstr>
      <vt:lpstr>„Žiadny model nie je dobrý, ale niektoré sú užitočné“</vt:lpstr>
      <vt:lpstr>Prečo PGM?</vt:lpstr>
      <vt:lpstr>Grafové modely</vt:lpstr>
      <vt:lpstr>Grafové modely</vt:lpstr>
      <vt:lpstr>Množstvo aplikácií</vt:lpstr>
      <vt:lpstr>Prehľad</vt:lpstr>
      <vt:lpstr>Základné koncepty</vt:lpstr>
      <vt:lpstr>Základné koncepty</vt:lpstr>
      <vt:lpstr>Základné koncepty</vt:lpstr>
      <vt:lpstr>Základné koncepty</vt:lpstr>
      <vt:lpstr>Základné koncepty</vt:lpstr>
      <vt:lpstr>Základné koncepty</vt:lpstr>
      <vt:lpstr>Základné koncepty</vt:lpstr>
      <vt:lpstr>Základné koncepty</vt:lpstr>
      <vt:lpstr>Základné koncepty</vt:lpstr>
      <vt:lpstr>Základné koncepty</vt:lpstr>
      <vt:lpstr>Základné koncepty</vt:lpstr>
      <vt:lpstr>Usudzovanie</vt:lpstr>
      <vt:lpstr>Usudzovanie</vt:lpstr>
      <vt:lpstr>Usudzovanie</vt:lpstr>
      <vt:lpstr>Usudzovanie</vt:lpstr>
      <vt:lpstr>Usudzovanie</vt:lpstr>
      <vt:lpstr>Usudzovanie</vt:lpstr>
      <vt:lpstr>Skryté premenné</vt:lpstr>
      <vt:lpstr>Markovova sieť</vt:lpstr>
      <vt:lpstr>Naivný Bayesov klasifikátor</vt:lpstr>
      <vt:lpstr>Skrytý Markovov model</vt:lpstr>
      <vt:lpstr>Lineárny dynamický systém – Kalmanov filter</vt:lpstr>
      <vt:lpstr>Markovove náhodné pole</vt:lpstr>
      <vt:lpstr>Párová Markovova sieť</vt:lpstr>
      <vt:lpstr>Párová Markovova sieť</vt:lpstr>
      <vt:lpstr>Párová Markovova sieť</vt:lpstr>
      <vt:lpstr>Podmienená náhodná sieť</vt:lpstr>
      <vt:lpstr>Platňová notácia</vt:lpstr>
      <vt:lpstr>Platňová notácia</vt:lpstr>
      <vt:lpstr>Prehľad</vt:lpstr>
      <vt:lpstr>Užitočné odkazy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Márius Šajgalík</dc:creator>
  <cp:lastModifiedBy>Márius Šajgalík</cp:lastModifiedBy>
  <cp:revision>52</cp:revision>
  <dcterms:created xsi:type="dcterms:W3CDTF">2013-04-03T23:07:56Z</dcterms:created>
  <dcterms:modified xsi:type="dcterms:W3CDTF">2013-04-05T09:22:45Z</dcterms:modified>
</cp:coreProperties>
</file>