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74" r:id="rId3"/>
    <p:sldId id="276" r:id="rId4"/>
    <p:sldId id="278" r:id="rId5"/>
    <p:sldId id="286" r:id="rId6"/>
    <p:sldId id="287" r:id="rId7"/>
    <p:sldId id="279" r:id="rId8"/>
    <p:sldId id="288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60" r:id="rId19"/>
    <p:sldId id="277" r:id="rId20"/>
    <p:sldId id="289" r:id="rId21"/>
    <p:sldId id="280" r:id="rId22"/>
    <p:sldId id="290" r:id="rId23"/>
    <p:sldId id="291" r:id="rId24"/>
    <p:sldId id="292" r:id="rId25"/>
    <p:sldId id="282" r:id="rId26"/>
    <p:sldId id="293" r:id="rId27"/>
    <p:sldId id="295" r:id="rId28"/>
    <p:sldId id="296" r:id="rId29"/>
    <p:sldId id="297" r:id="rId30"/>
    <p:sldId id="298" r:id="rId3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E4A"/>
    <a:srgbClr val="898989"/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0" autoAdjust="0"/>
    <p:restoredTop sz="80925" autoAdjust="0"/>
  </p:normalViewPr>
  <p:slideViewPr>
    <p:cSldViewPr>
      <p:cViewPr varScale="1">
        <p:scale>
          <a:sx n="154" d="100"/>
          <a:sy n="154" d="100"/>
        </p:scale>
        <p:origin x="-23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5EB725-2293-43ED-B490-7B0FFC377240}" type="datetimeFigureOut">
              <a:rPr lang="sk-SK"/>
              <a:pPr>
                <a:defRPr/>
              </a:pPr>
              <a:t>18. 4. 2013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k-S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7107A0-9C2F-4598-BAED-62C0068D19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9171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7107A0-9C2F-4598-BAED-62C0068D19B6}" type="slidenum">
              <a:rPr lang="sk-SK" smtClean="0"/>
              <a:pPr>
                <a:defRPr/>
              </a:pPr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903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CE4B0-D04A-46A8-9CA9-74848B370185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greatpicture.com/files/161/9933-business-data-statistics-images-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295128"/>
            <a:ext cx="9180512" cy="918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 userDrawn="1"/>
        </p:nvSpPr>
        <p:spPr>
          <a:xfrm>
            <a:off x="475358" y="2204864"/>
            <a:ext cx="8273106" cy="151216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788024" y="2636911"/>
            <a:ext cx="3448050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3200" b="1" dirty="0" smtClean="0"/>
              <a:t>Line</a:t>
            </a:r>
            <a:r>
              <a:rPr lang="sk-SK" sz="3200" b="1" dirty="0" smtClean="0"/>
              <a:t>árne</a:t>
            </a:r>
            <a:r>
              <a:rPr lang="sk-SK" sz="3200" b="1" baseline="0" dirty="0" smtClean="0"/>
              <a:t> modely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sk-SK" sz="2400" b="0" dirty="0" smtClean="0"/>
              <a:t>Jozef Tvarožek</a:t>
            </a:r>
            <a:endParaRPr lang="en-US" sz="2400" b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5126696" y="5805264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Gab</a:t>
            </a:r>
            <a:r>
              <a:rPr lang="sk-SK" sz="2400" b="1" dirty="0" smtClean="0">
                <a:solidFill>
                  <a:schemeClr val="bg1"/>
                </a:solidFill>
              </a:rPr>
              <a:t>číkovo, 5. 4.</a:t>
            </a:r>
            <a:r>
              <a:rPr lang="sk-SK" sz="2400" b="1" baseline="0" dirty="0" smtClean="0">
                <a:solidFill>
                  <a:schemeClr val="bg1"/>
                </a:solidFill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</a:rPr>
              <a:t>2013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greatpicture.com/files/161/9933-business-data-statistics-images-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295128"/>
            <a:ext cx="9180512" cy="918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 userDrawn="1"/>
        </p:nvSpPr>
        <p:spPr>
          <a:xfrm>
            <a:off x="475358" y="2204864"/>
            <a:ext cx="8273106" cy="1512168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11560" y="2636912"/>
            <a:ext cx="3448050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sk-SK" sz="3200" b="1" baseline="0" dirty="0" smtClean="0"/>
              <a:t>Grafové modely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sk-SK" sz="2400" b="0" dirty="0" smtClean="0"/>
              <a:t>Márius</a:t>
            </a:r>
            <a:r>
              <a:rPr lang="sk-SK" sz="2400" b="0" baseline="0" dirty="0" smtClean="0"/>
              <a:t> Šajgalík</a:t>
            </a:r>
            <a:endParaRPr lang="en-US" sz="2400" b="0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5126696" y="5805264"/>
            <a:ext cx="344805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0" kern="1200" baseline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Gab</a:t>
            </a:r>
            <a:r>
              <a:rPr lang="sk-SK" sz="2400" b="1" dirty="0" smtClean="0">
                <a:solidFill>
                  <a:schemeClr val="bg1"/>
                </a:solidFill>
              </a:rPr>
              <a:t>číkovo, 5. 4.</a:t>
            </a:r>
            <a:r>
              <a:rPr lang="sk-SK" sz="2400" b="1" baseline="0" dirty="0" smtClean="0">
                <a:solidFill>
                  <a:schemeClr val="bg1"/>
                </a:solidFill>
              </a:rPr>
              <a:t> </a:t>
            </a:r>
            <a:r>
              <a:rPr lang="sk-SK" sz="2400" b="1" dirty="0" smtClean="0">
                <a:solidFill>
                  <a:schemeClr val="bg1"/>
                </a:solidFill>
              </a:rPr>
              <a:t>2013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8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5. 4.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3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Lineárne modely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5. 4.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3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Márius Šajgalík – Grafové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4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5. 4.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3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Jozef Tvarožek – Lineárne modely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16016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169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4625"/>
            <a:ext cx="9144000" cy="349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47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5563" y="6524625"/>
            <a:ext cx="1203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5. 4.  </a:t>
            </a:r>
            <a:r>
              <a:rPr lang="en-US" sz="1200" dirty="0" smtClean="0">
                <a:solidFill>
                  <a:schemeClr val="bg1"/>
                </a:solidFill>
                <a:latin typeface="Gill Sans MT" pitchFamily="34" charset="-18"/>
              </a:rPr>
              <a:t>201</a:t>
            </a:r>
            <a:r>
              <a:rPr lang="sk-SK" sz="1200" dirty="0" smtClean="0">
                <a:solidFill>
                  <a:schemeClr val="bg1"/>
                </a:solidFill>
                <a:latin typeface="Gill Sans MT" pitchFamily="34" charset="-18"/>
              </a:rPr>
              <a:t>3</a:t>
            </a:r>
            <a:endParaRPr lang="sk-SK" sz="1200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8639175" y="65246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5830D65-10CF-455B-AEC6-CC176B915516}" type="slidenum">
              <a:rPr lang="sk-SK" sz="1200">
                <a:solidFill>
                  <a:schemeClr val="bg1"/>
                </a:solidFill>
                <a:latin typeface="Gill Sans MT" pitchFamily="34" charset="-18"/>
              </a:rPr>
              <a:pPr/>
              <a:t>‹#›</a:t>
            </a:fld>
            <a:r>
              <a:rPr lang="sk-SK" sz="1200">
                <a:solidFill>
                  <a:schemeClr val="bg1"/>
                </a:solidFill>
                <a:latin typeface="Gill Sans MT" pitchFamily="34" charset="-1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179"/>
            <a:ext cx="8229600" cy="640581"/>
          </a:xfrm>
        </p:spPr>
        <p:txBody>
          <a:bodyPr anchor="ctr"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51520" y="44450"/>
            <a:ext cx="8640452" cy="3037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-18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11413" y="6524625"/>
            <a:ext cx="4321175" cy="26193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Gill Sans MT" pitchFamily="34" charset="-18"/>
                <a:cs typeface="+mn-cs"/>
              </a:defRPr>
            </a:lvl1pPr>
          </a:lstStyle>
          <a:p>
            <a:pPr>
              <a:defRPr/>
            </a:pPr>
            <a:r>
              <a:rPr lang="sk-SK" dirty="0" smtClean="0"/>
              <a:t>Márius Šajgalík – Grafové modely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16016" y="1412776"/>
            <a:ext cx="3970784" cy="4968552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Gill Sans MT" pitchFamily="34" charset="-18"/>
              </a:defRPr>
            </a:lvl2pPr>
            <a:lvl3pPr marL="9144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3pPr>
            <a:lvl4pPr marL="13716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4pPr>
            <a:lvl5pPr marL="1828800" indent="0">
              <a:buFontTx/>
              <a:buNone/>
              <a:defRPr sz="1800">
                <a:solidFill>
                  <a:schemeClr val="tx1"/>
                </a:solidFill>
                <a:latin typeface="Gill Sans MT" pitchFamily="34" charset="-1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883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  <p:sldLayoutId id="2147483666" r:id="rId3"/>
    <p:sldLayoutId id="2147483670" r:id="rId4"/>
    <p:sldLayoutId id="2147483667" r:id="rId5"/>
    <p:sldLayoutId id="2147483669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5pPr>
      <a:lvl6pPr marL="4572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6pPr>
      <a:lvl7pPr marL="9144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7pPr>
      <a:lvl8pPr marL="13716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8pPr>
      <a:lvl9pPr marL="1828800" algn="l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ta.arizona.edu/~cohen/Tutorials/" TargetMode="External"/><Relationship Id="rId2" Type="http://schemas.openxmlformats.org/officeDocument/2006/relationships/hyperlink" Target="http://www.socialresearchmethods.ne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portsci.org/resource/stat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experimentu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Určiť cieľ metódy</a:t>
            </a:r>
          </a:p>
          <a:p>
            <a:pPr lvl="1"/>
            <a:r>
              <a:rPr lang="sk-SK" dirty="0" smtClean="0"/>
              <a:t>Zlepšiť zručnosti pri čítaní/počítaní/programovaní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Identifikovať ciele vyhodnotenia</a:t>
            </a:r>
          </a:p>
          <a:p>
            <a:pPr lvl="1"/>
            <a:r>
              <a:rPr lang="sk-SK" dirty="0" smtClean="0"/>
              <a:t>Zlepšené učenie, prediktívnosť modelu študenta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Návrh overenia</a:t>
            </a:r>
          </a:p>
          <a:p>
            <a:pPr lvl="1"/>
            <a:r>
              <a:rPr lang="sk-SK" b="1" dirty="0" smtClean="0"/>
              <a:t>Čo </a:t>
            </a:r>
            <a:r>
              <a:rPr lang="sk-SK" dirty="0" smtClean="0"/>
              <a:t>porovnávame (len tutor, tutor vs. nič, tutor vs. benchmark, tutorA vs. tutorB)</a:t>
            </a:r>
          </a:p>
          <a:p>
            <a:pPr lvl="1"/>
            <a:r>
              <a:rPr lang="sk-SK" b="1" dirty="0" smtClean="0"/>
              <a:t>Ako </a:t>
            </a:r>
            <a:r>
              <a:rPr lang="sk-SK" dirty="0" smtClean="0"/>
              <a:t>porovnávame (X</a:t>
            </a:r>
            <a:r>
              <a:rPr lang="en-US" dirty="0" smtClean="0"/>
              <a:t>-posttest, pretest-X-posttest, </a:t>
            </a:r>
            <a:r>
              <a:rPr lang="en-US" dirty="0" err="1" smtClean="0"/>
              <a:t>kontroln</a:t>
            </a:r>
            <a:r>
              <a:rPr lang="sk-SK" dirty="0" smtClean="0"/>
              <a:t>á a experimentálna skupina)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experimentu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experimentu (2)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Určiť realizáciu overenia</a:t>
            </a:r>
          </a:p>
          <a:p>
            <a:pPr lvl="1"/>
            <a:r>
              <a:rPr lang="sk-SK" dirty="0" smtClean="0"/>
              <a:t>Závislé / nezávislé premenné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Analýza dát a prezentovanie výsledkov</a:t>
            </a:r>
          </a:p>
          <a:p>
            <a:pPr lvl="1"/>
            <a:r>
              <a:rPr lang="sk-SK" dirty="0" smtClean="0"/>
              <a:t>t-Test, F-Test, ANOVA, ...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k-SK" b="1" dirty="0" smtClean="0"/>
              <a:t>Zhodnotenie</a:t>
            </a:r>
          </a:p>
          <a:p>
            <a:pPr lvl="1"/>
            <a:r>
              <a:rPr lang="sk-SK" dirty="0" smtClean="0"/>
              <a:t>Príspevok, dôsledky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Návrh experimentu (2)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Dáta v našich experimentoch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Page view / Úloha / Aktitiva</a:t>
            </a:r>
          </a:p>
          <a:p>
            <a:r>
              <a:rPr lang="sk-SK" dirty="0" smtClean="0"/>
              <a:t>Informácie o:</a:t>
            </a:r>
          </a:p>
          <a:p>
            <a:pPr lvl="1"/>
            <a:r>
              <a:rPr lang="sk-SK" dirty="0" smtClean="0"/>
              <a:t>Používaní webovej stránky</a:t>
            </a:r>
          </a:p>
          <a:p>
            <a:pPr lvl="1"/>
            <a:r>
              <a:rPr lang="sk-SK" dirty="0" smtClean="0"/>
              <a:t>Zdroja</a:t>
            </a:r>
          </a:p>
          <a:p>
            <a:pPr lvl="1"/>
            <a:r>
              <a:rPr lang="sk-SK" dirty="0" smtClean="0"/>
              <a:t>Správaní sa pouzívateľa</a:t>
            </a:r>
          </a:p>
          <a:p>
            <a:pPr lvl="1"/>
            <a:r>
              <a:rPr lang="sk-SK" dirty="0" smtClean="0"/>
              <a:t>Úspešnosti riešenia</a:t>
            </a:r>
          </a:p>
          <a:p>
            <a:r>
              <a:rPr lang="sk-SK" dirty="0" smtClean="0"/>
              <a:t>Pre jednotlivcov/skupiny</a:t>
            </a:r>
          </a:p>
          <a:p>
            <a:r>
              <a:rPr lang="sk-SK" dirty="0" smtClean="0"/>
              <a:t>Merania:</a:t>
            </a:r>
          </a:p>
          <a:p>
            <a:pPr lvl="1"/>
            <a:r>
              <a:rPr lang="sk-SK" dirty="0" smtClean="0"/>
              <a:t>nominálne (kategorické) / ordinálne / intervalové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Dáta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Priemer, medián, modus</a:t>
            </a:r>
          </a:p>
          <a:p>
            <a:r>
              <a:rPr lang="sk-SK" dirty="0" smtClean="0"/>
              <a:t>Rozsah, IQR, rozptyl, štandardná odchýlka</a:t>
            </a:r>
          </a:p>
          <a:p>
            <a:r>
              <a:rPr lang="sk-SK" dirty="0" smtClean="0"/>
              <a:t>Tvar</a:t>
            </a:r>
          </a:p>
          <a:p>
            <a:pPr lvl="1"/>
            <a:r>
              <a:rPr lang="sk-SK" dirty="0" smtClean="0"/>
              <a:t>Zakryvenie, koeficient špicatosti</a:t>
            </a:r>
          </a:p>
          <a:p>
            <a:r>
              <a:rPr lang="sk-SK" dirty="0" smtClean="0"/>
              <a:t>Vzťahy medzi premennými</a:t>
            </a:r>
          </a:p>
          <a:p>
            <a:pPr lvl="1"/>
            <a:r>
              <a:rPr lang="sk-SK" dirty="0" smtClean="0"/>
              <a:t>Korelácia</a:t>
            </a:r>
          </a:p>
          <a:p>
            <a:pPr lvl="1"/>
            <a:r>
              <a:rPr lang="sk-SK" dirty="0" smtClean="0"/>
              <a:t>Koeficient determinácie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Vlastnosti dát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t-test (nepárový)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Priemery dvoch štatistických súborov sú rovnaké.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dobách prístupov k študijným materiálom medzi dennými a externými študentami.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t-test (párový)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Majme vzorku respondentov. Každého respondenta sme zmerali dva krát (vstupné a výstupné meranie), zaujíma nás, či sú rozdiely v priemeroch meraní.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vo výsledkych medzi mid-termom a záverečnou skúškou pre nejakú triedu študentov.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testy – ANOVA (one-way)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Hypotéza: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priemeroch (jednej premennej) v dvoch alebo viacerých štatistických súboroch. 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Príklad: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Neexistuje rozdiel v priemerných týždňových prístupových časoch medzi študentami viacerých študijných programov.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testy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Odporúčania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Pozor na predpoklady štatistických metód</a:t>
            </a:r>
          </a:p>
          <a:p>
            <a:r>
              <a:rPr lang="sk-SK" dirty="0" smtClean="0"/>
              <a:t>Exploratívna analýza dát (kuknem-vidím)</a:t>
            </a:r>
          </a:p>
          <a:p>
            <a:r>
              <a:rPr lang="sk-SK" dirty="0" smtClean="0"/>
              <a:t>Opatrnosť pri trénovacích/testovacích sadách</a:t>
            </a:r>
          </a:p>
          <a:p>
            <a:r>
              <a:rPr lang="sk-SK" dirty="0" smtClean="0"/>
              <a:t>Snažte sa vysvetliť varianciu (rozpytl)</a:t>
            </a:r>
          </a:p>
          <a:p>
            <a:r>
              <a:rPr lang="sk-SK" dirty="0" smtClean="0"/>
              <a:t>Pilotné testovanie experimentu a analýzy</a:t>
            </a:r>
          </a:p>
          <a:p>
            <a:r>
              <a:rPr lang="sk-SK" dirty="0" smtClean="0"/>
              <a:t>Udržiavajte si spustiteľný priebeh štatistickej analýzy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Odporúčania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</a:t>
            </a:r>
            <a:r>
              <a:rPr lang="en-US" smtClean="0"/>
              <a:t>Kvantitat</a:t>
            </a:r>
            <a:r>
              <a:rPr lang="sk-SK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8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Nejaké odkazy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Social </a:t>
            </a:r>
            <a:r>
              <a:rPr lang="sk-SK" dirty="0"/>
              <a:t>research methods</a:t>
            </a:r>
            <a:br>
              <a:rPr lang="sk-SK" dirty="0"/>
            </a:br>
            <a:r>
              <a:rPr lang="sk-SK" dirty="0">
                <a:hlinkClick r:id="rId2"/>
              </a:rPr>
              <a:t>http://www.socialresearchmethods.net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/>
              <a:t>Empirical Methods for Artificial </a:t>
            </a:r>
            <a:r>
              <a:rPr lang="en-US" dirty="0" smtClean="0"/>
              <a:t>Intelligence</a:t>
            </a:r>
            <a:r>
              <a:rPr lang="sk-SK" dirty="0"/>
              <a:t/>
            </a:r>
            <a:br>
              <a:rPr lang="sk-SK" dirty="0"/>
            </a:br>
            <a:r>
              <a:rPr lang="sk-SK" dirty="0">
                <a:hlinkClick r:id="rId3"/>
              </a:rPr>
              <a:t>http://www.sista.arizona.edu/~cohen/Tutorials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 New View of Statistics</a:t>
            </a:r>
            <a:br>
              <a:rPr lang="sk-SK" dirty="0" smtClean="0"/>
            </a:br>
            <a:r>
              <a:rPr lang="sk-SK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smtClean="0">
                <a:hlinkClick r:id="rId4"/>
              </a:rPr>
              <a:t>www.sportsci.org/resource/stats/</a:t>
            </a:r>
            <a:endParaRPr lang="sk-SK" dirty="0" smtClean="0"/>
          </a:p>
          <a:p>
            <a:endParaRPr lang="en-US" dirty="0"/>
          </a:p>
          <a:p>
            <a:endParaRPr lang="sk-SK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Referencie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Viacero výsledkov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keď máme viaceré súbory (môžeme porovnávať medzi sebou v tabuľke), alebo v jednom experimente máme viacero testov</a:t>
            </a:r>
          </a:p>
          <a:p>
            <a:r>
              <a:rPr lang="sk-SK" dirty="0" smtClean="0"/>
              <a:t>Ukážka výsledkov (p hodnoty, z t-testov)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</a:t>
            </a:r>
            <a:r>
              <a:rPr lang="sk-SK" dirty="0" smtClean="0"/>
              <a:t>áme 25 štatisticky významných výsledkov?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762729"/>
              </p:ext>
            </p:extLst>
          </p:nvPr>
        </p:nvGraphicFramePr>
        <p:xfrm>
          <a:off x="1691680" y="3645024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0,05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0,05</a:t>
                      </a:r>
                      <a:endParaRPr lang="sk-SK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4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Schéma výskumu</a:t>
            </a:r>
            <a:endParaRPr lang="sk-SK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27584" y="3140968"/>
            <a:ext cx="770485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7584" y="764704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teória</a:t>
            </a:r>
            <a:endParaRPr lang="sk-SK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507940"/>
            <a:ext cx="197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reálny svet</a:t>
            </a:r>
            <a:endParaRPr lang="sk-SK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453" y="141519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si myslíme</a:t>
            </a:r>
            <a:endParaRPr lang="sk-SK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65971" y="4581128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overujeme</a:t>
            </a:r>
            <a:endParaRPr lang="sk-SK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4829531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vidíme</a:t>
            </a:r>
            <a:endParaRPr lang="sk-SK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4765794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Čo robíme</a:t>
            </a:r>
            <a:endParaRPr lang="sk-SK" b="1" dirty="0"/>
          </a:p>
        </p:txBody>
      </p:sp>
      <p:sp>
        <p:nvSpPr>
          <p:cNvPr id="15" name="Rectangle 14"/>
          <p:cNvSpPr/>
          <p:nvPr/>
        </p:nvSpPr>
        <p:spPr>
          <a:xfrm>
            <a:off x="1115616" y="4005064"/>
            <a:ext cx="180020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metóda</a:t>
            </a:r>
            <a:endParaRPr lang="sk-SK" dirty="0"/>
          </a:p>
        </p:txBody>
      </p:sp>
      <p:sp>
        <p:nvSpPr>
          <p:cNvPr id="16" name="Rectangle 15"/>
          <p:cNvSpPr/>
          <p:nvPr/>
        </p:nvSpPr>
        <p:spPr>
          <a:xfrm>
            <a:off x="6084168" y="4005064"/>
            <a:ext cx="1944216" cy="674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pozorovanie</a:t>
            </a:r>
            <a:endParaRPr lang="sk-SK" dirty="0"/>
          </a:p>
        </p:txBody>
      </p:sp>
      <p:sp>
        <p:nvSpPr>
          <p:cNvPr id="17" name="Rectangle 16"/>
          <p:cNvSpPr/>
          <p:nvPr/>
        </p:nvSpPr>
        <p:spPr>
          <a:xfrm>
            <a:off x="1259632" y="1885474"/>
            <a:ext cx="1512168" cy="566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príčina</a:t>
            </a:r>
            <a:endParaRPr lang="sk-SK" dirty="0"/>
          </a:p>
        </p:txBody>
      </p:sp>
      <p:sp>
        <p:nvSpPr>
          <p:cNvPr id="18" name="Rectangle 17"/>
          <p:cNvSpPr/>
          <p:nvPr/>
        </p:nvSpPr>
        <p:spPr>
          <a:xfrm>
            <a:off x="6213160" y="1885474"/>
            <a:ext cx="1743216" cy="566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dôsledok</a:t>
            </a:r>
            <a:endParaRPr lang="sk-SK" dirty="0"/>
          </a:p>
        </p:txBody>
      </p:sp>
      <p:cxnSp>
        <p:nvCxnSpPr>
          <p:cNvPr id="21" name="Straight Arrow Connector 20"/>
          <p:cNvCxnSpPr>
            <a:stCxn id="17" idx="3"/>
            <a:endCxn id="18" idx="1"/>
          </p:cNvCxnSpPr>
          <p:nvPr/>
        </p:nvCxnSpPr>
        <p:spPr>
          <a:xfrm>
            <a:off x="2771800" y="2168860"/>
            <a:ext cx="3441360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3"/>
            <a:endCxn id="16" idx="1"/>
          </p:cNvCxnSpPr>
          <p:nvPr/>
        </p:nvCxnSpPr>
        <p:spPr>
          <a:xfrm>
            <a:off x="2915816" y="4329100"/>
            <a:ext cx="3168352" cy="13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2"/>
            <a:endCxn id="15" idx="0"/>
          </p:cNvCxnSpPr>
          <p:nvPr/>
        </p:nvCxnSpPr>
        <p:spPr>
          <a:xfrm>
            <a:off x="2015716" y="2452246"/>
            <a:ext cx="0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2"/>
            <a:endCxn id="16" idx="0"/>
          </p:cNvCxnSpPr>
          <p:nvPr/>
        </p:nvCxnSpPr>
        <p:spPr>
          <a:xfrm flipH="1">
            <a:off x="7056276" y="2452246"/>
            <a:ext cx="28492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99992" y="2452246"/>
            <a:ext cx="0" cy="1552818"/>
          </a:xfrm>
          <a:prstGeom prst="straightConnector1">
            <a:avLst/>
          </a:prstGeom>
          <a:ln>
            <a:headEnd type="arrow" w="med" len="med"/>
            <a:tailEnd type="arrow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7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Výskyt chyby vo výsledkoch:</a:t>
            </a:r>
          </a:p>
          <a:p>
            <a:r>
              <a:rPr lang="sk-SK" dirty="0" smtClean="0"/>
              <a:t>Dva testy: 1 – (1-</a:t>
            </a:r>
            <a:r>
              <a:rPr lang="en-US" dirty="0" smtClean="0"/>
              <a:t>0.05)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9.75% </a:t>
            </a:r>
            <a:r>
              <a:rPr lang="en-US" dirty="0" err="1" smtClean="0"/>
              <a:t>chyby</a:t>
            </a:r>
            <a:endParaRPr lang="en-US" dirty="0" smtClean="0"/>
          </a:p>
          <a:p>
            <a:r>
              <a:rPr lang="en-US" dirty="0" err="1" smtClean="0"/>
              <a:t>Desa</a:t>
            </a:r>
            <a:r>
              <a:rPr lang="sk-SK" dirty="0" smtClean="0"/>
              <a:t>ť testov: </a:t>
            </a:r>
            <a:r>
              <a:rPr lang="sk-SK" dirty="0"/>
              <a:t>1 – (1-</a:t>
            </a:r>
            <a:r>
              <a:rPr lang="en-US" dirty="0" smtClean="0"/>
              <a:t>0.05)</a:t>
            </a:r>
            <a:r>
              <a:rPr lang="sk-SK" baseline="30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≈</a:t>
            </a:r>
            <a:r>
              <a:rPr lang="en-US" dirty="0" smtClean="0"/>
              <a:t> </a:t>
            </a:r>
            <a:r>
              <a:rPr lang="sk-SK" dirty="0" smtClean="0"/>
              <a:t>40</a:t>
            </a:r>
            <a:r>
              <a:rPr lang="en-US" dirty="0" smtClean="0"/>
              <a:t>.</a:t>
            </a:r>
            <a:r>
              <a:rPr lang="sk-SK" dirty="0" smtClean="0"/>
              <a:t>1</a:t>
            </a:r>
            <a:r>
              <a:rPr lang="en-US" dirty="0" smtClean="0"/>
              <a:t>% </a:t>
            </a:r>
            <a:r>
              <a:rPr lang="en-US" dirty="0" err="1"/>
              <a:t>chyby</a:t>
            </a:r>
            <a:endParaRPr lang="en-US" dirty="0"/>
          </a:p>
          <a:p>
            <a:r>
              <a:rPr lang="sk-SK" dirty="0" smtClean="0"/>
              <a:t>25 testov: </a:t>
            </a:r>
            <a:r>
              <a:rPr lang="sk-SK" dirty="0"/>
              <a:t>1 </a:t>
            </a:r>
            <a:r>
              <a:rPr lang="sk-SK" dirty="0" smtClean="0"/>
              <a:t>– </a:t>
            </a:r>
            <a:r>
              <a:rPr lang="sk-SK" dirty="0"/>
              <a:t>(1-</a:t>
            </a:r>
            <a:r>
              <a:rPr lang="en-US" dirty="0" smtClean="0"/>
              <a:t>0.05)</a:t>
            </a:r>
            <a:r>
              <a:rPr lang="sk-SK" baseline="30000" dirty="0" smtClean="0"/>
              <a:t>25</a:t>
            </a:r>
            <a:r>
              <a:rPr lang="en-US" dirty="0" smtClean="0"/>
              <a:t> ≈ </a:t>
            </a:r>
            <a:r>
              <a:rPr lang="sk-SK" dirty="0" smtClean="0"/>
              <a:t>72</a:t>
            </a:r>
            <a:r>
              <a:rPr lang="en-US" dirty="0" smtClean="0"/>
              <a:t>.</a:t>
            </a:r>
            <a:r>
              <a:rPr lang="sk-SK" dirty="0" smtClean="0"/>
              <a:t>3</a:t>
            </a:r>
            <a:r>
              <a:rPr lang="en-US" dirty="0" smtClean="0"/>
              <a:t>% </a:t>
            </a:r>
            <a:r>
              <a:rPr lang="en-US" dirty="0" err="1" smtClean="0"/>
              <a:t>chyby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Opatrne s tým koľko testujeme</a:t>
            </a:r>
          </a:p>
          <a:p>
            <a:r>
              <a:rPr lang="sk-SK" dirty="0" smtClean="0"/>
              <a:t>Matica s 20 premennými, m</a:t>
            </a:r>
            <a:r>
              <a:rPr lang="sk-SK" dirty="0"/>
              <a:t>á</a:t>
            </a:r>
            <a:r>
              <a:rPr lang="sk-SK" dirty="0" smtClean="0"/>
              <a:t> pri výsledkoch p=</a:t>
            </a:r>
            <a:r>
              <a:rPr lang="en-US" dirty="0" smtClean="0"/>
              <a:t>0.05</a:t>
            </a:r>
            <a:r>
              <a:rPr lang="sk-SK" dirty="0" smtClean="0"/>
              <a:t> primerne desať chýb.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Lineárne modely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  <p:pic>
        <p:nvPicPr>
          <p:cNvPr id="2050" name="Picture 2" descr="http://www.camo.com/images/linear_regres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624" y="1113309"/>
            <a:ext cx="395287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macfm.mazoo.net/archives/Resress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333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ntmstat.com/blog/2009/07/linear-model-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397" y="3866034"/>
            <a:ext cx="42481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2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Zápis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r>
              <a:rPr lang="sk-SK" dirty="0" smtClean="0"/>
              <a:t> </a:t>
            </a:r>
            <a:r>
              <a:rPr lang="en-US" dirty="0" smtClean="0"/>
              <a:t>= B*x + a</a:t>
            </a:r>
          </a:p>
          <a:p>
            <a:endParaRPr lang="en-US" dirty="0"/>
          </a:p>
          <a:p>
            <a:r>
              <a:rPr lang="en-US" dirty="0" err="1" smtClean="0"/>
              <a:t>Viacer</a:t>
            </a:r>
            <a:r>
              <a:rPr lang="sk-SK" dirty="0" smtClean="0"/>
              <a:t>é vstupy:</a:t>
            </a:r>
          </a:p>
          <a:p>
            <a:r>
              <a:rPr lang="en-US" dirty="0" smtClean="0"/>
              <a:t>y = B0 + B1*x1+B2*x2+…</a:t>
            </a:r>
            <a:r>
              <a:rPr lang="en-US" dirty="0" err="1" smtClean="0"/>
              <a:t>Bn</a:t>
            </a:r>
            <a:r>
              <a:rPr lang="en-US" dirty="0" smtClean="0"/>
              <a:t>*</a:t>
            </a:r>
            <a:r>
              <a:rPr lang="en-US" dirty="0" err="1" smtClean="0"/>
              <a:t>xn</a:t>
            </a:r>
            <a:endParaRPr lang="en-US" dirty="0" smtClean="0"/>
          </a:p>
          <a:p>
            <a:endParaRPr lang="en-US" dirty="0"/>
          </a:p>
          <a:p>
            <a:r>
              <a:rPr lang="sk-SK" dirty="0" smtClean="0"/>
              <a:t>Dané sú dáta – N vektorov (každý x1,x2,...,xn,y)</a:t>
            </a:r>
          </a:p>
          <a:p>
            <a:r>
              <a:rPr lang="sk-SK" dirty="0" smtClean="0"/>
              <a:t>Určíme také </a:t>
            </a:r>
            <a:r>
              <a:rPr lang="en-US" dirty="0" smtClean="0"/>
              <a:t>B0, B1, B2, …, </a:t>
            </a:r>
            <a:r>
              <a:rPr lang="sk-SK" dirty="0" smtClean="0"/>
              <a:t>B</a:t>
            </a:r>
            <a:r>
              <a:rPr lang="en-US" dirty="0" smtClean="0"/>
              <a:t>n, </a:t>
            </a:r>
            <a:r>
              <a:rPr lang="en-US" dirty="0" err="1" smtClean="0"/>
              <a:t>ktor</a:t>
            </a:r>
            <a:r>
              <a:rPr lang="sk-SK" dirty="0" smtClean="0"/>
              <a:t>é minimalizujú štvorec chyby predikcie modelu </a:t>
            </a:r>
            <a:r>
              <a:rPr lang="en-US" dirty="0" err="1" smtClean="0"/>
              <a:t>suma</a:t>
            </a:r>
            <a:r>
              <a:rPr lang="en-US" dirty="0" smtClean="0"/>
              <a:t> </a:t>
            </a:r>
            <a:r>
              <a:rPr lang="sk-SK" dirty="0" smtClean="0"/>
              <a:t>(y-y</a:t>
            </a:r>
            <a:r>
              <a:rPr lang="en-US" dirty="0" smtClean="0"/>
              <a:t>’)^2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Výstupné meranie (Y)</a:t>
            </a:r>
          </a:p>
          <a:p>
            <a:pPr lvl="1"/>
            <a:r>
              <a:rPr lang="sk-SK" dirty="0" smtClean="0"/>
              <a:t>Plat (Y)</a:t>
            </a:r>
          </a:p>
          <a:p>
            <a:r>
              <a:rPr lang="sk-SK" dirty="0" smtClean="0"/>
              <a:t>Vstupy (X1, X2, X3)</a:t>
            </a:r>
          </a:p>
          <a:p>
            <a:pPr lvl="1"/>
            <a:r>
              <a:rPr lang="sk-SK" dirty="0" smtClean="0"/>
              <a:t>Počet rokov po PhD. (X1)</a:t>
            </a:r>
          </a:p>
          <a:p>
            <a:pPr lvl="1"/>
            <a:r>
              <a:rPr lang="sk-SK" dirty="0" smtClean="0"/>
              <a:t>Počet publikácií (X2)</a:t>
            </a:r>
          </a:p>
          <a:p>
            <a:pPr lvl="1"/>
            <a:r>
              <a:rPr lang="sk-SK" dirty="0" smtClean="0"/>
              <a:t>Pohlavie (X3)</a:t>
            </a:r>
          </a:p>
          <a:p>
            <a:pPr lvl="1"/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852723"/>
              </p:ext>
            </p:extLst>
          </p:nvPr>
        </p:nvGraphicFramePr>
        <p:xfrm>
          <a:off x="683568" y="4293096"/>
          <a:ext cx="487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Priemer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St. Dev.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PLAT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64,115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17,110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8.09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5.24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PUB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15.49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7.51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2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X3 = 0 (mu</a:t>
            </a:r>
            <a:r>
              <a:rPr lang="sk-SK" dirty="0" smtClean="0"/>
              <a:t>ž), 1 (žena)</a:t>
            </a:r>
          </a:p>
          <a:p>
            <a:r>
              <a:rPr lang="sk-SK" dirty="0" smtClean="0"/>
              <a:t>Y = </a:t>
            </a:r>
            <a:r>
              <a:rPr lang="en-US" dirty="0" smtClean="0"/>
              <a:t>46,911 + 1,328*CAS + 502*PUB + -3,484*X3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938333"/>
              </p:ext>
            </p:extLst>
          </p:nvPr>
        </p:nvGraphicFramePr>
        <p:xfrm>
          <a:off x="1331640" y="299695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Std. Err.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Std. 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p</a:t>
                      </a:r>
                      <a:r>
                        <a:rPr lang="sk-SK" baseline="0" dirty="0" smtClean="0"/>
                        <a:t> 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(konš</a:t>
                      </a:r>
                      <a:r>
                        <a:rPr lang="en-US" dirty="0" smtClean="0"/>
                        <a:t>t</a:t>
                      </a:r>
                      <a:r>
                        <a:rPr lang="sk-SK" dirty="0" smtClean="0"/>
                        <a:t>.)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46,910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3,401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13.791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.000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CAS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1382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.423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5.857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.000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PUB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.220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.003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X3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-3,483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-.102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-1,428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.155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6004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 – </a:t>
            </a:r>
            <a:r>
              <a:rPr lang="en-US" dirty="0" err="1" smtClean="0"/>
              <a:t>koeficienty</a:t>
            </a:r>
            <a:r>
              <a:rPr lang="en-US" dirty="0" smtClean="0"/>
              <a:t>,  pre </a:t>
            </a:r>
            <a:r>
              <a:rPr lang="en-US" dirty="0" err="1" smtClean="0"/>
              <a:t>odhad</a:t>
            </a:r>
            <a:r>
              <a:rPr lang="en-US" dirty="0" smtClean="0"/>
              <a:t> </a:t>
            </a:r>
            <a:r>
              <a:rPr lang="en-US" dirty="0" err="1" smtClean="0"/>
              <a:t>PLATu</a:t>
            </a:r>
            <a:endParaRPr lang="en-US" dirty="0" smtClean="0"/>
          </a:p>
          <a:p>
            <a:r>
              <a:rPr lang="en-US" dirty="0" smtClean="0"/>
              <a:t>Std. err. – </a:t>
            </a:r>
            <a:r>
              <a:rPr lang="sk-SK" dirty="0" smtClean="0"/>
              <a:t>štandardná odchýlka (y-y</a:t>
            </a:r>
            <a:r>
              <a:rPr lang="en-US" dirty="0" smtClean="0"/>
              <a:t>’)</a:t>
            </a:r>
            <a:r>
              <a:rPr lang="sk-SK" dirty="0" smtClean="0"/>
              <a:t> ak použijeme len konkrétnu premennú</a:t>
            </a:r>
            <a:endParaRPr lang="en-US" dirty="0" smtClean="0"/>
          </a:p>
          <a:p>
            <a:r>
              <a:rPr lang="en-US" dirty="0" smtClean="0"/>
              <a:t>Std. B – </a:t>
            </a:r>
            <a:r>
              <a:rPr lang="en-US" dirty="0" err="1" smtClean="0"/>
              <a:t>koeficienty</a:t>
            </a:r>
            <a:r>
              <a:rPr lang="en-US" dirty="0" smtClean="0"/>
              <a:t> B </a:t>
            </a:r>
            <a:r>
              <a:rPr lang="en-US" dirty="0" err="1" smtClean="0"/>
              <a:t>tak</a:t>
            </a:r>
            <a:r>
              <a:rPr lang="sk-SK" dirty="0" smtClean="0"/>
              <a:t>é ako keby mal vstupné premenné varianciu 1, teda vieme porovnávať relatívnu dôležitosť.</a:t>
            </a:r>
          </a:p>
          <a:p>
            <a:r>
              <a:rPr lang="sk-SK" dirty="0"/>
              <a:t>p</a:t>
            </a:r>
            <a:r>
              <a:rPr lang="sk-SK" dirty="0" smtClean="0"/>
              <a:t> – štatistická významnosť parametra pre potreby určovania výstupnej premennej (PLAT)</a:t>
            </a:r>
            <a:endParaRPr lang="sk-S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0160"/>
              </p:ext>
            </p:extLst>
          </p:nvPr>
        </p:nvGraphicFramePr>
        <p:xfrm>
          <a:off x="1331640" y="83671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Std. Err.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Std. 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smtClean="0"/>
                        <a:t>p</a:t>
                      </a:r>
                      <a:r>
                        <a:rPr lang="sk-SK" baseline="0" dirty="0" smtClean="0"/>
                        <a:t> 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(konš</a:t>
                      </a:r>
                      <a:r>
                        <a:rPr lang="en-US" dirty="0" smtClean="0"/>
                        <a:t>t</a:t>
                      </a:r>
                      <a:r>
                        <a:rPr lang="sk-SK" dirty="0" smtClean="0"/>
                        <a:t>.)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46,910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3,401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13.791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.000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CAS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1382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.423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5.857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.000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PUB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.220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.003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X3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-3,483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-.102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-1,428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.155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2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Porovnanie modelov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 </a:t>
            </a:r>
            <a:r>
              <a:rPr lang="en-US" dirty="0" smtClean="0"/>
              <a:t>– </a:t>
            </a:r>
            <a:r>
              <a:rPr lang="en-US" dirty="0" err="1" smtClean="0"/>
              <a:t>korel</a:t>
            </a:r>
            <a:r>
              <a:rPr lang="sk-SK" dirty="0" smtClean="0"/>
              <a:t>ácia medzi predpovedanými a pozorovanými hodnotami (výstupnej premennej)</a:t>
            </a:r>
          </a:p>
          <a:p>
            <a:r>
              <a:rPr lang="sk-SK" dirty="0" smtClean="0"/>
              <a:t>R</a:t>
            </a:r>
            <a:r>
              <a:rPr lang="en-US" dirty="0" smtClean="0"/>
              <a:t>^2</a:t>
            </a:r>
            <a:r>
              <a:rPr lang="sk-SK" dirty="0" smtClean="0"/>
              <a:t> – percento variancia vysvetlené našim modelom</a:t>
            </a:r>
          </a:p>
          <a:p>
            <a:r>
              <a:rPr lang="sk-SK" b="1" dirty="0" smtClean="0"/>
              <a:t>Pre náš príklad: </a:t>
            </a:r>
            <a:r>
              <a:rPr lang="en-US" b="1" dirty="0" smtClean="0"/>
              <a:t>R </a:t>
            </a:r>
            <a:r>
              <a:rPr lang="en-US" b="1" dirty="0"/>
              <a:t>: 0.513 – </a:t>
            </a:r>
            <a:r>
              <a:rPr lang="en-US" b="1" dirty="0" smtClean="0"/>
              <a:t>R^2 0.263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  <a:p>
            <a:r>
              <a:rPr lang="sk-SK" dirty="0" smtClean="0"/>
              <a:t>Zjednodušene:</a:t>
            </a:r>
            <a:br>
              <a:rPr lang="sk-SK" dirty="0" smtClean="0"/>
            </a:br>
            <a:r>
              <a:rPr lang="sk-SK" dirty="0" smtClean="0"/>
              <a:t>Výskum je vysvetľovanie rozdielov (variancie)</a:t>
            </a:r>
            <a:br>
              <a:rPr lang="sk-SK" dirty="0" smtClean="0"/>
            </a:br>
            <a:r>
              <a:rPr lang="sk-SK" dirty="0" smtClean="0"/>
              <a:t>	Teda, čím väčšie R</a:t>
            </a:r>
            <a:r>
              <a:rPr lang="en-US" dirty="0" smtClean="0"/>
              <a:t>^2, </a:t>
            </a:r>
            <a:r>
              <a:rPr lang="sk-SK" dirty="0" smtClean="0"/>
              <a:t>tým lepší model ...</a:t>
            </a:r>
            <a:br>
              <a:rPr lang="sk-SK" dirty="0" smtClean="0"/>
            </a:br>
            <a:r>
              <a:rPr lang="sk-SK" dirty="0" smtClean="0"/>
              <a:t>		Do určitej miery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to používať?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Sledovanie zmien pri „hraní sa z dátami“</a:t>
            </a:r>
          </a:p>
          <a:p>
            <a:r>
              <a:rPr lang="sk-SK" dirty="0" smtClean="0"/>
              <a:t>SYSTEMATICKY skúšam viacero modelov</a:t>
            </a:r>
          </a:p>
          <a:p>
            <a:r>
              <a:rPr lang="sk-SK" dirty="0" smtClean="0"/>
              <a:t>Mediácia</a:t>
            </a:r>
          </a:p>
          <a:p>
            <a:pPr lvl="1"/>
            <a:r>
              <a:rPr lang="sk-SK" dirty="0" smtClean="0"/>
              <a:t>Hľadám premennú, ktorá „sprostredkuje vzťah</a:t>
            </a:r>
            <a:r>
              <a:rPr lang="en-US" dirty="0" smtClean="0"/>
              <a:t>” X a Y</a:t>
            </a:r>
            <a:endParaRPr lang="en-US" dirty="0"/>
          </a:p>
          <a:p>
            <a:r>
              <a:rPr lang="sk-SK" dirty="0" smtClean="0"/>
              <a:t>Moderácia</a:t>
            </a:r>
            <a:endParaRPr lang="en-US" dirty="0" smtClean="0"/>
          </a:p>
          <a:p>
            <a:pPr lvl="1"/>
            <a:r>
              <a:rPr lang="sk-SK" dirty="0" smtClean="0"/>
              <a:t>Hľadám premennú, ktorá „má kontrolu nad vzťahmi“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Mediácia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Natrénujem </a:t>
            </a:r>
            <a:r>
              <a:rPr lang="en-US" dirty="0" smtClean="0"/>
              <a:t>3 </a:t>
            </a:r>
            <a:r>
              <a:rPr lang="en-US" dirty="0" err="1" smtClean="0"/>
              <a:t>modely</a:t>
            </a:r>
            <a:r>
              <a:rPr lang="sk-SK" dirty="0" smtClean="0"/>
              <a:t> (M – moderačná premenná)</a:t>
            </a:r>
            <a:r>
              <a:rPr lang="en-US" dirty="0" smtClean="0"/>
              <a:t>:</a:t>
            </a:r>
            <a:endParaRPr lang="sk-SK" dirty="0"/>
          </a:p>
          <a:p>
            <a:r>
              <a:rPr lang="en-US" dirty="0"/>
              <a:t>M1 = Lm(Y~X) – reg. </a:t>
            </a:r>
            <a:r>
              <a:rPr lang="en-US" dirty="0" err="1"/>
              <a:t>koef</a:t>
            </a:r>
            <a:r>
              <a:rPr lang="en-US" dirty="0"/>
              <a:t> pre X by mal by </a:t>
            </a:r>
            <a:r>
              <a:rPr lang="en-US" dirty="0" err="1" smtClean="0"/>
              <a:t>by</a:t>
            </a:r>
            <a:r>
              <a:rPr lang="sk-SK" dirty="0"/>
              <a:t>ť</a:t>
            </a:r>
            <a:r>
              <a:rPr lang="en-US" dirty="0" smtClean="0"/>
              <a:t> </a:t>
            </a:r>
            <a:r>
              <a:rPr lang="en-US" dirty="0" err="1"/>
              <a:t>signif</a:t>
            </a:r>
            <a:r>
              <a:rPr lang="en-US" dirty="0"/>
              <a:t>.</a:t>
            </a:r>
            <a:endParaRPr lang="sk-SK" dirty="0"/>
          </a:p>
          <a:p>
            <a:r>
              <a:rPr lang="en-US" dirty="0"/>
              <a:t>M2 = Lm(M~X) </a:t>
            </a:r>
            <a:endParaRPr lang="sk-SK" dirty="0"/>
          </a:p>
          <a:p>
            <a:r>
              <a:rPr lang="en-US" dirty="0"/>
              <a:t>M3 = Lm(Y~X+M</a:t>
            </a:r>
            <a:r>
              <a:rPr lang="en-US" dirty="0" smtClean="0"/>
              <a:t>)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  <a:p>
            <a:r>
              <a:rPr lang="en-US" b="1" dirty="0"/>
              <a:t>1+2) reg. </a:t>
            </a:r>
            <a:r>
              <a:rPr lang="en-US" b="1" dirty="0" err="1"/>
              <a:t>koef</a:t>
            </a:r>
            <a:r>
              <a:rPr lang="en-US" b="1" dirty="0"/>
              <a:t> pre X by mal </a:t>
            </a:r>
            <a:r>
              <a:rPr lang="en-US" b="1" dirty="0" smtClean="0"/>
              <a:t>by</a:t>
            </a:r>
            <a:r>
              <a:rPr lang="sk-SK" b="1" dirty="0" smtClean="0"/>
              <a:t>ť</a:t>
            </a:r>
            <a:r>
              <a:rPr lang="en-US" b="1" dirty="0" smtClean="0"/>
              <a:t> </a:t>
            </a:r>
            <a:r>
              <a:rPr lang="en-US" b="1" dirty="0" err="1"/>
              <a:t>signif</a:t>
            </a:r>
            <a:r>
              <a:rPr lang="en-US" b="1" dirty="0"/>
              <a:t>.</a:t>
            </a:r>
            <a:endParaRPr lang="sk-SK" dirty="0"/>
          </a:p>
          <a:p>
            <a:r>
              <a:rPr lang="en-US" b="1" dirty="0"/>
              <a:t>3) reg. </a:t>
            </a:r>
            <a:r>
              <a:rPr lang="en-US" b="1" dirty="0" err="1"/>
              <a:t>koef</a:t>
            </a:r>
            <a:r>
              <a:rPr lang="en-US" b="1" dirty="0"/>
              <a:t> pre M by mal </a:t>
            </a:r>
            <a:r>
              <a:rPr lang="en-US" b="1" dirty="0" smtClean="0"/>
              <a:t>by</a:t>
            </a:r>
            <a:r>
              <a:rPr lang="sk-SK" b="1" dirty="0" smtClean="0"/>
              <a:t>ť</a:t>
            </a:r>
            <a:r>
              <a:rPr lang="en-US" b="1" dirty="0" smtClean="0"/>
              <a:t> </a:t>
            </a:r>
            <a:r>
              <a:rPr lang="en-US" b="1" dirty="0" err="1"/>
              <a:t>signif</a:t>
            </a:r>
            <a:r>
              <a:rPr lang="en-US" b="1" dirty="0"/>
              <a:t>., reg. </a:t>
            </a:r>
            <a:r>
              <a:rPr lang="en-US" b="1" dirty="0" err="1"/>
              <a:t>koef</a:t>
            </a:r>
            <a:r>
              <a:rPr lang="en-US" b="1" dirty="0"/>
              <a:t> pre X by </a:t>
            </a:r>
            <a:r>
              <a:rPr lang="en-US" b="1" dirty="0" err="1"/>
              <a:t>nemal</a:t>
            </a:r>
            <a:r>
              <a:rPr lang="en-US" b="1" dirty="0"/>
              <a:t> </a:t>
            </a:r>
            <a:r>
              <a:rPr lang="en-US" b="1" dirty="0" smtClean="0"/>
              <a:t>by</a:t>
            </a:r>
            <a:r>
              <a:rPr lang="sk-SK" b="1" dirty="0" smtClean="0"/>
              <a:t>ť</a:t>
            </a:r>
            <a:r>
              <a:rPr lang="en-US" b="1" dirty="0" smtClean="0"/>
              <a:t> </a:t>
            </a:r>
            <a:r>
              <a:rPr lang="en-US" b="1" dirty="0" err="1"/>
              <a:t>signif</a:t>
            </a:r>
            <a:r>
              <a:rPr lang="en-US" b="1" dirty="0" smtClean="0"/>
              <a:t>.</a:t>
            </a:r>
            <a:endParaRPr lang="sk-SK" b="1" dirty="0" smtClean="0"/>
          </a:p>
          <a:p>
            <a:endParaRPr lang="sk-SK" b="1" dirty="0"/>
          </a:p>
          <a:p>
            <a:r>
              <a:rPr lang="sk-SK" b="1" dirty="0" smtClean="0"/>
              <a:t>Y:štastie, X:extrovert, M: rozmanitosť života</a:t>
            </a:r>
            <a:endParaRPr lang="sk-SK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Moderácia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Premenná Z, ktorá úlpne mení vzťah X a Y</a:t>
            </a:r>
          </a:p>
          <a:p>
            <a:r>
              <a:rPr lang="sk-SK" dirty="0" smtClean="0"/>
              <a:t>Spravíme súčin:</a:t>
            </a:r>
          </a:p>
          <a:p>
            <a:r>
              <a:rPr lang="sk-SK" dirty="0" smtClean="0"/>
              <a:t>Lm(Y</a:t>
            </a:r>
            <a:r>
              <a:rPr lang="en-US" dirty="0" smtClean="0"/>
              <a:t>~</a:t>
            </a:r>
            <a:r>
              <a:rPr lang="sk-SK" dirty="0" smtClean="0"/>
              <a:t>X+Z+X*Z)</a:t>
            </a:r>
          </a:p>
          <a:p>
            <a:r>
              <a:rPr lang="sk-SK" b="1" dirty="0"/>
              <a:t>Y:štastie, X:extrovert, </a:t>
            </a:r>
            <a:r>
              <a:rPr lang="sk-SK" b="1" dirty="0" smtClean="0"/>
              <a:t>Z: socio-ekon. status</a:t>
            </a:r>
            <a:endParaRPr lang="en-US" b="1" dirty="0"/>
          </a:p>
          <a:p>
            <a:r>
              <a:rPr lang="en-US" dirty="0" smtClean="0"/>
              <a:t>Pre r</a:t>
            </a:r>
            <a:r>
              <a:rPr lang="sk-SK" dirty="0" smtClean="0"/>
              <a:t>ôzne Z sa mení vzťah extrovert-štastie z negatívneho na pozitívny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Pr</a:t>
            </a:r>
            <a:r>
              <a:rPr lang="sk-SK" dirty="0" smtClean="0"/>
              <a:t>íklad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Lineárne modely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827584" y="3140968"/>
            <a:ext cx="770485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764704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teória</a:t>
            </a:r>
            <a:endParaRPr lang="sk-SK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507940"/>
            <a:ext cx="1970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reálny svet</a:t>
            </a:r>
            <a:endParaRPr lang="sk-SK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48478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</a:t>
            </a:r>
            <a:r>
              <a:rPr lang="sk-SK" sz="2400" dirty="0" smtClean="0"/>
              <a:t>čenie cudzieho jazyka:</a:t>
            </a:r>
          </a:p>
          <a:p>
            <a:r>
              <a:rPr lang="sk-SK" sz="2400" b="1" dirty="0" smtClean="0"/>
              <a:t>Študentom pomáha, keď cudzie slovíčka vidia v kontexte už známeho textu. </a:t>
            </a:r>
            <a:endParaRPr lang="sk-SK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335699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Zostrojíme rozšírenie do prehliadača, ktoré bude v navštívených stránkach zamienať slovíčka za predklady.</a:t>
            </a:r>
            <a:br>
              <a:rPr lang="sk-SK" sz="2400" b="1" dirty="0" smtClean="0"/>
            </a:br>
            <a:endParaRPr lang="sk-SK" sz="2400" b="1" dirty="0" smtClean="0"/>
          </a:p>
          <a:p>
            <a:r>
              <a:rPr lang="sk-SK" sz="2400" b="1" dirty="0" smtClean="0"/>
              <a:t>Sledujeme a vyhodnocujeme používateľov.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42076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293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</a:t>
            </a:r>
            <a:r>
              <a:rPr lang="sk-SK" dirty="0" smtClean="0"/>
              <a:t>(nesprávny)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Dve skupiny ľudí, niektorým to zamieňa, niektorým nezamieňa, pred a po experimente odmeriam ich jazykové schopnosti</a:t>
            </a:r>
            <a:r>
              <a:rPr lang="en-US" dirty="0" smtClean="0"/>
              <a:t> (</a:t>
            </a:r>
            <a:r>
              <a:rPr lang="en-US" dirty="0" err="1" smtClean="0"/>
              <a:t>stupnica</a:t>
            </a:r>
            <a:r>
              <a:rPr lang="en-US" dirty="0" smtClean="0"/>
              <a:t> 1 a</a:t>
            </a:r>
            <a:r>
              <a:rPr lang="sk-SK" dirty="0" smtClean="0"/>
              <a:t>ž</a:t>
            </a:r>
            <a:r>
              <a:rPr lang="en-US" dirty="0" smtClean="0"/>
              <a:t> 100)</a:t>
            </a:r>
            <a:r>
              <a:rPr lang="sk-SK" dirty="0" smtClean="0"/>
              <a:t>.</a:t>
            </a:r>
          </a:p>
          <a:p>
            <a:r>
              <a:rPr lang="sk-SK" dirty="0" smtClean="0"/>
              <a:t>Priemerný rozdiel prezentujem v tabuľke: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sk-SK" dirty="0" smtClean="0"/>
              <a:t>Záver:</a:t>
            </a:r>
          </a:p>
          <a:p>
            <a:pPr lvl="1"/>
            <a:r>
              <a:rPr lang="sk-SK" dirty="0" smtClean="0"/>
              <a:t>Metóda zlepšuje schopnosti dvojnásobne ... Teda, keď študenti vidia cudzie slovíčka v známom kontexte, je to dvakrát lepšie ako keby nie.</a:t>
            </a: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05122"/>
              </p:ext>
            </p:extLst>
          </p:nvPr>
        </p:nvGraphicFramePr>
        <p:xfrm>
          <a:off x="1403648" y="3212976"/>
          <a:ext cx="633670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/>
                <a:gridCol w="2112235"/>
                <a:gridCol w="2112235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Zamieňa</a:t>
                      </a:r>
                      <a:r>
                        <a:rPr lang="sk-SK" baseline="0" dirty="0" smtClean="0"/>
                        <a:t> (exp. skupina)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Nezamieňa (kontr.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skupina)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sk-SK" dirty="0" smtClean="0"/>
                        <a:t>riemer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po-pred</a:t>
                      </a:r>
                      <a:r>
                        <a:rPr lang="en-US" baseline="0" dirty="0" smtClean="0"/>
                        <a:t>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4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je nesprávny?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Namerané dáta hovoria iný príbeh</a:t>
            </a:r>
          </a:p>
          <a:p>
            <a:r>
              <a:rPr lang="sk-SK" dirty="0" smtClean="0"/>
              <a:t>Zamieňa </a:t>
            </a:r>
            <a:r>
              <a:rPr lang="en-US" dirty="0" err="1" smtClean="0"/>
              <a:t>slov</a:t>
            </a:r>
            <a:r>
              <a:rPr lang="sk-SK" dirty="0" smtClean="0"/>
              <a:t>íčka (exp. skupina):</a:t>
            </a:r>
            <a:br>
              <a:rPr lang="sk-SK" dirty="0" smtClean="0"/>
            </a:br>
            <a:r>
              <a:rPr lang="en-US" dirty="0" smtClean="0"/>
              <a:t>15, 4, 13, 6, 5, 14, 15, 6, 15</a:t>
            </a:r>
          </a:p>
          <a:p>
            <a:r>
              <a:rPr lang="en-US" dirty="0" err="1" smtClean="0"/>
              <a:t>Nezamie</a:t>
            </a:r>
            <a:r>
              <a:rPr lang="sk-SK" dirty="0" smtClean="0"/>
              <a:t>ňa slovíčka (kontr. skupina):</a:t>
            </a:r>
          </a:p>
          <a:p>
            <a:r>
              <a:rPr lang="en-US" dirty="0" smtClean="0"/>
              <a:t>0, -1, 10, 8, 5, 6, 12, 2</a:t>
            </a:r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Štatistika </a:t>
            </a:r>
            <a:r>
              <a:rPr lang="sk-SK" dirty="0" smtClean="0"/>
              <a:t>nám ponúka JEDNODUCHÉ nástroje, ako zistiť, či sú v dvoch štatistických súboroch odlišnosti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t-test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Zistíme či sú dva súbory odlišné.</a:t>
            </a:r>
          </a:p>
          <a:p>
            <a:r>
              <a:rPr lang="sk-SK" dirty="0" smtClean="0"/>
              <a:t>Zjednodušene:</a:t>
            </a:r>
            <a:br>
              <a:rPr lang="sk-SK" dirty="0" smtClean="0"/>
            </a:br>
            <a:r>
              <a:rPr lang="sk-SK" dirty="0" smtClean="0"/>
              <a:t>výsledok je: ÁNO (odlišné) vs. NIE (rovnaké)</a:t>
            </a:r>
          </a:p>
          <a:p>
            <a:r>
              <a:rPr lang="sk-SK" dirty="0" smtClean="0"/>
              <a:t>Lepšie povedané:</a:t>
            </a:r>
            <a:br>
              <a:rPr lang="sk-SK" dirty="0" smtClean="0"/>
            </a:br>
            <a:r>
              <a:rPr lang="sk-SK" dirty="0" smtClean="0"/>
              <a:t>výsledok je:</a:t>
            </a:r>
          </a:p>
          <a:p>
            <a:r>
              <a:rPr lang="sk-SK" dirty="0" smtClean="0"/>
              <a:t>ÁNO </a:t>
            </a:r>
            <a:r>
              <a:rPr lang="sk-SK" dirty="0"/>
              <a:t>(pravdepodobnosťou p </a:t>
            </a:r>
            <a:r>
              <a:rPr lang="en-US" dirty="0"/>
              <a:t>% </a:t>
            </a:r>
            <a:r>
              <a:rPr lang="sk-SK" dirty="0"/>
              <a:t>sú odlišné, kde p je </a:t>
            </a:r>
            <a:r>
              <a:rPr lang="sk-SK" dirty="0" smtClean="0"/>
              <a:t>veľké), vs.</a:t>
            </a:r>
            <a:br>
              <a:rPr lang="sk-SK" dirty="0" smtClean="0"/>
            </a:br>
            <a:r>
              <a:rPr lang="sk-SK" dirty="0" smtClean="0"/>
              <a:t>NIE (nie je dostatok dát, aby som preukázateľne tvrdil, že sú odlišné),</a:t>
            </a:r>
          </a:p>
          <a:p>
            <a:r>
              <a:rPr lang="sk-SK" dirty="0" smtClean="0"/>
              <a:t>Ešte lepšie: výsledok je p -- keby som experiment opakoval, tak je p</a:t>
            </a:r>
            <a:r>
              <a:rPr lang="en-US" dirty="0" smtClean="0"/>
              <a:t>% </a:t>
            </a:r>
            <a:r>
              <a:rPr lang="sk-SK" dirty="0" smtClean="0"/>
              <a:t>š</a:t>
            </a:r>
            <a:r>
              <a:rPr lang="en-US" dirty="0" err="1" smtClean="0"/>
              <a:t>anca</a:t>
            </a:r>
            <a:r>
              <a:rPr lang="sk-SK" dirty="0" smtClean="0"/>
              <a:t>, že budú </a:t>
            </a:r>
            <a:r>
              <a:rPr lang="en-US" dirty="0" smtClean="0"/>
              <a:t>s</a:t>
            </a:r>
            <a:r>
              <a:rPr lang="sk-SK" dirty="0" smtClean="0"/>
              <a:t>úbory rovnaké (štatisticky nerozlíšiteľné)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t-test (vysvetlenie)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Porovnáva dva štatistické súbory, zohľadňuje „množstvo prekryvu“</a:t>
            </a:r>
          </a:p>
          <a:p>
            <a:r>
              <a:rPr lang="sk-SK" dirty="0" smtClean="0"/>
              <a:t>Viaceré typy: párový, nepárový, (ne)rovnaké veľkosti súborov,</a:t>
            </a:r>
          </a:p>
          <a:p>
            <a:r>
              <a:rPr lang="sk-SK" dirty="0" smtClean="0"/>
              <a:t>Predpoklady, kedy to dobre funguje:</a:t>
            </a:r>
          </a:p>
          <a:p>
            <a:pPr lvl="1"/>
            <a:r>
              <a:rPr lang="sk-SK" dirty="0" smtClean="0"/>
              <a:t>Hodnoty v súboroch sú z normálneho rozdelenia</a:t>
            </a:r>
          </a:p>
          <a:p>
            <a:pPr lvl="1"/>
            <a:r>
              <a:rPr lang="sk-SK" dirty="0" smtClean="0"/>
              <a:t>Podobne veľké súbory</a:t>
            </a:r>
          </a:p>
          <a:p>
            <a:pPr lvl="1"/>
            <a:r>
              <a:rPr lang="sk-SK" dirty="0" smtClean="0"/>
              <a:t>Podobne veľká variancia (rozptýlenie) v hodnotách</a:t>
            </a:r>
          </a:p>
          <a:p>
            <a:pPr lvl="1"/>
            <a:endParaRPr lang="sk-SK" dirty="0"/>
          </a:p>
          <a:p>
            <a:r>
              <a:rPr lang="sk-SK" dirty="0" smtClean="0"/>
              <a:t>Rozsah rozdielu (tzv. efekt) vidíme z dát, t-test sa nevyjadruje k rozsahu rozdielu!!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Jozef Tvarožek – Lineárne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Omyly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 analýzy o skupine odvodiť závery pre jednotlivca</a:t>
            </a:r>
          </a:p>
          <a:p>
            <a:pPr lvl="1"/>
            <a:r>
              <a:rPr lang="sk-SK" dirty="0" smtClean="0"/>
              <a:t>Vysoký priemer neznamená, že všetky merania sú vysoké</a:t>
            </a:r>
          </a:p>
          <a:p>
            <a:r>
              <a:rPr lang="sk-SK" dirty="0" smtClean="0"/>
              <a:t>Z analýzy jednotlivca odvodiť závery pre skupinu</a:t>
            </a:r>
          </a:p>
          <a:p>
            <a:pPr lvl="1"/>
            <a:r>
              <a:rPr lang="sk-SK" dirty="0" smtClean="0"/>
              <a:t>Žena za volantom spravila kiks</a:t>
            </a:r>
            <a:r>
              <a:rPr lang="en-US" dirty="0" smtClean="0"/>
              <a:t> ;)</a:t>
            </a:r>
            <a:endParaRPr lang="sk-SK" dirty="0" smtClean="0"/>
          </a:p>
          <a:p>
            <a:pPr lvl="1"/>
            <a:endParaRPr lang="sk-SK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Výskum webu (všeobecne, 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Jozef Tvarožek – </a:t>
            </a:r>
            <a:r>
              <a:rPr lang="en-US" dirty="0" err="1" smtClean="0"/>
              <a:t>Kvantitat</a:t>
            </a:r>
            <a:r>
              <a:rPr lang="sk-SK" dirty="0" smtClean="0"/>
              <a:t>ívne metódy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tvarozek_fk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jtvarozek_fko</Template>
  <TotalTime>355</TotalTime>
  <Words>1217</Words>
  <Application>Microsoft Office PowerPoint</Application>
  <PresentationFormat>On-screen Show (4:3)</PresentationFormat>
  <Paragraphs>315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jtvarozek_fko</vt:lpstr>
      <vt:lpstr>PowerPoint Presentation</vt:lpstr>
      <vt:lpstr>PowerPoint Presentation</vt:lpstr>
      <vt:lpstr>Príklad</vt:lpstr>
      <vt:lpstr>Príklad (nesprávny)</vt:lpstr>
      <vt:lpstr>Prečo je nesprávny?</vt:lpstr>
      <vt:lpstr>PowerPoint Presentation</vt:lpstr>
      <vt:lpstr>t-test</vt:lpstr>
      <vt:lpstr>t-test (vysvetlenie)</vt:lpstr>
      <vt:lpstr>Omyly</vt:lpstr>
      <vt:lpstr>Návrh experimentu</vt:lpstr>
      <vt:lpstr>Návrh experimentu (2)</vt:lpstr>
      <vt:lpstr>Dáta v našich experimentoch</vt:lpstr>
      <vt:lpstr>Vlastnosti dát</vt:lpstr>
      <vt:lpstr>Štatistické testy – t-test (nepárový)</vt:lpstr>
      <vt:lpstr>Štatistické testy – t-test (párový)</vt:lpstr>
      <vt:lpstr>Štatistické testy – ANOVA (one-way)</vt:lpstr>
      <vt:lpstr>Odporúčania</vt:lpstr>
      <vt:lpstr>Nejaké odkazy</vt:lpstr>
      <vt:lpstr>Viacero výsledkov</vt:lpstr>
      <vt:lpstr>PowerPoint Presentation</vt:lpstr>
      <vt:lpstr>Lineárne modely</vt:lpstr>
      <vt:lpstr>Zápis</vt:lpstr>
      <vt:lpstr>Príklad</vt:lpstr>
      <vt:lpstr>PowerPoint Presentation</vt:lpstr>
      <vt:lpstr>PowerPoint Presentation</vt:lpstr>
      <vt:lpstr>Porovnanie modelov</vt:lpstr>
      <vt:lpstr>Ako to používať?</vt:lpstr>
      <vt:lpstr>Mediácia</vt:lpstr>
      <vt:lpstr>Moderácia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Ontoparty presentation</dc:subject>
  <dc:creator>Jozef</dc:creator>
  <cp:lastModifiedBy>Jozef</cp:lastModifiedBy>
  <cp:revision>57</cp:revision>
  <dcterms:created xsi:type="dcterms:W3CDTF">2011-10-22T15:37:06Z</dcterms:created>
  <dcterms:modified xsi:type="dcterms:W3CDTF">2013-04-18T04:49:01Z</dcterms:modified>
</cp:coreProperties>
</file>