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261" r:id="rId3"/>
    <p:sldId id="262" r:id="rId4"/>
    <p:sldId id="258" r:id="rId5"/>
    <p:sldId id="273" r:id="rId6"/>
    <p:sldId id="274" r:id="rId7"/>
    <p:sldId id="277" r:id="rId8"/>
    <p:sldId id="278" r:id="rId9"/>
    <p:sldId id="279" r:id="rId10"/>
    <p:sldId id="272" r:id="rId11"/>
    <p:sldId id="280" r:id="rId12"/>
    <p:sldId id="281" r:id="rId13"/>
    <p:sldId id="282" r:id="rId14"/>
    <p:sldId id="259" r:id="rId15"/>
    <p:sldId id="283" r:id="rId16"/>
    <p:sldId id="263" r:id="rId17"/>
    <p:sldId id="295" r:id="rId18"/>
    <p:sldId id="300" r:id="rId19"/>
    <p:sldId id="301" r:id="rId20"/>
    <p:sldId id="302" r:id="rId21"/>
    <p:sldId id="264" r:id="rId22"/>
    <p:sldId id="265" r:id="rId23"/>
    <p:sldId id="266" r:id="rId24"/>
    <p:sldId id="267" r:id="rId25"/>
    <p:sldId id="268" r:id="rId26"/>
    <p:sldId id="269" r:id="rId27"/>
    <p:sldId id="276" r:id="rId28"/>
    <p:sldId id="303" r:id="rId29"/>
    <p:sldId id="304" r:id="rId30"/>
    <p:sldId id="305" r:id="rId31"/>
    <p:sldId id="306" r:id="rId32"/>
    <p:sldId id="308" r:id="rId33"/>
    <p:sldId id="307" r:id="rId34"/>
    <p:sldId id="260" r:id="rId35"/>
    <p:sldId id="275" r:id="rId3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E4A"/>
    <a:srgbClr val="898989"/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0" autoAdjust="0"/>
    <p:restoredTop sz="80925" autoAdjust="0"/>
  </p:normalViewPr>
  <p:slideViewPr>
    <p:cSldViewPr>
      <p:cViewPr varScale="1">
        <p:scale>
          <a:sx n="107" d="100"/>
          <a:sy n="107" d="100"/>
        </p:scale>
        <p:origin x="-20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5EB725-2293-43ED-B490-7B0FFC377240}" type="datetimeFigureOut">
              <a:rPr lang="sk-SK"/>
              <a:pPr>
                <a:defRPr/>
              </a:pPr>
              <a:t>15.10.2013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k-S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7107A0-9C2F-4598-BAED-62C0068D19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9171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ozef\Desktop\Header.jpg"/>
          <p:cNvPicPr>
            <a:picLocks noChangeAspect="1" noChangeArrowheads="1"/>
          </p:cNvPicPr>
          <p:nvPr userDrawn="1"/>
        </p:nvPicPr>
        <p:blipFill>
          <a:blip r:embed="rId2" cstate="print"/>
          <a:srcRect l="7333" r="7333"/>
          <a:stretch>
            <a:fillRect/>
          </a:stretch>
        </p:blipFill>
        <p:spPr bwMode="auto">
          <a:xfrm>
            <a:off x="0" y="0"/>
            <a:ext cx="9144000" cy="39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 userDrawn="1"/>
        </p:nvSpPr>
        <p:spPr>
          <a:xfrm>
            <a:off x="251520" y="3356992"/>
            <a:ext cx="8640960" cy="30963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795838" y="3716338"/>
            <a:ext cx="3448050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sk-SK" sz="2400" b="1" dirty="0" smtClean="0"/>
              <a:t>Jozef Tvarožek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795838" y="4797425"/>
            <a:ext cx="344805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2400" dirty="0" err="1" smtClean="0"/>
              <a:t>PeWe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787900" y="5229225"/>
            <a:ext cx="344805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2400" dirty="0" smtClean="0"/>
              <a:t>15</a:t>
            </a:r>
            <a:r>
              <a:rPr lang="sk-SK" sz="2400" dirty="0" smtClean="0"/>
              <a:t>. 10.</a:t>
            </a:r>
            <a:r>
              <a:rPr lang="sk-SK" sz="2400" baseline="0" dirty="0" smtClean="0"/>
              <a:t> </a:t>
            </a:r>
            <a:r>
              <a:rPr lang="sk-SK" sz="2400" dirty="0" smtClean="0"/>
              <a:t>201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573" y="2060848"/>
            <a:ext cx="4207650" cy="403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15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. 10.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2013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15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. 10.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2013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16016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16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5pPr>
      <a:lvl6pPr marL="4572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6pPr>
      <a:lvl7pPr marL="9144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7pPr>
      <a:lvl8pPr marL="13716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8pPr>
      <a:lvl9pPr marL="18288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ta.arizona.edu/~cohen/Tutorials/" TargetMode="External"/><Relationship Id="rId2" Type="http://schemas.openxmlformats.org/officeDocument/2006/relationships/hyperlink" Target="http://www.socialresearchmethod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ortsci.org/resource/stats/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2425" y="620688"/>
            <a:ext cx="70839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Kvantitatívne metódy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1311151"/>
            <a:ext cx="347723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</a:t>
            </a:r>
            <a:r>
              <a:rPr lang="sk-SK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valitat</a:t>
            </a:r>
            <a:r>
              <a:rPr lang="sk-SK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ívne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metódy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7721" y="1949931"/>
            <a:ext cx="251062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sk-SK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bonus</a:t>
            </a:r>
            <a:r>
              <a:rPr lang="sk-SK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úskalia</a:t>
            </a:r>
          </a:p>
          <a:p>
            <a:pPr algn="r"/>
            <a:r>
              <a:rPr lang="sk-SK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vyhodnocovania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Omyly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 analýzy o skupine odvodiť závery pre jednotlivca</a:t>
            </a:r>
          </a:p>
          <a:p>
            <a:pPr lvl="1"/>
            <a:r>
              <a:rPr lang="sk-SK" dirty="0" smtClean="0"/>
              <a:t>Vysoký priemer neznamená, že všetky merania sú vysoké</a:t>
            </a:r>
          </a:p>
          <a:p>
            <a:r>
              <a:rPr lang="sk-SK" dirty="0" smtClean="0"/>
              <a:t>Z analýzy jednotlivca odvodiť závery pre skupinu</a:t>
            </a:r>
          </a:p>
          <a:p>
            <a:pPr lvl="1"/>
            <a:r>
              <a:rPr lang="sk-SK" dirty="0" smtClean="0"/>
              <a:t>Žena za volantom spravila kiks</a:t>
            </a:r>
            <a:r>
              <a:rPr lang="en-US" dirty="0" smtClean="0"/>
              <a:t> ;)</a:t>
            </a:r>
            <a:endParaRPr lang="sk-SK" dirty="0" smtClean="0"/>
          </a:p>
          <a:p>
            <a:pPr lvl="1"/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Výskum webu (všeobecne, 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Štatistika nám ponúka nástroje, ako zistiť, či sú v dvoch štatistických súboroch odlišnosti</a:t>
            </a:r>
          </a:p>
          <a:p>
            <a:r>
              <a:rPr lang="sk-SK" dirty="0" smtClean="0"/>
              <a:t>Načo to je dobré?</a:t>
            </a:r>
            <a:endParaRPr lang="sk-SK" dirty="0"/>
          </a:p>
          <a:p>
            <a:pPr lvl="1"/>
            <a:r>
              <a:rPr lang="sk-SK" dirty="0" smtClean="0"/>
              <a:t>Môžem prezentovať výsledky vedecky akceptovateľným spôsobom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</a:t>
            </a:r>
            <a:r>
              <a:rPr lang="sk-SK" dirty="0" err="1"/>
              <a:t>Tvarožek</a:t>
            </a:r>
            <a:r>
              <a:rPr lang="sk-SK" dirty="0"/>
              <a:t>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t-test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Zistíme či sú dva súbory odlišné.</a:t>
            </a:r>
          </a:p>
          <a:p>
            <a:r>
              <a:rPr lang="sk-SK" dirty="0" smtClean="0"/>
              <a:t>Zjednodušene:</a:t>
            </a:r>
            <a:br>
              <a:rPr lang="sk-SK" dirty="0" smtClean="0"/>
            </a:br>
            <a:r>
              <a:rPr lang="sk-SK" dirty="0" smtClean="0"/>
              <a:t>výsledok je: ÁNO (odlišné) vs. NIE (rovnaké)</a:t>
            </a:r>
          </a:p>
          <a:p>
            <a:r>
              <a:rPr lang="sk-SK" dirty="0" smtClean="0"/>
              <a:t>Lepšie povedané:</a:t>
            </a:r>
            <a:br>
              <a:rPr lang="sk-SK" dirty="0" smtClean="0"/>
            </a:br>
            <a:r>
              <a:rPr lang="sk-SK" dirty="0" smtClean="0"/>
              <a:t>výsledok je:</a:t>
            </a:r>
          </a:p>
          <a:p>
            <a:r>
              <a:rPr lang="sk-SK" dirty="0" smtClean="0"/>
              <a:t>ÁNO </a:t>
            </a:r>
            <a:r>
              <a:rPr lang="sk-SK" dirty="0"/>
              <a:t>(pravdepodobnosťou p </a:t>
            </a:r>
            <a:r>
              <a:rPr lang="en-US" dirty="0"/>
              <a:t>% </a:t>
            </a:r>
            <a:r>
              <a:rPr lang="sk-SK" dirty="0"/>
              <a:t>sú odlišné, kde p je </a:t>
            </a:r>
            <a:r>
              <a:rPr lang="sk-SK" dirty="0" smtClean="0"/>
              <a:t>veľké), vs.</a:t>
            </a:r>
            <a:br>
              <a:rPr lang="sk-SK" dirty="0" smtClean="0"/>
            </a:br>
            <a:r>
              <a:rPr lang="sk-SK" dirty="0" smtClean="0"/>
              <a:t>NIE (nie je dostatok dát, aby som preukázateľne tvrdil, že sú odlišné),</a:t>
            </a:r>
          </a:p>
          <a:p>
            <a:r>
              <a:rPr lang="sk-SK" dirty="0" smtClean="0"/>
              <a:t>Ešte lepšie: výsledok je p -- keby som experiment opakoval, tak je p</a:t>
            </a:r>
            <a:r>
              <a:rPr lang="en-US" dirty="0" smtClean="0"/>
              <a:t>% </a:t>
            </a:r>
            <a:r>
              <a:rPr lang="sk-SK" dirty="0" smtClean="0"/>
              <a:t>š</a:t>
            </a:r>
            <a:r>
              <a:rPr lang="en-US" dirty="0" err="1" smtClean="0"/>
              <a:t>anca</a:t>
            </a:r>
            <a:r>
              <a:rPr lang="sk-SK" dirty="0" smtClean="0"/>
              <a:t>, že budú </a:t>
            </a:r>
            <a:r>
              <a:rPr lang="en-US" dirty="0" smtClean="0"/>
              <a:t>s</a:t>
            </a:r>
            <a:r>
              <a:rPr lang="sk-SK" dirty="0" smtClean="0"/>
              <a:t>úbory rovnaké (štatisticky nerozlíšiteľné)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</a:t>
            </a:r>
            <a:r>
              <a:rPr lang="sk-SK" dirty="0" err="1"/>
              <a:t>Tvarožek</a:t>
            </a:r>
            <a:r>
              <a:rPr lang="sk-SK" dirty="0"/>
              <a:t>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t-test (vysvetlenie)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Porovnáva dva štatistické súbory, zohľadňuje „množstvo prekryvu“</a:t>
            </a:r>
          </a:p>
          <a:p>
            <a:r>
              <a:rPr lang="sk-SK" dirty="0" smtClean="0"/>
              <a:t>Viaceré typy: párový, nepárový, (ne)rovnaké veľkosti súborov,</a:t>
            </a:r>
          </a:p>
          <a:p>
            <a:r>
              <a:rPr lang="sk-SK" dirty="0" smtClean="0"/>
              <a:t>Predpoklady, kedy to dobre funguje:</a:t>
            </a:r>
          </a:p>
          <a:p>
            <a:pPr lvl="1"/>
            <a:r>
              <a:rPr lang="sk-SK" dirty="0" smtClean="0"/>
              <a:t>Hodnoty v súboroch sú z normálneho rozdelenia</a:t>
            </a:r>
          </a:p>
          <a:p>
            <a:pPr lvl="1"/>
            <a:r>
              <a:rPr lang="sk-SK" dirty="0" smtClean="0"/>
              <a:t>Podobne veľké súbory</a:t>
            </a:r>
          </a:p>
          <a:p>
            <a:pPr lvl="1"/>
            <a:r>
              <a:rPr lang="sk-SK" dirty="0" smtClean="0"/>
              <a:t>Podobne veľká variancia (rozptýlenie) v hodnotách</a:t>
            </a:r>
          </a:p>
          <a:p>
            <a:pPr lvl="1"/>
            <a:endParaRPr lang="sk-SK" dirty="0"/>
          </a:p>
          <a:p>
            <a:r>
              <a:rPr lang="sk-SK" dirty="0" smtClean="0"/>
              <a:t>Rozsah rozdielu (tzv. efekt) vidíme z dát, t-test sa nevyjadruje k rozsahu rozdielu!!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</a:t>
            </a:r>
            <a:r>
              <a:rPr lang="sk-SK" dirty="0" err="1"/>
              <a:t>Tvarožek</a:t>
            </a:r>
            <a:r>
              <a:rPr lang="sk-SK" dirty="0"/>
              <a:t>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Kvantitatívny výskum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528392"/>
          </a:xfrm>
        </p:spPr>
        <p:txBody>
          <a:bodyPr/>
          <a:lstStyle/>
          <a:p>
            <a:r>
              <a:rPr lang="sk-SK" dirty="0" smtClean="0"/>
              <a:t>Kvantitatívne metódy:</a:t>
            </a:r>
          </a:p>
          <a:p>
            <a:pPr lvl="1"/>
            <a:r>
              <a:rPr lang="sk-SK" dirty="0" smtClean="0"/>
              <a:t>Analýza </a:t>
            </a:r>
            <a:r>
              <a:rPr lang="sk-SK" dirty="0"/>
              <a:t>klastrov</a:t>
            </a:r>
          </a:p>
          <a:p>
            <a:pPr lvl="1"/>
            <a:r>
              <a:rPr lang="sk-SK" dirty="0" smtClean="0"/>
              <a:t>Asociácie a korelácie</a:t>
            </a:r>
          </a:p>
          <a:p>
            <a:pPr lvl="1"/>
            <a:r>
              <a:rPr lang="sk-SK" dirty="0" smtClean="0"/>
              <a:t>Numerické / Optimalizačné metódy</a:t>
            </a:r>
          </a:p>
          <a:p>
            <a:pPr lvl="1"/>
            <a:r>
              <a:rPr lang="sk-SK" dirty="0" smtClean="0"/>
              <a:t>Štatistické metódy</a:t>
            </a:r>
          </a:p>
          <a:p>
            <a:pPr lvl="1"/>
            <a:r>
              <a:rPr lang="sk-SK" dirty="0" smtClean="0"/>
              <a:t>Prieskumy / Dotazníky</a:t>
            </a:r>
          </a:p>
          <a:p>
            <a:pPr lvl="1"/>
            <a:r>
              <a:rPr lang="sk-SK" dirty="0" smtClean="0"/>
              <a:t>...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Kvantitatívny výskum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8383" y="1429325"/>
            <a:ext cx="828092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latin typeface="Gill Sans MT" pitchFamily="34" charset="-18"/>
              </a:rPr>
              <a:t>Systematické empirické skúmanie fenoménov pomocou štatistických, matematických alebo výpočtových metód.</a:t>
            </a:r>
            <a:endParaRPr lang="sk-SK" sz="2400" b="1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Kvalitatívne metódy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Vhodný na objavovanie (nových) zákonitostí</a:t>
            </a:r>
          </a:p>
          <a:p>
            <a:pPr lvl="1"/>
            <a:r>
              <a:rPr lang="sk-SK" dirty="0" smtClean="0"/>
              <a:t>Menej na potvrdzovanie domnienok / hypotéz</a:t>
            </a:r>
          </a:p>
          <a:p>
            <a:r>
              <a:rPr lang="sk-SK" dirty="0" smtClean="0"/>
              <a:t>Interaktívne (s ďalšími účastníkmi)</a:t>
            </a:r>
          </a:p>
          <a:p>
            <a:pPr lvl="1"/>
            <a:r>
              <a:rPr lang="sk-SK" dirty="0" smtClean="0"/>
              <a:t>Experiment, prieskum, ...</a:t>
            </a:r>
          </a:p>
          <a:p>
            <a:pPr lvl="1"/>
            <a:r>
              <a:rPr lang="sk-SK" dirty="0" smtClean="0"/>
              <a:t>Interview, ...</a:t>
            </a:r>
          </a:p>
          <a:p>
            <a:r>
              <a:rPr lang="sk-SK" dirty="0" smtClean="0"/>
              <a:t>Neinteraktívne</a:t>
            </a:r>
          </a:p>
          <a:p>
            <a:pPr lvl="1"/>
            <a:r>
              <a:rPr lang="sk-SK" dirty="0" smtClean="0"/>
              <a:t>Analýza používateľského rozhrania</a:t>
            </a:r>
          </a:p>
          <a:p>
            <a:pPr lvl="1"/>
            <a:r>
              <a:rPr lang="sk-SK" dirty="0" smtClean="0"/>
              <a:t>Analýza textových dokumentov</a:t>
            </a:r>
          </a:p>
          <a:p>
            <a:pPr lvl="1"/>
            <a:r>
              <a:rPr lang="sk-SK" dirty="0" smtClean="0"/>
              <a:t>...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82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experimentu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Určiť cieľ metódy</a:t>
            </a:r>
          </a:p>
          <a:p>
            <a:pPr lvl="1"/>
            <a:r>
              <a:rPr lang="sk-SK" dirty="0" smtClean="0"/>
              <a:t>Zlepšiť zručnosti pri čítaní/počítaní/programovaní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Identifikovať ciele vyhodnotenia</a:t>
            </a:r>
          </a:p>
          <a:p>
            <a:pPr lvl="1"/>
            <a:r>
              <a:rPr lang="sk-SK" dirty="0" smtClean="0"/>
              <a:t>Zlepšené učenie, prediktívnosť modelu študenta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Návrh overenia</a:t>
            </a:r>
          </a:p>
          <a:p>
            <a:pPr lvl="1"/>
            <a:r>
              <a:rPr lang="sk-SK" b="1" dirty="0" smtClean="0"/>
              <a:t>Čo </a:t>
            </a:r>
            <a:r>
              <a:rPr lang="sk-SK" dirty="0" smtClean="0"/>
              <a:t>porovnávame (len tutor, tutor vs. nič, tutor vs. benchmark, tutorA vs. tutorB)</a:t>
            </a:r>
          </a:p>
          <a:p>
            <a:pPr lvl="1"/>
            <a:r>
              <a:rPr lang="sk-SK" b="1" dirty="0" smtClean="0"/>
              <a:t>Ako </a:t>
            </a:r>
            <a:r>
              <a:rPr lang="sk-SK" dirty="0" smtClean="0"/>
              <a:t>porovnávame (X</a:t>
            </a:r>
            <a:r>
              <a:rPr lang="en-US" dirty="0" smtClean="0"/>
              <a:t>-posttest, pretest-X-posttest, </a:t>
            </a:r>
            <a:r>
              <a:rPr lang="en-US" dirty="0" err="1" smtClean="0"/>
              <a:t>kontroln</a:t>
            </a:r>
            <a:r>
              <a:rPr lang="sk-SK" dirty="0" smtClean="0"/>
              <a:t>á a experimentálna skupina)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experimentu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Čo </a:t>
            </a:r>
            <a:r>
              <a:rPr lang="sk-SK" dirty="0"/>
              <a:t>porovnávame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/>
              <a:t>C1: </a:t>
            </a:r>
            <a:r>
              <a:rPr lang="sk-SK" dirty="0" smtClean="0"/>
              <a:t>Môj prístup osamote.</a:t>
            </a:r>
            <a:endParaRPr lang="sk-SK" dirty="0"/>
          </a:p>
          <a:p>
            <a:pPr lvl="1"/>
            <a:r>
              <a:rPr lang="sk-SK" dirty="0"/>
              <a:t>C2: </a:t>
            </a:r>
            <a:r>
              <a:rPr lang="sk-SK" dirty="0" smtClean="0"/>
              <a:t>Môj prístup </a:t>
            </a:r>
            <a:r>
              <a:rPr lang="sk-SK" dirty="0" err="1" smtClean="0"/>
              <a:t>vs</a:t>
            </a:r>
            <a:r>
              <a:rPr lang="sk-SK" dirty="0" smtClean="0"/>
              <a:t>. nič</a:t>
            </a:r>
          </a:p>
          <a:p>
            <a:pPr lvl="1"/>
            <a:r>
              <a:rPr lang="sk-SK" dirty="0" smtClean="0"/>
              <a:t>C3: Môj prístup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/>
              <a:t>b</a:t>
            </a:r>
            <a:r>
              <a:rPr lang="sk-SK" dirty="0" smtClean="0"/>
              <a:t>ežný prístup (</a:t>
            </a:r>
            <a:r>
              <a:rPr lang="sk-SK" dirty="0" err="1" smtClean="0"/>
              <a:t>benchmark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C4</a:t>
            </a:r>
            <a:r>
              <a:rPr lang="sk-SK" dirty="0"/>
              <a:t>: </a:t>
            </a:r>
            <a:r>
              <a:rPr lang="sk-SK" dirty="0" smtClean="0"/>
              <a:t>Môj prístup </a:t>
            </a:r>
            <a:r>
              <a:rPr lang="sk-SK" dirty="0" err="1" smtClean="0"/>
              <a:t>vs</a:t>
            </a:r>
            <a:r>
              <a:rPr lang="sk-SK" dirty="0"/>
              <a:t>. </a:t>
            </a:r>
            <a:r>
              <a:rPr lang="sk-SK" dirty="0" smtClean="0"/>
              <a:t>Iný skvelý prístup</a:t>
            </a:r>
            <a:endParaRPr lang="sk-SK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overenia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09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porovnávame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Návrh overenia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Jednorázová</a:t>
            </a:r>
            <a:r>
              <a:rPr lang="sk-SK" b="1" dirty="0" smtClean="0"/>
              <a:t> </a:t>
            </a:r>
            <a:r>
              <a:rPr lang="sk-SK" b="1" dirty="0" smtClean="0"/>
              <a:t>prípadová štúdia</a:t>
            </a:r>
            <a:endParaRPr lang="sk-SK" b="1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en-US" dirty="0" smtClean="0"/>
              <a:t> </a:t>
            </a:r>
            <a:r>
              <a:rPr lang="en-US" b="1" dirty="0" smtClean="0"/>
              <a:t>2 </a:t>
            </a:r>
            <a:r>
              <a:rPr lang="sk-SK" b="1" dirty="0" smtClean="0"/>
              <a:t>skupiny</a:t>
            </a:r>
            <a:r>
              <a:rPr lang="en-US" b="1" dirty="0" smtClean="0"/>
              <a:t>, </a:t>
            </a:r>
            <a:r>
              <a:rPr lang="sk-SK" b="1" dirty="0" smtClean="0"/>
              <a:t>p</a:t>
            </a:r>
            <a:r>
              <a:rPr lang="en-US" b="1" dirty="0" err="1" smtClean="0"/>
              <a:t>ost</a:t>
            </a:r>
            <a:r>
              <a:rPr lang="en-US" b="1" dirty="0" smtClean="0"/>
              <a:t>-test </a:t>
            </a:r>
            <a:r>
              <a:rPr lang="sk-SK" b="1" dirty="0" smtClean="0"/>
              <a:t>porovnanie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48316"/>
              </p:ext>
            </p:extLst>
          </p:nvPr>
        </p:nvGraphicFramePr>
        <p:xfrm>
          <a:off x="1115616" y="19888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</a:t>
                      </a:r>
                      <a:r>
                        <a:rPr lang="sk-SK" b="1" baseline="0" dirty="0" smtClean="0"/>
                        <a:t>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post-test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34274"/>
              </p:ext>
            </p:extLst>
          </p:nvPr>
        </p:nvGraphicFramePr>
        <p:xfrm>
          <a:off x="1115616" y="378904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err="1" smtClean="0"/>
                        <a:t>post-test</a:t>
                      </a:r>
                      <a:endParaRPr lang="sk-SK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391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porovnávame (2)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Návrh overenia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Jedna skupina, p</a:t>
            </a:r>
            <a:r>
              <a:rPr lang="en-US" b="1" dirty="0" smtClean="0"/>
              <a:t>re-test</a:t>
            </a:r>
            <a:r>
              <a:rPr lang="sk-SK" b="1" dirty="0" smtClean="0"/>
              <a:t> a</a:t>
            </a:r>
            <a:r>
              <a:rPr lang="en-US" b="1" dirty="0" smtClean="0"/>
              <a:t> </a:t>
            </a:r>
            <a:r>
              <a:rPr lang="sk-SK" b="1" dirty="0" smtClean="0"/>
              <a:t>p</a:t>
            </a:r>
            <a:r>
              <a:rPr lang="en-US" b="1" dirty="0" err="1" smtClean="0"/>
              <a:t>ost</a:t>
            </a:r>
            <a:r>
              <a:rPr lang="en-US" b="1" dirty="0" smtClean="0"/>
              <a:t>-test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b="1" dirty="0" smtClean="0"/>
              <a:t>2 skupiny</a:t>
            </a:r>
            <a:r>
              <a:rPr lang="en-US" b="1" dirty="0" smtClean="0"/>
              <a:t>, </a:t>
            </a:r>
            <a:r>
              <a:rPr lang="sk-SK" b="1" dirty="0" smtClean="0"/>
              <a:t>nenáhodný výber</a:t>
            </a:r>
            <a:r>
              <a:rPr lang="en-US" b="1" dirty="0" smtClean="0"/>
              <a:t>,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p</a:t>
            </a:r>
            <a:r>
              <a:rPr lang="en-US" b="1" dirty="0" smtClean="0"/>
              <a:t>re-test</a:t>
            </a:r>
            <a:r>
              <a:rPr lang="sk-SK" b="1" dirty="0" smtClean="0"/>
              <a:t> a</a:t>
            </a:r>
            <a:r>
              <a:rPr lang="en-US" b="1" dirty="0" smtClean="0"/>
              <a:t> </a:t>
            </a:r>
            <a:r>
              <a:rPr lang="sk-SK" b="1" dirty="0" smtClean="0"/>
              <a:t>p</a:t>
            </a:r>
            <a:r>
              <a:rPr lang="en-US" b="1" dirty="0" err="1" smtClean="0"/>
              <a:t>ost</a:t>
            </a:r>
            <a:r>
              <a:rPr lang="en-US" b="1" dirty="0" smtClean="0"/>
              <a:t>-test</a:t>
            </a:r>
            <a:endParaRPr lang="sk-SK" b="1" dirty="0"/>
          </a:p>
          <a:p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381996"/>
              </p:ext>
            </p:extLst>
          </p:nvPr>
        </p:nvGraphicFramePr>
        <p:xfrm>
          <a:off x="1187624" y="19888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pre-test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</a:t>
                      </a:r>
                      <a:r>
                        <a:rPr lang="sk-SK" b="1" baseline="0" dirty="0" smtClean="0"/>
                        <a:t>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post-test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72976"/>
              </p:ext>
            </p:extLst>
          </p:nvPr>
        </p:nvGraphicFramePr>
        <p:xfrm>
          <a:off x="1043608" y="4149080"/>
          <a:ext cx="6624736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368152"/>
                <a:gridCol w="1512168"/>
                <a:gridCol w="1800200"/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Skupina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pre-test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err="1" smtClean="0"/>
                        <a:t>post-test</a:t>
                      </a:r>
                      <a:endParaRPr lang="sk-SK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Experimentálna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Kontrolná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38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0581"/>
          </a:xfrm>
        </p:spPr>
        <p:txBody>
          <a:bodyPr/>
          <a:lstStyle/>
          <a:p>
            <a:pPr algn="ctr"/>
            <a:r>
              <a:rPr lang="sk-SK" dirty="0" smtClean="0"/>
              <a:t>vs.</a:t>
            </a:r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52736"/>
            <a:ext cx="375476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Kvantitatívne dáta</a:t>
            </a:r>
            <a:br>
              <a:rPr lang="sk-SK" b="1" dirty="0" smtClean="0"/>
            </a:br>
            <a:endParaRPr lang="sk-SK" sz="2400" b="1" dirty="0" smtClean="0"/>
          </a:p>
          <a:p>
            <a:r>
              <a:rPr lang="sk-SK" dirty="0" smtClean="0"/>
              <a:t>Čísla</a:t>
            </a:r>
          </a:p>
          <a:p>
            <a:r>
              <a:rPr lang="sk-SK" dirty="0" smtClean="0"/>
              <a:t>„Nepriestreľné“, dôveryhodné, vedecké</a:t>
            </a:r>
          </a:p>
          <a:p>
            <a:r>
              <a:rPr lang="sk-SK" b="1" dirty="0"/>
              <a:t>Čo?</a:t>
            </a:r>
            <a:r>
              <a:rPr lang="sk-SK" dirty="0"/>
              <a:t> </a:t>
            </a:r>
            <a:r>
              <a:rPr lang="sk-SK" b="1" dirty="0"/>
              <a:t>Kto?</a:t>
            </a:r>
            <a:r>
              <a:rPr lang="sk-SK" dirty="0"/>
              <a:t> A </a:t>
            </a:r>
            <a:r>
              <a:rPr lang="sk-SK" b="1" dirty="0"/>
              <a:t>Kedy</a:t>
            </a:r>
            <a:r>
              <a:rPr lang="sk-SK" b="1" dirty="0" smtClean="0"/>
              <a:t>?</a:t>
            </a:r>
          </a:p>
          <a:p>
            <a:r>
              <a:rPr lang="sk-SK" dirty="0" smtClean="0"/>
              <a:t>Dá sa zovšeobecňovať</a:t>
            </a:r>
          </a:p>
          <a:p>
            <a:r>
              <a:rPr lang="sk-SK" dirty="0" smtClean="0"/>
              <a:t>Bezkontextové</a:t>
            </a:r>
          </a:p>
          <a:p>
            <a:endParaRPr lang="sk-S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Rýchle porovnanie: kvantitatívne dáta vs. </a:t>
            </a:r>
            <a:r>
              <a:rPr lang="sk-SK" dirty="0"/>
              <a:t>k</a:t>
            </a:r>
            <a:r>
              <a:rPr lang="sk-SK" dirty="0" smtClean="0"/>
              <a:t>valitatívne dáta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</a:t>
            </a:r>
            <a:r>
              <a:rPr lang="sk-SK" dirty="0" err="1" smtClean="0"/>
              <a:t>Tvarožek</a:t>
            </a:r>
            <a:r>
              <a:rPr lang="sk-SK" dirty="0" smtClean="0"/>
              <a:t> – </a:t>
            </a:r>
            <a:r>
              <a:rPr lang="en-US" dirty="0" err="1" smtClean="0"/>
              <a:t>Kvantitat</a:t>
            </a:r>
            <a:r>
              <a:rPr lang="sk-SK" dirty="0" err="1" smtClean="0"/>
              <a:t>ívne</a:t>
            </a:r>
            <a:r>
              <a:rPr lang="sk-SK" dirty="0" smtClean="0"/>
              <a:t> metódy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4"/>
          </p:nvPr>
        </p:nvSpPr>
        <p:spPr>
          <a:xfrm>
            <a:off x="5076056" y="1124744"/>
            <a:ext cx="36004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/>
              <a:t>Kvalitatívne dáta</a:t>
            </a:r>
            <a:br>
              <a:rPr lang="sk-SK" b="1" dirty="0" smtClean="0"/>
            </a:br>
            <a:endParaRPr lang="sk-SK" b="1" dirty="0" smtClean="0"/>
          </a:p>
          <a:p>
            <a:r>
              <a:rPr lang="sk-SK" dirty="0" smtClean="0"/>
              <a:t>Slová</a:t>
            </a:r>
          </a:p>
          <a:p>
            <a:r>
              <a:rPr lang="sk-SK" dirty="0" smtClean="0"/>
              <a:t>Obrázky, videá, ...</a:t>
            </a:r>
          </a:p>
          <a:p>
            <a:r>
              <a:rPr lang="sk-SK" dirty="0" smtClean="0"/>
              <a:t>Citlivé, detailné, kontextuálne</a:t>
            </a:r>
          </a:p>
          <a:p>
            <a:r>
              <a:rPr lang="sk-SK" b="1" dirty="0"/>
              <a:t>Prečo?</a:t>
            </a:r>
            <a:r>
              <a:rPr lang="sk-SK" dirty="0"/>
              <a:t> a </a:t>
            </a:r>
            <a:r>
              <a:rPr lang="sk-SK" b="1" dirty="0"/>
              <a:t>Ako</a:t>
            </a:r>
            <a:r>
              <a:rPr lang="sk-SK" b="1" dirty="0" smtClean="0"/>
              <a:t>?</a:t>
            </a:r>
            <a:endParaRPr lang="en-US" b="1" dirty="0" smtClean="0"/>
          </a:p>
          <a:p>
            <a:r>
              <a:rPr lang="sk-SK" dirty="0" smtClean="0"/>
              <a:t>Nedá sa zovšeobecňovať</a:t>
            </a:r>
          </a:p>
          <a:p>
            <a:r>
              <a:rPr lang="en-US" dirty="0" err="1" smtClean="0"/>
              <a:t>Dop</a:t>
            </a:r>
            <a:r>
              <a:rPr lang="sk-SK" dirty="0" smtClean="0"/>
              <a:t>ĺňajú kvantitatívne dáta</a:t>
            </a:r>
          </a:p>
        </p:txBody>
      </p:sp>
    </p:spTree>
    <p:extLst>
      <p:ext uri="{BB962C8B-B14F-4D97-AF65-F5344CB8AC3E}">
        <p14:creationId xmlns:p14="http://schemas.microsoft.com/office/powerpoint/2010/main" val="6368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porovnávame (3)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Návrh overenia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2 </a:t>
            </a:r>
            <a:r>
              <a:rPr lang="sk-SK" b="1" dirty="0" smtClean="0"/>
              <a:t>skupiny</a:t>
            </a:r>
            <a:r>
              <a:rPr lang="en-US" b="1" dirty="0" smtClean="0"/>
              <a:t>, </a:t>
            </a:r>
            <a:r>
              <a:rPr lang="sk-SK" b="1" dirty="0" smtClean="0"/>
              <a:t>náhodný výber</a:t>
            </a:r>
            <a:r>
              <a:rPr lang="en-US" b="1" dirty="0" smtClean="0"/>
              <a:t>, </a:t>
            </a:r>
            <a:r>
              <a:rPr lang="sk-SK" b="1" dirty="0" smtClean="0"/>
              <a:t>p</a:t>
            </a:r>
            <a:r>
              <a:rPr lang="en-US" b="1" dirty="0" smtClean="0"/>
              <a:t>re-test</a:t>
            </a:r>
            <a:r>
              <a:rPr lang="en-US" b="1" dirty="0"/>
              <a:t>, </a:t>
            </a:r>
            <a:r>
              <a:rPr lang="sk-SK" b="1" dirty="0" smtClean="0"/>
              <a:t>p</a:t>
            </a:r>
            <a:r>
              <a:rPr lang="en-US" b="1" dirty="0" err="1" smtClean="0"/>
              <a:t>ost</a:t>
            </a:r>
            <a:r>
              <a:rPr lang="en-US" b="1" dirty="0" smtClean="0"/>
              <a:t>-test</a:t>
            </a:r>
            <a:endParaRPr lang="sk-SK" dirty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en-US" dirty="0"/>
              <a:t> </a:t>
            </a:r>
            <a:r>
              <a:rPr lang="en-US" b="1" dirty="0"/>
              <a:t> </a:t>
            </a:r>
            <a:r>
              <a:rPr lang="en-US" b="1" dirty="0" smtClean="0"/>
              <a:t>Solomon</a:t>
            </a:r>
            <a:r>
              <a:rPr lang="sk-SK" b="1" dirty="0" err="1" smtClean="0"/>
              <a:t>ov</a:t>
            </a:r>
            <a:r>
              <a:rPr lang="sk-SK" b="1" dirty="0" smtClean="0"/>
              <a:t> návrh experimentu (4 skupiny)</a:t>
            </a:r>
            <a:endParaRPr lang="sk-SK" b="1" dirty="0"/>
          </a:p>
          <a:p>
            <a:endParaRPr lang="sk-SK" b="1" dirty="0"/>
          </a:p>
          <a:p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09430"/>
              </p:ext>
            </p:extLst>
          </p:nvPr>
        </p:nvGraphicFramePr>
        <p:xfrm>
          <a:off x="1547664" y="198884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103784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Skupina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pre-test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</a:t>
                      </a:r>
                      <a:r>
                        <a:rPr lang="sk-SK" b="1" baseline="0" dirty="0" smtClean="0"/>
                        <a:t>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post-test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Experiment</a:t>
                      </a:r>
                      <a:r>
                        <a:rPr lang="sk-SK" b="1" dirty="0" smtClean="0"/>
                        <a:t>á</a:t>
                      </a:r>
                      <a:r>
                        <a:rPr lang="en-US" b="1" dirty="0" smtClean="0"/>
                        <a:t>l</a:t>
                      </a:r>
                      <a:r>
                        <a:rPr lang="sk-SK" b="1" dirty="0" smtClean="0"/>
                        <a:t>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Kontrolná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48319"/>
              </p:ext>
            </p:extLst>
          </p:nvPr>
        </p:nvGraphicFramePr>
        <p:xfrm>
          <a:off x="1403648" y="4149080"/>
          <a:ext cx="652804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031776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Skupina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pre-test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err="1" smtClean="0"/>
                        <a:t>post-test</a:t>
                      </a:r>
                      <a:endParaRPr lang="sk-SK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Experiment</a:t>
                      </a:r>
                      <a:r>
                        <a:rPr lang="sk-SK" b="1" dirty="0" smtClean="0"/>
                        <a:t>á</a:t>
                      </a:r>
                      <a:r>
                        <a:rPr lang="en-US" b="1" dirty="0" smtClean="0"/>
                        <a:t>l</a:t>
                      </a:r>
                      <a:r>
                        <a:rPr lang="sk-SK" b="1" dirty="0" smtClean="0"/>
                        <a:t>na 1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Kontrolná 1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Experiment</a:t>
                      </a:r>
                      <a:r>
                        <a:rPr lang="sk-SK" b="1" dirty="0" smtClean="0"/>
                        <a:t>á</a:t>
                      </a:r>
                      <a:r>
                        <a:rPr lang="en-US" b="1" dirty="0" smtClean="0"/>
                        <a:t>l</a:t>
                      </a:r>
                      <a:r>
                        <a:rPr lang="sk-SK" b="1" dirty="0" smtClean="0"/>
                        <a:t>na 2</a:t>
                      </a:r>
                      <a:endParaRPr lang="sk-SK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smtClean="0"/>
                        <a:t>Kontrolná 2</a:t>
                      </a:r>
                      <a:endParaRPr lang="sk-SK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679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experimentu (2)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Určiť realizáciu overenia</a:t>
            </a:r>
          </a:p>
          <a:p>
            <a:pPr lvl="1"/>
            <a:r>
              <a:rPr lang="sk-SK" dirty="0" smtClean="0"/>
              <a:t>Závislé / nezávislé premenné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Analýza dát a prezentovanie výsledkov</a:t>
            </a:r>
          </a:p>
          <a:p>
            <a:pPr lvl="1"/>
            <a:r>
              <a:rPr lang="sk-SK" dirty="0" smtClean="0"/>
              <a:t>t-Test, F-Test, ANOVA, ...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Zhodnotenie</a:t>
            </a:r>
          </a:p>
          <a:p>
            <a:pPr lvl="1"/>
            <a:r>
              <a:rPr lang="sk-SK" dirty="0" smtClean="0"/>
              <a:t>Príspevok, dôsledky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experimentu (2)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Dáta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Page view / Úloha / Aktitiva</a:t>
            </a:r>
          </a:p>
          <a:p>
            <a:r>
              <a:rPr lang="sk-SK" dirty="0" smtClean="0"/>
              <a:t>Informácie o:</a:t>
            </a:r>
          </a:p>
          <a:p>
            <a:pPr lvl="1"/>
            <a:r>
              <a:rPr lang="sk-SK" dirty="0" smtClean="0"/>
              <a:t>Používaní webovej stránky</a:t>
            </a:r>
          </a:p>
          <a:p>
            <a:pPr lvl="1"/>
            <a:r>
              <a:rPr lang="sk-SK" dirty="0" smtClean="0"/>
              <a:t>Zdroja</a:t>
            </a:r>
          </a:p>
          <a:p>
            <a:pPr lvl="1"/>
            <a:r>
              <a:rPr lang="sk-SK" dirty="0" smtClean="0"/>
              <a:t>Správaní sa pouzívateľa</a:t>
            </a:r>
          </a:p>
          <a:p>
            <a:pPr lvl="1"/>
            <a:r>
              <a:rPr lang="sk-SK" dirty="0" smtClean="0"/>
              <a:t>Úspešnosti riešenia</a:t>
            </a:r>
          </a:p>
          <a:p>
            <a:r>
              <a:rPr lang="sk-SK" dirty="0" smtClean="0"/>
              <a:t>Pre jednotlivcov/skupiny</a:t>
            </a:r>
          </a:p>
          <a:p>
            <a:r>
              <a:rPr lang="sk-SK" dirty="0" smtClean="0"/>
              <a:t>Merania:</a:t>
            </a:r>
          </a:p>
          <a:p>
            <a:pPr lvl="1"/>
            <a:r>
              <a:rPr lang="sk-SK" dirty="0" smtClean="0"/>
              <a:t>nominálne (kategorické) / ordinálne / intervalové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Dáta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Priemer, medián, modus</a:t>
            </a:r>
          </a:p>
          <a:p>
            <a:r>
              <a:rPr lang="sk-SK" dirty="0" smtClean="0"/>
              <a:t>Rozsah, IQR, rozptyl, štandardná odchýlka</a:t>
            </a:r>
          </a:p>
          <a:p>
            <a:r>
              <a:rPr lang="sk-SK" dirty="0" smtClean="0"/>
              <a:t>Tvar</a:t>
            </a:r>
          </a:p>
          <a:p>
            <a:pPr lvl="1"/>
            <a:r>
              <a:rPr lang="sk-SK" dirty="0" smtClean="0"/>
              <a:t>Zakryvenie, koeficient špicatosti</a:t>
            </a:r>
          </a:p>
          <a:p>
            <a:r>
              <a:rPr lang="sk-SK" dirty="0" smtClean="0"/>
              <a:t>Vzťahy medzi premennými</a:t>
            </a:r>
          </a:p>
          <a:p>
            <a:pPr lvl="1"/>
            <a:r>
              <a:rPr lang="sk-SK" dirty="0" smtClean="0"/>
              <a:t>Korelácia</a:t>
            </a:r>
          </a:p>
          <a:p>
            <a:pPr lvl="1"/>
            <a:r>
              <a:rPr lang="sk-SK" dirty="0" smtClean="0"/>
              <a:t>Koeficient determinácie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Vlastnosti dát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</a:t>
            </a:r>
            <a:r>
              <a:rPr lang="sk-SK" dirty="0" err="1" smtClean="0"/>
              <a:t>t-test</a:t>
            </a:r>
            <a:r>
              <a:rPr lang="sk-SK" dirty="0" smtClean="0"/>
              <a:t> (nepárový)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Priemery dvoch štatistických súborov sú rovnaké.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dobách prístupov k študijným materiálom medzi dennými a externými študentami.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</a:t>
            </a:r>
            <a:r>
              <a:rPr lang="sk-SK" dirty="0" err="1" smtClean="0"/>
              <a:t>t-test</a:t>
            </a:r>
            <a:r>
              <a:rPr lang="sk-SK" dirty="0" smtClean="0"/>
              <a:t> (párový)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Majme vzorku respondentov. Každého respondenta sme zmerali dva krát (vstupné a výstupné meranie), zaujíma nás, či sú rozdiely v priemeroch meraní.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vo výsledkych medzi mid-termom a záverečnou skúškou pre nejakú triedu študentov.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ANOVA (one-way)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priemeroch (jednej premennej) v dvoch alebo viacerých štatistických súboroch. 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priemerných týždňových prístupových časoch medzi študentami viacerých študijných programov.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Úskalia vyhodnocovania (1)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Exploratívna</a:t>
            </a:r>
            <a:r>
              <a:rPr lang="sk-SK" b="1" dirty="0"/>
              <a:t> analýza dát (</a:t>
            </a:r>
            <a:r>
              <a:rPr lang="sk-SK" b="1" dirty="0" err="1"/>
              <a:t>kuknem-vidím</a:t>
            </a:r>
            <a:r>
              <a:rPr lang="sk-SK" b="1" dirty="0" smtClean="0"/>
              <a:t>)</a:t>
            </a:r>
          </a:p>
          <a:p>
            <a:pPr lvl="1"/>
            <a:r>
              <a:rPr lang="sk-SK" dirty="0" smtClean="0"/>
              <a:t>Štatistické testovanie hypotéz nie je dobrý začiatok</a:t>
            </a:r>
          </a:p>
          <a:p>
            <a:pPr lvl="1"/>
            <a:r>
              <a:rPr lang="sk-SK" dirty="0" smtClean="0"/>
              <a:t>Skontrolovať hraničné prípady (tzv. </a:t>
            </a:r>
            <a:r>
              <a:rPr lang="sk-SK" dirty="0" err="1" smtClean="0"/>
              <a:t>outliers</a:t>
            </a:r>
            <a:r>
              <a:rPr lang="sk-SK" dirty="0" smtClean="0"/>
              <a:t>), a nezmyselné hodnoty</a:t>
            </a:r>
          </a:p>
          <a:p>
            <a:pPr lvl="1"/>
            <a:r>
              <a:rPr lang="sk-SK" dirty="0" smtClean="0"/>
              <a:t>Správajú sa používatelia ako očakávam?</a:t>
            </a:r>
          </a:p>
          <a:p>
            <a:pPr lvl="1"/>
            <a:r>
              <a:rPr lang="sk-SK" dirty="0" smtClean="0"/>
              <a:t>Metódy </a:t>
            </a:r>
            <a:r>
              <a:rPr lang="sk-SK" dirty="0" err="1" smtClean="0"/>
              <a:t>exploratívnej</a:t>
            </a:r>
            <a:r>
              <a:rPr lang="sk-SK" dirty="0" smtClean="0"/>
              <a:t> analýzy:</a:t>
            </a:r>
            <a:br>
              <a:rPr lang="sk-SK" dirty="0" smtClean="0"/>
            </a:br>
            <a:r>
              <a:rPr lang="sk-SK" dirty="0" smtClean="0"/>
              <a:t>	</a:t>
            </a:r>
            <a:r>
              <a:rPr lang="sk-SK" dirty="0" err="1" smtClean="0"/>
              <a:t>Histogramy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	Korelačné diagramy (</a:t>
            </a:r>
            <a:r>
              <a:rPr lang="sk-SK" dirty="0" err="1" smtClean="0"/>
              <a:t>scatterplot</a:t>
            </a:r>
            <a:r>
              <a:rPr lang="sk-SK" dirty="0" smtClean="0"/>
              <a:t>)</a:t>
            </a:r>
          </a:p>
          <a:p>
            <a:pPr lvl="2"/>
            <a:r>
              <a:rPr lang="sk-SK" dirty="0" smtClean="0"/>
              <a:t>...</a:t>
            </a:r>
            <a:endParaRPr lang="sk-SK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Bonus: Úskalia 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07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Exploratívna</a:t>
            </a:r>
            <a:r>
              <a:rPr lang="sk-SK" dirty="0" smtClean="0"/>
              <a:t> analýza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Preskúmať </a:t>
            </a:r>
            <a:r>
              <a:rPr lang="sk-SK" dirty="0"/>
              <a:t>e</a:t>
            </a:r>
            <a:r>
              <a:rPr lang="sk-SK" dirty="0" smtClean="0"/>
              <a:t>xtrémne hodnoty:</a:t>
            </a:r>
          </a:p>
          <a:p>
            <a:pPr lvl="1"/>
            <a:r>
              <a:rPr lang="sk-SK" dirty="0" smtClean="0"/>
              <a:t>Ak sú nezmyselné – zrušiť</a:t>
            </a:r>
          </a:p>
          <a:p>
            <a:pPr lvl="1"/>
            <a:r>
              <a:rPr lang="sk-SK" dirty="0" smtClean="0"/>
              <a:t>Ak dávajú zmysel, tak ohraničiť na 95 </a:t>
            </a:r>
            <a:r>
              <a:rPr lang="sk-SK" dirty="0" err="1" smtClean="0"/>
              <a:t>percentil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Bonus: Úskalia </a:t>
            </a:r>
            <a:r>
              <a:rPr lang="sk-SK" dirty="0" smtClean="0">
                <a:solidFill>
                  <a:srgbClr val="FF0000"/>
                </a:solidFill>
              </a:rPr>
              <a:t>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349" y="2924944"/>
            <a:ext cx="4595848" cy="31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4644008" y="4941168"/>
            <a:ext cx="432048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28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Úskalia vyhodnocovania 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Zneužívanie „</a:t>
            </a:r>
            <a:r>
              <a:rPr lang="sk-SK" b="1" dirty="0" err="1" smtClean="0"/>
              <a:t>signifikantných</a:t>
            </a:r>
            <a:r>
              <a:rPr lang="sk-SK" b="1" dirty="0" smtClean="0"/>
              <a:t>“ výsledkov</a:t>
            </a:r>
          </a:p>
          <a:p>
            <a:pPr lvl="1"/>
            <a:r>
              <a:rPr lang="sk-SK" dirty="0" smtClean="0"/>
              <a:t>Hovorí, že tam </a:t>
            </a:r>
            <a:r>
              <a:rPr lang="sk-SK" i="1" dirty="0" smtClean="0"/>
              <a:t>pravdepodobne</a:t>
            </a:r>
            <a:r>
              <a:rPr lang="sk-SK" dirty="0" smtClean="0"/>
              <a:t> nie je rozdiel</a:t>
            </a:r>
          </a:p>
          <a:p>
            <a:pPr lvl="1"/>
            <a:r>
              <a:rPr lang="sk-SK" dirty="0" smtClean="0"/>
              <a:t>Nehovorí prečo, alebo ako veľmi</a:t>
            </a:r>
          </a:p>
          <a:p>
            <a:pPr lvl="1"/>
            <a:r>
              <a:rPr lang="sk-SK" dirty="0" smtClean="0"/>
              <a:t>Dôležitosť je závislá od situácie</a:t>
            </a:r>
          </a:p>
          <a:p>
            <a:pPr lvl="1"/>
            <a:r>
              <a:rPr lang="sk-SK" dirty="0" smtClean="0"/>
              <a:t>Radšej používať: štatisticky spoľahlivé / rozlíšiteľné</a:t>
            </a:r>
          </a:p>
          <a:p>
            <a:pPr lvl="1"/>
            <a:r>
              <a:rPr lang="sk-SK" dirty="0" smtClean="0"/>
              <a:t>Veľkosť efektu meriame rôznymi veličinami:</a:t>
            </a:r>
          </a:p>
          <a:p>
            <a:pPr lvl="2"/>
            <a:r>
              <a:rPr lang="sk-SK" dirty="0" smtClean="0"/>
              <a:t>R</a:t>
            </a:r>
            <a:r>
              <a:rPr lang="en-US" baseline="30000" dirty="0" smtClean="0"/>
              <a:t>2</a:t>
            </a:r>
            <a:r>
              <a:rPr lang="sk-SK" dirty="0" smtClean="0"/>
              <a:t>, </a:t>
            </a:r>
            <a:r>
              <a:rPr lang="sk-SK" dirty="0" err="1" smtClean="0"/>
              <a:t>Cohenovo</a:t>
            </a:r>
            <a:r>
              <a:rPr lang="sk-SK" dirty="0" smtClean="0"/>
              <a:t> d, </a:t>
            </a:r>
            <a:r>
              <a:rPr lang="el-GR" dirty="0" smtClean="0">
                <a:latin typeface="Gulim"/>
                <a:ea typeface="Gulim"/>
              </a:rPr>
              <a:t>ω</a:t>
            </a:r>
            <a:r>
              <a:rPr lang="en-US" baseline="30000" dirty="0" smtClean="0"/>
              <a:t>2</a:t>
            </a:r>
            <a:r>
              <a:rPr lang="sk-SK" dirty="0" smtClean="0"/>
              <a:t>, </a:t>
            </a:r>
            <a:r>
              <a:rPr lang="el-GR" dirty="0">
                <a:latin typeface="Gulim"/>
                <a:ea typeface="Gulim"/>
              </a:rPr>
              <a:t>Η</a:t>
            </a:r>
            <a:r>
              <a:rPr lang="en-US" baseline="30000" dirty="0" smtClean="0"/>
              <a:t>2</a:t>
            </a:r>
            <a:endParaRPr lang="sk-SK" dirty="0"/>
          </a:p>
          <a:p>
            <a:pPr lvl="1"/>
            <a:r>
              <a:rPr lang="sk-SK" dirty="0" smtClean="0"/>
              <a:t>R</a:t>
            </a:r>
            <a:r>
              <a:rPr lang="en-US" baseline="30000" dirty="0" smtClean="0"/>
              <a:t>2</a:t>
            </a:r>
            <a:r>
              <a:rPr lang="sk-SK" baseline="30000" dirty="0" smtClean="0"/>
              <a:t> </a:t>
            </a:r>
            <a:r>
              <a:rPr lang="sk-SK" dirty="0" smtClean="0"/>
              <a:t>- koľko lepšie sa to dá spraviť využitím môjho modelu. (lepšie znamená ako „tipovanie“ priemernej hodnoty)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Bonus: Úskalia 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6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0581"/>
          </a:xfrm>
        </p:spPr>
        <p:txBody>
          <a:bodyPr/>
          <a:lstStyle/>
          <a:p>
            <a:pPr algn="ctr"/>
            <a:r>
              <a:rPr lang="sk-SK" dirty="0" smtClean="0"/>
              <a:t>vs.</a:t>
            </a:r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52736"/>
            <a:ext cx="3898776" cy="4968552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Kvantitatívne metódy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endParaRPr lang="sk-SK" b="1" dirty="0" smtClean="0"/>
          </a:p>
          <a:p>
            <a:r>
              <a:rPr lang="sk-SK" dirty="0" smtClean="0"/>
              <a:t>Prieskumy/dotazníky</a:t>
            </a:r>
          </a:p>
          <a:p>
            <a:r>
              <a:rPr lang="sk-SK" dirty="0" smtClean="0"/>
              <a:t>Pre/post testy</a:t>
            </a:r>
          </a:p>
          <a:p>
            <a:r>
              <a:rPr lang="sk-SK" dirty="0" smtClean="0"/>
              <a:t>Štatistická analýza (číselných) dát</a:t>
            </a:r>
          </a:p>
          <a:p>
            <a:r>
              <a:rPr lang="sk-SK" dirty="0" smtClean="0"/>
              <a:t>Iné matematické / výpočtové metódy</a:t>
            </a:r>
            <a:endParaRPr lang="sk-S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Rýchle porovnanie: kvantitatívne metódy vs. kvalitatívne metódy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4"/>
          </p:nvPr>
        </p:nvSpPr>
        <p:spPr>
          <a:xfrm>
            <a:off x="5076056" y="1052736"/>
            <a:ext cx="3600400" cy="4968552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Kvalitatívne metódy</a:t>
            </a:r>
            <a:br>
              <a:rPr lang="sk-SK" b="1" dirty="0" smtClean="0"/>
            </a:br>
            <a:endParaRPr lang="sk-SK" b="1" dirty="0" smtClean="0"/>
          </a:p>
          <a:p>
            <a:r>
              <a:rPr lang="sk-SK" dirty="0" smtClean="0"/>
              <a:t>Pozorovania</a:t>
            </a:r>
          </a:p>
          <a:p>
            <a:r>
              <a:rPr lang="sk-SK" dirty="0" smtClean="0"/>
              <a:t>Rozhovory</a:t>
            </a:r>
          </a:p>
          <a:p>
            <a:r>
              <a:rPr lang="sk-SK" dirty="0" smtClean="0"/>
              <a:t>Fokusované skupiny</a:t>
            </a:r>
          </a:p>
          <a:p>
            <a:r>
              <a:rPr lang="sk-SK" dirty="0" smtClean="0"/>
              <a:t>Neštatistické metódy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65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Viacero výsledkov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keď máme viaceré súbory (môžeme porovnávať medzi sebou v tabuľke), alebo v jednom experimente máme viacero testov</a:t>
            </a:r>
          </a:p>
          <a:p>
            <a:r>
              <a:rPr lang="sk-SK" dirty="0" smtClean="0"/>
              <a:t>Ukážka výsledkov (p hodnoty, z t-testov)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</a:t>
            </a:r>
            <a:r>
              <a:rPr lang="sk-SK" dirty="0" smtClean="0"/>
              <a:t>áme 25 štatisticky významných výsledkov?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Bonus: Úskalia 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446961"/>
              </p:ext>
            </p:extLst>
          </p:nvPr>
        </p:nvGraphicFramePr>
        <p:xfrm>
          <a:off x="1691680" y="3645024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0,05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0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Viacero </a:t>
            </a:r>
            <a:r>
              <a:rPr lang="sk-SK" dirty="0" smtClean="0"/>
              <a:t>výsledkov (2)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Výskyt chyby vo výsledkoch:</a:t>
            </a:r>
          </a:p>
          <a:p>
            <a:r>
              <a:rPr lang="sk-SK" dirty="0" smtClean="0"/>
              <a:t>Dva testy: 1 – (1-</a:t>
            </a:r>
            <a:r>
              <a:rPr lang="en-US" dirty="0" smtClean="0"/>
              <a:t>0.05)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≈</a:t>
            </a:r>
            <a:r>
              <a:rPr lang="en-US" dirty="0" smtClean="0"/>
              <a:t> 9.75% </a:t>
            </a:r>
            <a:r>
              <a:rPr lang="en-US" dirty="0" err="1" smtClean="0"/>
              <a:t>chyby</a:t>
            </a:r>
            <a:endParaRPr lang="en-US" dirty="0" smtClean="0"/>
          </a:p>
          <a:p>
            <a:r>
              <a:rPr lang="en-US" dirty="0" err="1" smtClean="0"/>
              <a:t>Desa</a:t>
            </a:r>
            <a:r>
              <a:rPr lang="sk-SK" dirty="0" smtClean="0"/>
              <a:t>ť testov: </a:t>
            </a:r>
            <a:r>
              <a:rPr lang="sk-SK" dirty="0"/>
              <a:t>1 – (1-</a:t>
            </a:r>
            <a:r>
              <a:rPr lang="en-US" dirty="0" smtClean="0"/>
              <a:t>0.05)</a:t>
            </a:r>
            <a:r>
              <a:rPr lang="sk-SK" baseline="30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≈</a:t>
            </a:r>
            <a:r>
              <a:rPr lang="en-US" dirty="0" smtClean="0"/>
              <a:t> </a:t>
            </a:r>
            <a:r>
              <a:rPr lang="sk-SK" dirty="0" smtClean="0"/>
              <a:t>40</a:t>
            </a:r>
            <a:r>
              <a:rPr lang="en-US" dirty="0" smtClean="0"/>
              <a:t>.</a:t>
            </a:r>
            <a:r>
              <a:rPr lang="sk-SK" dirty="0" smtClean="0"/>
              <a:t>1</a:t>
            </a:r>
            <a:r>
              <a:rPr lang="en-US" dirty="0" smtClean="0"/>
              <a:t>% </a:t>
            </a:r>
            <a:r>
              <a:rPr lang="en-US" dirty="0" err="1"/>
              <a:t>chyby</a:t>
            </a:r>
            <a:endParaRPr lang="en-US" dirty="0"/>
          </a:p>
          <a:p>
            <a:r>
              <a:rPr lang="sk-SK" dirty="0" smtClean="0"/>
              <a:t>25 testov: </a:t>
            </a:r>
            <a:r>
              <a:rPr lang="sk-SK" dirty="0"/>
              <a:t>1 </a:t>
            </a:r>
            <a:r>
              <a:rPr lang="sk-SK" dirty="0" smtClean="0"/>
              <a:t>– </a:t>
            </a:r>
            <a:r>
              <a:rPr lang="sk-SK" dirty="0"/>
              <a:t>(1-</a:t>
            </a:r>
            <a:r>
              <a:rPr lang="en-US" dirty="0" smtClean="0"/>
              <a:t>0.05)</a:t>
            </a:r>
            <a:r>
              <a:rPr lang="sk-SK" baseline="30000" dirty="0" smtClean="0"/>
              <a:t>25</a:t>
            </a:r>
            <a:r>
              <a:rPr lang="en-US" dirty="0" smtClean="0"/>
              <a:t> ≈ </a:t>
            </a:r>
            <a:r>
              <a:rPr lang="sk-SK" dirty="0" smtClean="0"/>
              <a:t>72</a:t>
            </a:r>
            <a:r>
              <a:rPr lang="en-US" dirty="0" smtClean="0"/>
              <a:t>.</a:t>
            </a:r>
            <a:r>
              <a:rPr lang="sk-SK" dirty="0" smtClean="0"/>
              <a:t>3</a:t>
            </a:r>
            <a:r>
              <a:rPr lang="en-US" dirty="0" smtClean="0"/>
              <a:t>% </a:t>
            </a:r>
            <a:r>
              <a:rPr lang="en-US" dirty="0" err="1" smtClean="0"/>
              <a:t>chyby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Opatrne s tým koľko testujeme</a:t>
            </a:r>
          </a:p>
          <a:p>
            <a:r>
              <a:rPr lang="sk-SK" dirty="0" smtClean="0"/>
              <a:t>Matica s 20 premennými, m</a:t>
            </a:r>
            <a:r>
              <a:rPr lang="sk-SK" dirty="0"/>
              <a:t>á</a:t>
            </a:r>
            <a:r>
              <a:rPr lang="sk-SK" dirty="0" smtClean="0"/>
              <a:t> pri výsledkoch p=</a:t>
            </a:r>
            <a:r>
              <a:rPr lang="en-US" dirty="0" smtClean="0"/>
              <a:t>0.05</a:t>
            </a:r>
            <a:r>
              <a:rPr lang="sk-SK" dirty="0" smtClean="0"/>
              <a:t> primerne desať chýb.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Bonus: Úskalia 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Úskalia vyhodnocovania (3)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Porušenie predpokladov dátovej sady</a:t>
            </a:r>
          </a:p>
          <a:p>
            <a:pPr lvl="1"/>
            <a:r>
              <a:rPr lang="sk-SK" dirty="0" err="1" smtClean="0"/>
              <a:t>Trénovacia</a:t>
            </a:r>
            <a:r>
              <a:rPr lang="sk-SK" dirty="0" smtClean="0"/>
              <a:t> množina nezávislá od testovacej množiny</a:t>
            </a:r>
          </a:p>
          <a:p>
            <a:pPr lvl="2"/>
            <a:r>
              <a:rPr lang="sk-SK" dirty="0" smtClean="0"/>
              <a:t>Zozbierame dáta a náhodne odstránime 10</a:t>
            </a:r>
            <a:r>
              <a:rPr lang="en-US" dirty="0" smtClean="0"/>
              <a:t>%</a:t>
            </a:r>
            <a:r>
              <a:rPr lang="sk-SK" dirty="0" smtClean="0"/>
              <a:t>, natrénujeme model</a:t>
            </a:r>
          </a:p>
          <a:p>
            <a:pPr lvl="2"/>
            <a:r>
              <a:rPr lang="en-US" dirty="0"/>
              <a:t>0 </a:t>
            </a:r>
            <a:r>
              <a:rPr lang="en-US" b="1" dirty="0">
                <a:solidFill>
                  <a:srgbClr val="FF0000"/>
                </a:solidFill>
              </a:rPr>
              <a:t>? </a:t>
            </a:r>
            <a:r>
              <a:rPr lang="en-US" dirty="0" smtClean="0"/>
              <a:t>0 0 </a:t>
            </a:r>
            <a:r>
              <a:rPr lang="en-US" dirty="0"/>
              <a:t>0 1 0 1 0 1 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dirty="0"/>
              <a:t> 1 1 1 1 1   </a:t>
            </a:r>
            <a:endParaRPr lang="en-US" dirty="0" smtClean="0"/>
          </a:p>
          <a:p>
            <a:pPr lvl="1"/>
            <a:r>
              <a:rPr lang="en-US" dirty="0" err="1" smtClean="0"/>
              <a:t>Predikcia</a:t>
            </a:r>
            <a:r>
              <a:rPr lang="en-US" dirty="0" smtClean="0"/>
              <a:t> je OK, </a:t>
            </a:r>
            <a:r>
              <a:rPr lang="en-US" dirty="0" err="1" smtClean="0"/>
              <a:t>pozor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postdikciu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Natr</a:t>
            </a:r>
            <a:r>
              <a:rPr lang="sk-SK" dirty="0" err="1" smtClean="0"/>
              <a:t>énujem</a:t>
            </a:r>
            <a:r>
              <a:rPr lang="sk-SK" dirty="0" smtClean="0"/>
              <a:t> tri modely:</a:t>
            </a:r>
          </a:p>
          <a:p>
            <a:pPr lvl="2"/>
            <a:r>
              <a:rPr lang="en-US" dirty="0" smtClean="0"/>
              <a:t>A&gt;B&gt;C … </a:t>
            </a:r>
            <a:r>
              <a:rPr lang="en-US" dirty="0" err="1" smtClean="0"/>
              <a:t>najlep</a:t>
            </a:r>
            <a:r>
              <a:rPr lang="sk-SK" dirty="0" err="1" smtClean="0"/>
              <a:t>ší</a:t>
            </a:r>
            <a:r>
              <a:rPr lang="sk-SK" dirty="0" smtClean="0"/>
              <a:t> je A</a:t>
            </a:r>
          </a:p>
          <a:p>
            <a:pPr lvl="1"/>
            <a:r>
              <a:rPr lang="sk-SK" dirty="0" err="1" smtClean="0"/>
              <a:t>Natrénum</a:t>
            </a:r>
            <a:r>
              <a:rPr lang="sk-SK" dirty="0" smtClean="0"/>
              <a:t> stovky a tisíce modelov:</a:t>
            </a:r>
          </a:p>
          <a:p>
            <a:pPr lvl="2"/>
            <a:r>
              <a:rPr lang="sk-SK" dirty="0" smtClean="0"/>
              <a:t>A</a:t>
            </a:r>
            <a:r>
              <a:rPr lang="en-US" dirty="0" smtClean="0"/>
              <a:t>&gt;B&gt;C&gt;…&gt;Z&gt;…&gt;ZZZZYZ&gt;ZZZZZZ</a:t>
            </a:r>
          </a:p>
          <a:p>
            <a:pPr lvl="2"/>
            <a:endParaRPr lang="en-US" dirty="0"/>
          </a:p>
          <a:p>
            <a:pPr lvl="2"/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Bonus: Úskalia 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70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Odporúčania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Pozor na predpoklady štatistických metód</a:t>
            </a:r>
          </a:p>
          <a:p>
            <a:r>
              <a:rPr lang="sk-SK" dirty="0" smtClean="0"/>
              <a:t>Exploratívna analýza dát (kuknem-vidím)</a:t>
            </a:r>
          </a:p>
          <a:p>
            <a:r>
              <a:rPr lang="sk-SK" dirty="0" smtClean="0"/>
              <a:t>Opatrnosť pri trénovacích/testovacích sadách</a:t>
            </a:r>
          </a:p>
          <a:p>
            <a:r>
              <a:rPr lang="sk-SK" dirty="0" smtClean="0"/>
              <a:t>Snažte sa vysvetliť varianciu (rozpytl)</a:t>
            </a:r>
          </a:p>
          <a:p>
            <a:r>
              <a:rPr lang="sk-SK" dirty="0" smtClean="0"/>
              <a:t>Pilotné testovanie experimentu a analýzy</a:t>
            </a:r>
          </a:p>
          <a:p>
            <a:r>
              <a:rPr lang="sk-SK" dirty="0" smtClean="0"/>
              <a:t>Udržiavajte si spustiteľný priebeh štatistickej analýzy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Odporúčania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Referencie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Social </a:t>
            </a:r>
            <a:r>
              <a:rPr lang="sk-SK" dirty="0"/>
              <a:t>research methods</a:t>
            </a:r>
            <a:br>
              <a:rPr lang="sk-SK" dirty="0"/>
            </a:br>
            <a:r>
              <a:rPr lang="sk-SK" dirty="0">
                <a:hlinkClick r:id="rId2"/>
              </a:rPr>
              <a:t>http://www.socialresearchmethods.net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/>
              <a:t>Empirical Methods for Artificial </a:t>
            </a:r>
            <a:r>
              <a:rPr lang="en-US" dirty="0" smtClean="0"/>
              <a:t>Intelligence</a:t>
            </a:r>
            <a:r>
              <a:rPr lang="sk-SK" dirty="0"/>
              <a:t/>
            </a:r>
            <a:br>
              <a:rPr lang="sk-SK" dirty="0"/>
            </a:br>
            <a:r>
              <a:rPr lang="sk-SK" dirty="0">
                <a:hlinkClick r:id="rId3"/>
              </a:rPr>
              <a:t>http://www.sista.arizona.edu/~cohen/Tutorials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 New View of Statistics</a:t>
            </a:r>
            <a:br>
              <a:rPr lang="sk-SK" dirty="0" smtClean="0"/>
            </a:br>
            <a:r>
              <a:rPr lang="sk-SK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smtClean="0">
                <a:hlinkClick r:id="rId4"/>
              </a:rPr>
              <a:t>www.sportsci.org/resource/stats/</a:t>
            </a:r>
            <a:endParaRPr lang="sk-SK" dirty="0" smtClean="0"/>
          </a:p>
          <a:p>
            <a:endParaRPr lang="en-US" dirty="0"/>
          </a:p>
          <a:p>
            <a:endParaRPr lang="sk-SK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Referencie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2425" y="620688"/>
            <a:ext cx="70839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Kvantitatívne metódy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455167"/>
            <a:ext cx="479009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+bonus: </a:t>
            </a:r>
            <a:r>
              <a:rPr lang="sk-SK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úskalia vyhodnocovania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11677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Výskum webu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Teoretick</a:t>
            </a:r>
            <a:r>
              <a:rPr lang="sk-SK" dirty="0" smtClean="0"/>
              <a:t>ý</a:t>
            </a:r>
          </a:p>
          <a:p>
            <a:pPr lvl="1"/>
            <a:r>
              <a:rPr lang="sk-SK" dirty="0" smtClean="0"/>
              <a:t>Budujeme teórie</a:t>
            </a:r>
          </a:p>
          <a:p>
            <a:r>
              <a:rPr lang="sk-SK" dirty="0" smtClean="0"/>
              <a:t>Empirický</a:t>
            </a:r>
          </a:p>
          <a:p>
            <a:pPr lvl="1"/>
            <a:r>
              <a:rPr lang="sk-SK" dirty="0" smtClean="0"/>
              <a:t>Pozorujeme a meriame svet okolo nás</a:t>
            </a:r>
          </a:p>
          <a:p>
            <a:r>
              <a:rPr lang="sk-SK" dirty="0" smtClean="0"/>
              <a:t>Nomotetický</a:t>
            </a:r>
          </a:p>
          <a:p>
            <a:pPr lvl="1"/>
            <a:r>
              <a:rPr lang="sk-SK" dirty="0" smtClean="0"/>
              <a:t>Zaujíma nás „všeobecný prípad“ skúmaním jednotlivých prípadov</a:t>
            </a:r>
          </a:p>
          <a:p>
            <a:r>
              <a:rPr lang="sk-SK" dirty="0" smtClean="0"/>
              <a:t>Pravdepodobnostný</a:t>
            </a:r>
            <a:endParaRPr lang="sk-SK" dirty="0"/>
          </a:p>
          <a:p>
            <a:r>
              <a:rPr lang="sk-SK" dirty="0" smtClean="0"/>
              <a:t>Príčina – dôsledok</a:t>
            </a:r>
          </a:p>
          <a:p>
            <a:pPr lvl="1"/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Výskum webu (všeobecne)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k-SK" dirty="0" smtClean="0"/>
              <a:t>ýskumné otázky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Deskriptívne</a:t>
            </a:r>
          </a:p>
          <a:p>
            <a:pPr lvl="1"/>
            <a:r>
              <a:rPr lang="sk-SK" dirty="0" smtClean="0"/>
              <a:t>Koľko ľudí by volilo liberálov?</a:t>
            </a:r>
          </a:p>
          <a:p>
            <a:r>
              <a:rPr lang="sk-SK" b="1" dirty="0" smtClean="0"/>
              <a:t>Relačné</a:t>
            </a:r>
          </a:p>
          <a:p>
            <a:pPr lvl="1"/>
            <a:r>
              <a:rPr lang="sk-SK" dirty="0" smtClean="0"/>
              <a:t>Pomer žien/mužov, ktorí by volili liberálov?</a:t>
            </a:r>
          </a:p>
          <a:p>
            <a:pPr lvl="1"/>
            <a:r>
              <a:rPr lang="sk-SK" dirty="0" smtClean="0"/>
              <a:t>Musíme najskôr ich vedieť opísať/zmerať</a:t>
            </a:r>
          </a:p>
          <a:p>
            <a:r>
              <a:rPr lang="sk-SK" b="1" dirty="0" smtClean="0"/>
              <a:t>Kauzálne</a:t>
            </a:r>
          </a:p>
          <a:p>
            <a:pPr lvl="1"/>
            <a:r>
              <a:rPr lang="sk-SK" dirty="0" smtClean="0"/>
              <a:t>Zmenila volebná kampaň názory voličov?</a:t>
            </a:r>
            <a:endParaRPr lang="sk-SK" smtClean="0"/>
          </a:p>
          <a:p>
            <a:pPr lvl="1"/>
            <a:r>
              <a:rPr lang="sk-SK" smtClean="0"/>
              <a:t>Musíme </a:t>
            </a:r>
            <a:r>
              <a:rPr lang="sk-SK" dirty="0" smtClean="0"/>
              <a:t>ich vedieť aj opísať/zmerať, aj ich vzťah</a:t>
            </a:r>
          </a:p>
          <a:p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Výskumné otázky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Schéma výskumu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</a:t>
            </a:r>
            <a:r>
              <a:rPr lang="sk-SK" dirty="0" err="1" smtClean="0"/>
              <a:t>Tvarožek</a:t>
            </a:r>
            <a:r>
              <a:rPr lang="sk-SK" dirty="0" smtClean="0"/>
              <a:t> – </a:t>
            </a:r>
            <a:r>
              <a:rPr lang="en-US" dirty="0" err="1" smtClean="0"/>
              <a:t>Kvantitat</a:t>
            </a:r>
            <a:r>
              <a:rPr lang="sk-SK" dirty="0" err="1" smtClean="0"/>
              <a:t>ívne</a:t>
            </a:r>
            <a:r>
              <a:rPr lang="sk-SK" dirty="0" smtClean="0"/>
              <a:t> metódy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27584" y="3140968"/>
            <a:ext cx="770485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7584" y="764704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teória</a:t>
            </a:r>
            <a:endParaRPr lang="sk-SK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5507940"/>
            <a:ext cx="197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reálny svet</a:t>
            </a:r>
            <a:endParaRPr lang="sk-SK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453" y="141519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si myslíme</a:t>
            </a:r>
            <a:endParaRPr lang="sk-SK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65971" y="4581128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overujeme</a:t>
            </a:r>
            <a:endParaRPr lang="sk-SK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482953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vidíme</a:t>
            </a:r>
            <a:endParaRPr lang="sk-SK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4765794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robíme</a:t>
            </a:r>
            <a:endParaRPr lang="sk-SK" b="1" dirty="0"/>
          </a:p>
        </p:txBody>
      </p:sp>
      <p:sp>
        <p:nvSpPr>
          <p:cNvPr id="15" name="Rectangle 14"/>
          <p:cNvSpPr/>
          <p:nvPr/>
        </p:nvSpPr>
        <p:spPr>
          <a:xfrm>
            <a:off x="1115616" y="4005064"/>
            <a:ext cx="180020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metóda</a:t>
            </a:r>
            <a:endParaRPr lang="sk-SK" dirty="0"/>
          </a:p>
        </p:txBody>
      </p:sp>
      <p:sp>
        <p:nvSpPr>
          <p:cNvPr id="16" name="Rectangle 15"/>
          <p:cNvSpPr/>
          <p:nvPr/>
        </p:nvSpPr>
        <p:spPr>
          <a:xfrm>
            <a:off x="6084168" y="4005064"/>
            <a:ext cx="1944216" cy="674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pozorovanie</a:t>
            </a:r>
            <a:endParaRPr lang="sk-SK" dirty="0"/>
          </a:p>
        </p:txBody>
      </p:sp>
      <p:sp>
        <p:nvSpPr>
          <p:cNvPr id="17" name="Rectangle 16"/>
          <p:cNvSpPr/>
          <p:nvPr/>
        </p:nvSpPr>
        <p:spPr>
          <a:xfrm>
            <a:off x="1259632" y="1885474"/>
            <a:ext cx="1512168" cy="566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príčina</a:t>
            </a:r>
            <a:endParaRPr lang="sk-SK" dirty="0"/>
          </a:p>
        </p:txBody>
      </p:sp>
      <p:sp>
        <p:nvSpPr>
          <p:cNvPr id="18" name="Rectangle 17"/>
          <p:cNvSpPr/>
          <p:nvPr/>
        </p:nvSpPr>
        <p:spPr>
          <a:xfrm>
            <a:off x="6213160" y="1885474"/>
            <a:ext cx="1743216" cy="566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dôsledok</a:t>
            </a:r>
            <a:endParaRPr lang="sk-SK" dirty="0"/>
          </a:p>
        </p:txBody>
      </p:sp>
      <p:cxnSp>
        <p:nvCxnSpPr>
          <p:cNvPr id="21" name="Straight Arrow Connector 20"/>
          <p:cNvCxnSpPr>
            <a:stCxn id="17" idx="3"/>
            <a:endCxn id="18" idx="1"/>
          </p:cNvCxnSpPr>
          <p:nvPr/>
        </p:nvCxnSpPr>
        <p:spPr>
          <a:xfrm>
            <a:off x="2771800" y="2168860"/>
            <a:ext cx="3441360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  <a:endCxn id="16" idx="1"/>
          </p:cNvCxnSpPr>
          <p:nvPr/>
        </p:nvCxnSpPr>
        <p:spPr>
          <a:xfrm>
            <a:off x="2915816" y="4329100"/>
            <a:ext cx="3168352" cy="13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15" idx="0"/>
          </p:cNvCxnSpPr>
          <p:nvPr/>
        </p:nvCxnSpPr>
        <p:spPr>
          <a:xfrm>
            <a:off x="2015716" y="2452246"/>
            <a:ext cx="0" cy="1552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2"/>
            <a:endCxn id="16" idx="0"/>
          </p:cNvCxnSpPr>
          <p:nvPr/>
        </p:nvCxnSpPr>
        <p:spPr>
          <a:xfrm flipH="1">
            <a:off x="7056276" y="2452246"/>
            <a:ext cx="28492" cy="1552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99992" y="2452246"/>
            <a:ext cx="0" cy="1552818"/>
          </a:xfrm>
          <a:prstGeom prst="straightConnector1">
            <a:avLst/>
          </a:prstGeom>
          <a:ln>
            <a:headEnd type="arrow" w="med" len="med"/>
            <a:tailEnd type="arrow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7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Pr</a:t>
            </a:r>
            <a:r>
              <a:rPr lang="sk-SK" dirty="0" smtClean="0"/>
              <a:t>íklad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</a:t>
            </a:r>
            <a:r>
              <a:rPr lang="sk-SK" dirty="0" err="1"/>
              <a:t>Tvarožek</a:t>
            </a:r>
            <a:r>
              <a:rPr lang="sk-SK" dirty="0"/>
              <a:t>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metódy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827584" y="3140968"/>
            <a:ext cx="770485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764704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teória</a:t>
            </a:r>
            <a:endParaRPr lang="sk-SK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507940"/>
            <a:ext cx="197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reálny svet</a:t>
            </a:r>
            <a:endParaRPr lang="sk-SK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48478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</a:t>
            </a:r>
            <a:r>
              <a:rPr lang="sk-SK" sz="2400" dirty="0" smtClean="0"/>
              <a:t>čenie cudzieho jazyka:</a:t>
            </a:r>
          </a:p>
          <a:p>
            <a:r>
              <a:rPr lang="sk-SK" sz="2400" b="1" dirty="0" smtClean="0"/>
              <a:t>Študentom pomáha, keď cudzie slovíčka vidia v kontexte už známeho textu. </a:t>
            </a:r>
            <a:endParaRPr lang="sk-SK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35699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Zostrojíme rozšírenie do prehliadača, ktoré bude v navštívených stránkach zamienať slovíčka za predklady.</a:t>
            </a:r>
            <a:br>
              <a:rPr lang="sk-SK" sz="2400" b="1" dirty="0" smtClean="0"/>
            </a:br>
            <a:endParaRPr lang="sk-SK" sz="2400" b="1" dirty="0" smtClean="0"/>
          </a:p>
          <a:p>
            <a:r>
              <a:rPr lang="sk-SK" sz="2400" b="1" dirty="0" smtClean="0"/>
              <a:t>Sledujeme a vyhodnocujeme používateľov.</a:t>
            </a: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2789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(nesprávny)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Dve skupiny ľudí, niektorým to slovíčka zamieňa, niektorým nezamieňa, pred a po experimente odmeriam ich jazykové schopnosti</a:t>
            </a:r>
            <a:r>
              <a:rPr lang="en-US" sz="2400" dirty="0" smtClean="0"/>
              <a:t> (</a:t>
            </a:r>
            <a:r>
              <a:rPr lang="en-US" sz="2400" dirty="0" err="1" smtClean="0"/>
              <a:t>stupnica</a:t>
            </a:r>
            <a:r>
              <a:rPr lang="en-US" sz="2400" dirty="0" smtClean="0"/>
              <a:t> 1 a</a:t>
            </a:r>
            <a:r>
              <a:rPr lang="sk-SK" sz="2400" dirty="0" smtClean="0"/>
              <a:t>ž</a:t>
            </a:r>
            <a:r>
              <a:rPr lang="en-US" sz="2400" dirty="0" smtClean="0"/>
              <a:t> 100)</a:t>
            </a:r>
            <a:r>
              <a:rPr lang="sk-SK" sz="2400" dirty="0" smtClean="0"/>
              <a:t>.</a:t>
            </a:r>
          </a:p>
          <a:p>
            <a:r>
              <a:rPr lang="sk-SK" dirty="0" smtClean="0"/>
              <a:t>Priemerný rozdiel prezentujem v tabuľke: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sk-SK" dirty="0" smtClean="0"/>
              <a:t>Záver:</a:t>
            </a:r>
          </a:p>
          <a:p>
            <a:pPr lvl="1"/>
            <a:r>
              <a:rPr lang="sk-SK" dirty="0" smtClean="0"/>
              <a:t>Metóda zlepšuje schopnosti dvojnásobne ... Teda, keď študenti vidia cudzie slovíčka v známom kontexte, je to dvakrát lepšie ako keby nie.</a:t>
            </a: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</a:t>
            </a:r>
            <a:r>
              <a:rPr lang="sk-SK" dirty="0" err="1"/>
              <a:t>Tvarožek</a:t>
            </a:r>
            <a:r>
              <a:rPr lang="sk-SK" dirty="0"/>
              <a:t>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metódy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37409"/>
              </p:ext>
            </p:extLst>
          </p:nvPr>
        </p:nvGraphicFramePr>
        <p:xfrm>
          <a:off x="1403648" y="3356993"/>
          <a:ext cx="6336705" cy="108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/>
                <a:gridCol w="2112235"/>
                <a:gridCol w="2112235"/>
              </a:tblGrid>
              <a:tr h="71208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Zamieňa</a:t>
                      </a:r>
                    </a:p>
                    <a:p>
                      <a:r>
                        <a:rPr lang="sk-SK" baseline="0" dirty="0" smtClean="0"/>
                        <a:t>(</a:t>
                      </a:r>
                      <a:r>
                        <a:rPr lang="sk-SK" baseline="0" dirty="0" err="1" smtClean="0"/>
                        <a:t>exp</a:t>
                      </a:r>
                      <a:r>
                        <a:rPr lang="sk-SK" baseline="0" dirty="0" smtClean="0"/>
                        <a:t>. skupina)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Nezamieňa (kontr.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skupina)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sk-SK" dirty="0" smtClean="0"/>
                        <a:t>riemer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po-pred</a:t>
                      </a:r>
                      <a:r>
                        <a:rPr lang="en-US" baseline="0" dirty="0" smtClean="0"/>
                        <a:t>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je nesprávny?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Namerané dáta hovoria iný príbeh</a:t>
            </a:r>
          </a:p>
          <a:p>
            <a:r>
              <a:rPr lang="sk-SK" dirty="0" smtClean="0"/>
              <a:t>Zamieňa </a:t>
            </a:r>
            <a:r>
              <a:rPr lang="en-US" dirty="0" err="1" smtClean="0"/>
              <a:t>slov</a:t>
            </a:r>
            <a:r>
              <a:rPr lang="sk-SK" dirty="0" smtClean="0"/>
              <a:t>íčka (exp. skupina):</a:t>
            </a:r>
            <a:br>
              <a:rPr lang="sk-SK" dirty="0" smtClean="0"/>
            </a:br>
            <a:r>
              <a:rPr lang="en-US" dirty="0" smtClean="0"/>
              <a:t>15, 4, 13, 6, 5, 14, 15, 6, 15</a:t>
            </a:r>
          </a:p>
          <a:p>
            <a:r>
              <a:rPr lang="en-US" dirty="0" err="1" smtClean="0"/>
              <a:t>Nezamie</a:t>
            </a:r>
            <a:r>
              <a:rPr lang="sk-SK" dirty="0" smtClean="0"/>
              <a:t>ňa slovíčka (kontr. skupina):</a:t>
            </a:r>
          </a:p>
          <a:p>
            <a:r>
              <a:rPr lang="en-US" dirty="0" smtClean="0"/>
              <a:t>0, -1, 10, 8, 5, 6, 12, 2</a:t>
            </a:r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</a:t>
            </a:r>
            <a:r>
              <a:rPr lang="sk-SK" dirty="0" err="1"/>
              <a:t>Tvarožek</a:t>
            </a:r>
            <a:r>
              <a:rPr lang="sk-SK" dirty="0"/>
              <a:t>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tvarozek_fk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jtvarozek_fko</Template>
  <TotalTime>277</TotalTime>
  <Words>1436</Words>
  <Application>Microsoft Office PowerPoint</Application>
  <PresentationFormat>On-screen Show (4:3)</PresentationFormat>
  <Paragraphs>393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jtvarozek_fko</vt:lpstr>
      <vt:lpstr>PowerPoint Presentation</vt:lpstr>
      <vt:lpstr>vs.</vt:lpstr>
      <vt:lpstr>vs.</vt:lpstr>
      <vt:lpstr>Výskum webu</vt:lpstr>
      <vt:lpstr>Výskumné otázky</vt:lpstr>
      <vt:lpstr>PowerPoint Presentation</vt:lpstr>
      <vt:lpstr>Príklad</vt:lpstr>
      <vt:lpstr>Príklad (nesprávny)</vt:lpstr>
      <vt:lpstr>Prečo je nesprávny?</vt:lpstr>
      <vt:lpstr>Omyly</vt:lpstr>
      <vt:lpstr>PowerPoint Presentation</vt:lpstr>
      <vt:lpstr>t-test</vt:lpstr>
      <vt:lpstr>t-test (vysvetlenie)</vt:lpstr>
      <vt:lpstr>Kvantitatívny výskum</vt:lpstr>
      <vt:lpstr>Kvalitatívne metódy</vt:lpstr>
      <vt:lpstr>Návrh experimentu</vt:lpstr>
      <vt:lpstr>Čo porovnávame</vt:lpstr>
      <vt:lpstr>Ako porovnávame</vt:lpstr>
      <vt:lpstr>Ako porovnávame (2)</vt:lpstr>
      <vt:lpstr>Ako porovnávame (3)</vt:lpstr>
      <vt:lpstr>Návrh experimentu (2)</vt:lpstr>
      <vt:lpstr>Dáta</vt:lpstr>
      <vt:lpstr>Vlastnosti dát</vt:lpstr>
      <vt:lpstr>Štatistické testy – t-test (nepárový)</vt:lpstr>
      <vt:lpstr>Štatistické testy – t-test (párový)</vt:lpstr>
      <vt:lpstr>Štatistické testy – ANOVA (one-way)</vt:lpstr>
      <vt:lpstr>Úskalia vyhodnocovania (1)</vt:lpstr>
      <vt:lpstr>Exploratívna analýza</vt:lpstr>
      <vt:lpstr>Úskalia vyhodnocovania (2)</vt:lpstr>
      <vt:lpstr>Viacero výsledkov</vt:lpstr>
      <vt:lpstr>Viacero výsledkov (2)</vt:lpstr>
      <vt:lpstr>Úskalia vyhodnocovania (3)</vt:lpstr>
      <vt:lpstr>Odporúčania</vt:lpstr>
      <vt:lpstr>Referencie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Ontoparty presentation</dc:subject>
  <dc:creator>Jozef</dc:creator>
  <cp:lastModifiedBy>Jozef</cp:lastModifiedBy>
  <cp:revision>44</cp:revision>
  <dcterms:created xsi:type="dcterms:W3CDTF">2011-10-22T15:37:06Z</dcterms:created>
  <dcterms:modified xsi:type="dcterms:W3CDTF">2013-10-15T08:54:47Z</dcterms:modified>
</cp:coreProperties>
</file>