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0" r:id="rId3"/>
    <p:sldId id="262" r:id="rId4"/>
    <p:sldId id="263" r:id="rId5"/>
    <p:sldId id="264" r:id="rId6"/>
    <p:sldId id="294" r:id="rId7"/>
    <p:sldId id="258" r:id="rId8"/>
    <p:sldId id="257" r:id="rId9"/>
    <p:sldId id="265" r:id="rId10"/>
    <p:sldId id="267" r:id="rId11"/>
    <p:sldId id="296" r:id="rId12"/>
    <p:sldId id="266" r:id="rId13"/>
    <p:sldId id="295" r:id="rId14"/>
    <p:sldId id="297" r:id="rId15"/>
    <p:sldId id="270" r:id="rId16"/>
    <p:sldId id="273" r:id="rId17"/>
    <p:sldId id="272" r:id="rId18"/>
    <p:sldId id="298" r:id="rId19"/>
    <p:sldId id="299" r:id="rId20"/>
    <p:sldId id="274" r:id="rId21"/>
    <p:sldId id="300" r:id="rId22"/>
    <p:sldId id="301" r:id="rId23"/>
    <p:sldId id="290" r:id="rId24"/>
    <p:sldId id="292" r:id="rId25"/>
    <p:sldId id="291" r:id="rId26"/>
    <p:sldId id="289" r:id="rId27"/>
    <p:sldId id="287" r:id="rId28"/>
    <p:sldId id="276" r:id="rId29"/>
    <p:sldId id="277" r:id="rId30"/>
    <p:sldId id="279" r:id="rId31"/>
    <p:sldId id="280" r:id="rId32"/>
    <p:sldId id="281" r:id="rId33"/>
    <p:sldId id="293" r:id="rId34"/>
    <p:sldId id="282" r:id="rId35"/>
    <p:sldId id="283" r:id="rId36"/>
    <p:sldId id="284" r:id="rId37"/>
    <p:sldId id="285" r:id="rId38"/>
    <p:sldId id="286" r:id="rId3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BCFA"/>
    <a:srgbClr val="FDD3D4"/>
    <a:srgbClr val="F5F7AB"/>
    <a:srgbClr val="DFF6C0"/>
    <a:srgbClr val="C5D3FB"/>
    <a:srgbClr val="ACC0FA"/>
    <a:srgbClr val="F0F389"/>
    <a:srgbClr val="996633"/>
    <a:srgbClr val="061D5E"/>
    <a:srgbClr val="422C16"/>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74" autoAdjust="0"/>
    <p:restoredTop sz="84964" autoAdjust="0"/>
  </p:normalViewPr>
  <p:slideViewPr>
    <p:cSldViewPr>
      <p:cViewPr varScale="1">
        <p:scale>
          <a:sx n="112" d="100"/>
          <a:sy n="112" d="100"/>
        </p:scale>
        <p:origin x="1218" y="138"/>
      </p:cViewPr>
      <p:guideLst>
        <p:guide orient="horz" pos="2160"/>
        <p:guide pos="2880"/>
      </p:guideLst>
    </p:cSldViewPr>
  </p:slideViewPr>
  <p:outlineViewPr>
    <p:cViewPr>
      <p:scale>
        <a:sx n="33" d="100"/>
        <a:sy n="33" d="100"/>
      </p:scale>
      <p:origin x="0" y="144"/>
    </p:cViewPr>
  </p:outlineViewPr>
  <p:notesTextViewPr>
    <p:cViewPr>
      <p:scale>
        <a:sx n="400" d="100"/>
        <a:sy n="400" d="100"/>
      </p:scale>
      <p:origin x="0" y="0"/>
    </p:cViewPr>
  </p:notesTextViewPr>
  <p:sorterViewPr>
    <p:cViewPr varScale="1">
      <p:scale>
        <a:sx n="100" d="100"/>
        <a:sy n="100" d="100"/>
      </p:scale>
      <p:origin x="0" y="-504"/>
    </p:cViewPr>
  </p:sorterViewPr>
  <p:notesViewPr>
    <p:cSldViewPr>
      <p:cViewPr varScale="1">
        <p:scale>
          <a:sx n="88" d="100"/>
          <a:sy n="88" d="100"/>
        </p:scale>
        <p:origin x="-38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DAF505E-F8E7-4131-9120-5A52F8BB9779}" type="datetimeFigureOut">
              <a:rPr lang="sk-SK"/>
              <a:pPr>
                <a:defRPr/>
              </a:pPr>
              <a:t>15. 1. 2016</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k-SK" noProof="0" smtClean="0"/>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noProof="0" smtClean="0"/>
              <a:t>Upravte štýl predlohy textu.</a:t>
            </a:r>
          </a:p>
          <a:p>
            <a:pPr lvl="1"/>
            <a:r>
              <a:rPr lang="sk-SK" noProof="0" smtClean="0"/>
              <a:t>Druhá úroveň</a:t>
            </a:r>
          </a:p>
          <a:p>
            <a:pPr lvl="2"/>
            <a:r>
              <a:rPr lang="sk-SK" noProof="0" smtClean="0"/>
              <a:t>Tretia úroveň</a:t>
            </a:r>
          </a:p>
          <a:p>
            <a:pPr lvl="3"/>
            <a:r>
              <a:rPr lang="sk-SK" noProof="0" smtClean="0"/>
              <a:t>Štvrtá úroveň</a:t>
            </a:r>
          </a:p>
          <a:p>
            <a:pPr lvl="4"/>
            <a:r>
              <a:rPr lang="sk-SK" noProof="0" smtClean="0"/>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306746F-6C28-4C66-82FB-EA27F99CEEE1}" type="slidenum">
              <a:rPr lang="sk-SK"/>
              <a:pPr>
                <a:defRPr/>
              </a:pPr>
              <a:t>‹#›</a:t>
            </a:fld>
            <a:endParaRPr lang="sk-SK"/>
          </a:p>
        </p:txBody>
      </p:sp>
    </p:spTree>
    <p:extLst>
      <p:ext uri="{BB962C8B-B14F-4D97-AF65-F5344CB8AC3E}">
        <p14:creationId xmlns:p14="http://schemas.microsoft.com/office/powerpoint/2010/main" val="42673523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smtClean="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a:t>
            </a:fld>
            <a:endParaRPr lang="sk-SK"/>
          </a:p>
        </p:txBody>
      </p:sp>
    </p:spTree>
    <p:extLst>
      <p:ext uri="{BB962C8B-B14F-4D97-AF65-F5344CB8AC3E}">
        <p14:creationId xmlns:p14="http://schemas.microsoft.com/office/powerpoint/2010/main" val="722689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14</a:t>
            </a:fld>
            <a:endParaRPr lang="sk-SK"/>
          </a:p>
        </p:txBody>
      </p:sp>
    </p:spTree>
    <p:extLst>
      <p:ext uri="{BB962C8B-B14F-4D97-AF65-F5344CB8AC3E}">
        <p14:creationId xmlns:p14="http://schemas.microsoft.com/office/powerpoint/2010/main" val="324857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Go To Statement Considered Harmful</a:t>
            </a:r>
          </a:p>
          <a:p>
            <a:pPr marL="0" marR="0" indent="0" algn="l" defTabSz="914400" rtl="0" eaLnBrk="0" fontAlgn="base" latinLnBrk="0" hangingPunct="0">
              <a:lnSpc>
                <a:spcPct val="100000"/>
              </a:lnSpc>
              <a:spcBef>
                <a:spcPct val="30000"/>
              </a:spcBef>
              <a:spcAft>
                <a:spcPct val="0"/>
              </a:spcAft>
              <a:buClrTx/>
              <a:buSzTx/>
              <a:buFontTx/>
              <a:buNone/>
              <a:tabLst/>
              <a:defRPr/>
            </a:pPr>
            <a:r>
              <a:rPr lang="sk-SK" sz="1200" b="0" i="0" u="none" strike="noStrike" kern="1200" dirty="0" err="1" smtClean="0">
                <a:solidFill>
                  <a:schemeClr val="tx1"/>
                </a:solidFill>
                <a:effectLst/>
                <a:latin typeface="+mn-lt"/>
                <a:ea typeface="+mn-ea"/>
                <a:cs typeface="+mn-cs"/>
              </a:rPr>
              <a:t>Edsger</a:t>
            </a:r>
            <a:r>
              <a:rPr lang="sk-SK" sz="1200" b="0" i="0" u="none" strike="noStrike" kern="1200" dirty="0" smtClean="0">
                <a:solidFill>
                  <a:schemeClr val="tx1"/>
                </a:solidFill>
                <a:effectLst/>
                <a:latin typeface="+mn-lt"/>
                <a:ea typeface="+mn-ea"/>
                <a:cs typeface="+mn-cs"/>
              </a:rPr>
              <a:t> </a:t>
            </a:r>
            <a:r>
              <a:rPr lang="sk-SK" sz="1200" b="0" i="0" u="none" strike="noStrike" kern="1200" dirty="0" err="1" smtClean="0">
                <a:solidFill>
                  <a:schemeClr val="tx1"/>
                </a:solidFill>
                <a:effectLst/>
                <a:latin typeface="+mn-lt"/>
                <a:ea typeface="+mn-ea"/>
                <a:cs typeface="+mn-cs"/>
              </a:rPr>
              <a:t>Dijkstra</a:t>
            </a:r>
            <a:r>
              <a:rPr lang="en-US" sz="1200" b="0" i="0" u="none" strike="noStrike" kern="1200" dirty="0" smtClean="0">
                <a:solidFill>
                  <a:schemeClr val="tx1"/>
                </a:solidFill>
                <a:effectLst/>
                <a:latin typeface="+mn-lt"/>
                <a:ea typeface="+mn-ea"/>
                <a:cs typeface="+mn-cs"/>
              </a:rPr>
              <a:t>, </a:t>
            </a:r>
            <a:r>
              <a:rPr lang="en-US" sz="1200" dirty="0" err="1" smtClean="0"/>
              <a:t>Niklaus</a:t>
            </a:r>
            <a:r>
              <a:rPr lang="en-US" sz="1200" baseline="0" dirty="0" smtClean="0"/>
              <a:t> Wirth</a:t>
            </a:r>
            <a:r>
              <a:rPr lang="en-US" sz="1200" dirty="0" smtClean="0"/>
              <a:t>, 1968</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smtClean="0"/>
          </a:p>
          <a:p>
            <a:r>
              <a:rPr lang="en-US" sz="1200" b="0" i="1" kern="1200" dirty="0" smtClean="0">
                <a:solidFill>
                  <a:schemeClr val="tx1"/>
                </a:solidFill>
                <a:effectLst/>
                <a:latin typeface="+mn-lt"/>
                <a:ea typeface="+mn-ea"/>
                <a:cs typeface="+mn-cs"/>
              </a:rPr>
              <a:t>'GOTO Considered Harmful' Considered Harmful</a:t>
            </a:r>
            <a:endParaRPr lang="sk-SK" sz="1200"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15</a:t>
            </a:fld>
            <a:endParaRPr lang="sk-SK"/>
          </a:p>
        </p:txBody>
      </p:sp>
    </p:spTree>
    <p:extLst>
      <p:ext uri="{BB962C8B-B14F-4D97-AF65-F5344CB8AC3E}">
        <p14:creationId xmlns:p14="http://schemas.microsoft.com/office/powerpoint/2010/main" val="3587462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16</a:t>
            </a:fld>
            <a:endParaRPr lang="sk-SK"/>
          </a:p>
        </p:txBody>
      </p:sp>
    </p:spTree>
    <p:extLst>
      <p:ext uri="{BB962C8B-B14F-4D97-AF65-F5344CB8AC3E}">
        <p14:creationId xmlns:p14="http://schemas.microsoft.com/office/powerpoint/2010/main" val="39704363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17</a:t>
            </a:fld>
            <a:endParaRPr lang="sk-SK"/>
          </a:p>
        </p:txBody>
      </p:sp>
    </p:spTree>
    <p:extLst>
      <p:ext uri="{BB962C8B-B14F-4D97-AF65-F5344CB8AC3E}">
        <p14:creationId xmlns:p14="http://schemas.microsoft.com/office/powerpoint/2010/main" val="3182911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18</a:t>
            </a:fld>
            <a:endParaRPr lang="sk-SK"/>
          </a:p>
        </p:txBody>
      </p:sp>
    </p:spTree>
    <p:extLst>
      <p:ext uri="{BB962C8B-B14F-4D97-AF65-F5344CB8AC3E}">
        <p14:creationId xmlns:p14="http://schemas.microsoft.com/office/powerpoint/2010/main" val="941803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19</a:t>
            </a:fld>
            <a:endParaRPr lang="sk-SK"/>
          </a:p>
        </p:txBody>
      </p:sp>
    </p:spTree>
    <p:extLst>
      <p:ext uri="{BB962C8B-B14F-4D97-AF65-F5344CB8AC3E}">
        <p14:creationId xmlns:p14="http://schemas.microsoft.com/office/powerpoint/2010/main" val="3979299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20</a:t>
            </a:fld>
            <a:endParaRPr lang="sk-SK"/>
          </a:p>
        </p:txBody>
      </p:sp>
    </p:spTree>
    <p:extLst>
      <p:ext uri="{BB962C8B-B14F-4D97-AF65-F5344CB8AC3E}">
        <p14:creationId xmlns:p14="http://schemas.microsoft.com/office/powerpoint/2010/main" val="1022449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21</a:t>
            </a:fld>
            <a:endParaRPr lang="sk-SK"/>
          </a:p>
        </p:txBody>
      </p:sp>
    </p:spTree>
    <p:extLst>
      <p:ext uri="{BB962C8B-B14F-4D97-AF65-F5344CB8AC3E}">
        <p14:creationId xmlns:p14="http://schemas.microsoft.com/office/powerpoint/2010/main" val="828639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22</a:t>
            </a:fld>
            <a:endParaRPr lang="sk-SK"/>
          </a:p>
        </p:txBody>
      </p:sp>
    </p:spTree>
    <p:extLst>
      <p:ext uri="{BB962C8B-B14F-4D97-AF65-F5344CB8AC3E}">
        <p14:creationId xmlns:p14="http://schemas.microsoft.com/office/powerpoint/2010/main" val="475747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23</a:t>
            </a:fld>
            <a:endParaRPr lang="sk-SK"/>
          </a:p>
        </p:txBody>
      </p:sp>
    </p:spTree>
    <p:extLst>
      <p:ext uri="{BB962C8B-B14F-4D97-AF65-F5344CB8AC3E}">
        <p14:creationId xmlns:p14="http://schemas.microsoft.com/office/powerpoint/2010/main" val="426474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a:t>
            </a:fld>
            <a:endParaRPr lang="sk-SK"/>
          </a:p>
        </p:txBody>
      </p:sp>
    </p:spTree>
    <p:extLst>
      <p:ext uri="{BB962C8B-B14F-4D97-AF65-F5344CB8AC3E}">
        <p14:creationId xmlns:p14="http://schemas.microsoft.com/office/powerpoint/2010/main" val="6818035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24</a:t>
            </a:fld>
            <a:endParaRPr lang="sk-SK"/>
          </a:p>
        </p:txBody>
      </p:sp>
    </p:spTree>
    <p:extLst>
      <p:ext uri="{BB962C8B-B14F-4D97-AF65-F5344CB8AC3E}">
        <p14:creationId xmlns:p14="http://schemas.microsoft.com/office/powerpoint/2010/main" val="22244035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25</a:t>
            </a:fld>
            <a:endParaRPr lang="sk-SK"/>
          </a:p>
        </p:txBody>
      </p:sp>
    </p:spTree>
    <p:extLst>
      <p:ext uri="{BB962C8B-B14F-4D97-AF65-F5344CB8AC3E}">
        <p14:creationId xmlns:p14="http://schemas.microsoft.com/office/powerpoint/2010/main" val="31052510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26</a:t>
            </a:fld>
            <a:endParaRPr lang="sk-SK"/>
          </a:p>
        </p:txBody>
      </p:sp>
    </p:spTree>
    <p:extLst>
      <p:ext uri="{BB962C8B-B14F-4D97-AF65-F5344CB8AC3E}">
        <p14:creationId xmlns:p14="http://schemas.microsoft.com/office/powerpoint/2010/main" val="3363817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28</a:t>
            </a:fld>
            <a:endParaRPr lang="sk-SK"/>
          </a:p>
        </p:txBody>
      </p:sp>
    </p:spTree>
    <p:extLst>
      <p:ext uri="{BB962C8B-B14F-4D97-AF65-F5344CB8AC3E}">
        <p14:creationId xmlns:p14="http://schemas.microsoft.com/office/powerpoint/2010/main" val="479778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29</a:t>
            </a:fld>
            <a:endParaRPr lang="sk-SK"/>
          </a:p>
        </p:txBody>
      </p:sp>
    </p:spTree>
    <p:extLst>
      <p:ext uri="{BB962C8B-B14F-4D97-AF65-F5344CB8AC3E}">
        <p14:creationId xmlns:p14="http://schemas.microsoft.com/office/powerpoint/2010/main" val="787764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30</a:t>
            </a:fld>
            <a:endParaRPr lang="sk-SK"/>
          </a:p>
        </p:txBody>
      </p:sp>
    </p:spTree>
    <p:extLst>
      <p:ext uri="{BB962C8B-B14F-4D97-AF65-F5344CB8AC3E}">
        <p14:creationId xmlns:p14="http://schemas.microsoft.com/office/powerpoint/2010/main" val="2652120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31</a:t>
            </a:fld>
            <a:endParaRPr lang="sk-SK"/>
          </a:p>
        </p:txBody>
      </p:sp>
    </p:spTree>
    <p:extLst>
      <p:ext uri="{BB962C8B-B14F-4D97-AF65-F5344CB8AC3E}">
        <p14:creationId xmlns:p14="http://schemas.microsoft.com/office/powerpoint/2010/main" val="33757843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32</a:t>
            </a:fld>
            <a:endParaRPr lang="sk-SK"/>
          </a:p>
        </p:txBody>
      </p:sp>
    </p:spTree>
    <p:extLst>
      <p:ext uri="{BB962C8B-B14F-4D97-AF65-F5344CB8AC3E}">
        <p14:creationId xmlns:p14="http://schemas.microsoft.com/office/powerpoint/2010/main" val="2058964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33</a:t>
            </a:fld>
            <a:endParaRPr lang="sk-SK"/>
          </a:p>
        </p:txBody>
      </p:sp>
    </p:spTree>
    <p:extLst>
      <p:ext uri="{BB962C8B-B14F-4D97-AF65-F5344CB8AC3E}">
        <p14:creationId xmlns:p14="http://schemas.microsoft.com/office/powerpoint/2010/main" val="42217885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34</a:t>
            </a:fld>
            <a:endParaRPr lang="sk-SK"/>
          </a:p>
        </p:txBody>
      </p:sp>
    </p:spTree>
    <p:extLst>
      <p:ext uri="{BB962C8B-B14F-4D97-AF65-F5344CB8AC3E}">
        <p14:creationId xmlns:p14="http://schemas.microsoft.com/office/powerpoint/2010/main" val="1362039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4</a:t>
            </a:fld>
            <a:endParaRPr lang="sk-SK"/>
          </a:p>
        </p:txBody>
      </p:sp>
    </p:spTree>
    <p:extLst>
      <p:ext uri="{BB962C8B-B14F-4D97-AF65-F5344CB8AC3E}">
        <p14:creationId xmlns:p14="http://schemas.microsoft.com/office/powerpoint/2010/main" val="25956151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35</a:t>
            </a:fld>
            <a:endParaRPr lang="sk-SK"/>
          </a:p>
        </p:txBody>
      </p:sp>
    </p:spTree>
    <p:extLst>
      <p:ext uri="{BB962C8B-B14F-4D97-AF65-F5344CB8AC3E}">
        <p14:creationId xmlns:p14="http://schemas.microsoft.com/office/powerpoint/2010/main" val="18229272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36</a:t>
            </a:fld>
            <a:endParaRPr lang="sk-SK"/>
          </a:p>
        </p:txBody>
      </p:sp>
    </p:spTree>
    <p:extLst>
      <p:ext uri="{BB962C8B-B14F-4D97-AF65-F5344CB8AC3E}">
        <p14:creationId xmlns:p14="http://schemas.microsoft.com/office/powerpoint/2010/main" val="1609414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5</a:t>
            </a:fld>
            <a:endParaRPr lang="sk-SK"/>
          </a:p>
        </p:txBody>
      </p:sp>
    </p:spTree>
    <p:extLst>
      <p:ext uri="{BB962C8B-B14F-4D97-AF65-F5344CB8AC3E}">
        <p14:creationId xmlns:p14="http://schemas.microsoft.com/office/powerpoint/2010/main" val="91864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9</a:t>
            </a:fld>
            <a:endParaRPr lang="sk-SK"/>
          </a:p>
        </p:txBody>
      </p:sp>
    </p:spTree>
    <p:extLst>
      <p:ext uri="{BB962C8B-B14F-4D97-AF65-F5344CB8AC3E}">
        <p14:creationId xmlns:p14="http://schemas.microsoft.com/office/powerpoint/2010/main" val="2430349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10</a:t>
            </a:fld>
            <a:endParaRPr lang="sk-SK"/>
          </a:p>
        </p:txBody>
      </p:sp>
    </p:spTree>
    <p:extLst>
      <p:ext uri="{BB962C8B-B14F-4D97-AF65-F5344CB8AC3E}">
        <p14:creationId xmlns:p14="http://schemas.microsoft.com/office/powerpoint/2010/main" val="107684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11</a:t>
            </a:fld>
            <a:endParaRPr lang="sk-SK"/>
          </a:p>
        </p:txBody>
      </p:sp>
    </p:spTree>
    <p:extLst>
      <p:ext uri="{BB962C8B-B14F-4D97-AF65-F5344CB8AC3E}">
        <p14:creationId xmlns:p14="http://schemas.microsoft.com/office/powerpoint/2010/main" val="97228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12</a:t>
            </a:fld>
            <a:endParaRPr lang="sk-SK"/>
          </a:p>
        </p:txBody>
      </p:sp>
    </p:spTree>
    <p:extLst>
      <p:ext uri="{BB962C8B-B14F-4D97-AF65-F5344CB8AC3E}">
        <p14:creationId xmlns:p14="http://schemas.microsoft.com/office/powerpoint/2010/main" val="113372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k-SK" dirty="0"/>
          </a:p>
        </p:txBody>
      </p:sp>
      <p:sp>
        <p:nvSpPr>
          <p:cNvPr id="4" name="Slide Number Placeholder 3"/>
          <p:cNvSpPr>
            <a:spLocks noGrp="1"/>
          </p:cNvSpPr>
          <p:nvPr>
            <p:ph type="sldNum" sz="quarter" idx="10"/>
          </p:nvPr>
        </p:nvSpPr>
        <p:spPr/>
        <p:txBody>
          <a:bodyPr/>
          <a:lstStyle/>
          <a:p>
            <a:pPr>
              <a:defRPr/>
            </a:pPr>
            <a:fld id="{2306746F-6C28-4C66-82FB-EA27F99CEEE1}" type="slidenum">
              <a:rPr lang="sk-SK" smtClean="0"/>
              <a:pPr>
                <a:defRPr/>
              </a:pPr>
              <a:t>13</a:t>
            </a:fld>
            <a:endParaRPr lang="sk-SK"/>
          </a:p>
        </p:txBody>
      </p:sp>
    </p:spTree>
    <p:extLst>
      <p:ext uri="{BB962C8B-B14F-4D97-AF65-F5344CB8AC3E}">
        <p14:creationId xmlns:p14="http://schemas.microsoft.com/office/powerpoint/2010/main" val="452113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AutoShape 2" descr="https://wiki.fiit.stuba.sk/research/seminars/pewe/identity/logo/logo_pewe_titled_fullcolor_lbcg_fin.png"/>
          <p:cNvSpPr>
            <a:spLocks noChangeAspect="1" noChangeArrowheads="1"/>
          </p:cNvSpPr>
          <p:nvPr userDrawn="1"/>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p>
        </p:txBody>
      </p:sp>
      <p:sp>
        <p:nvSpPr>
          <p:cNvPr id="6" name="AutoShape 4" descr="https://wiki.fiit.stuba.sk/research/seminars/pewe/identity/logo/logo_pewe_titled_fullcolor_lbcg_fin.png"/>
          <p:cNvSpPr>
            <a:spLocks noChangeAspect="1" noChangeArrowheads="1"/>
          </p:cNvSpPr>
          <p:nvPr userDrawn="1"/>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p>
        </p:txBody>
      </p:sp>
      <p:sp>
        <p:nvSpPr>
          <p:cNvPr id="8" name="AutoShape 6" descr="https://wiki.fiit.stuba.sk/research/seminars/pewe/identity/logo/logo_pewe_titled_fullcolor_lbcg_fin.png"/>
          <p:cNvSpPr>
            <a:spLocks noChangeAspect="1" noChangeArrowheads="1"/>
          </p:cNvSpPr>
          <p:nvPr userDrawn="1"/>
        </p:nvSpPr>
        <p:spPr bwMode="auto">
          <a:xfrm>
            <a:off x="460375" y="1603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p>
        </p:txBody>
      </p:sp>
      <p:sp>
        <p:nvSpPr>
          <p:cNvPr id="9" name="AutoShape 8" descr="https://wiki.fiit.stuba.sk/research/seminars/pewe/identity/logo/logo_pewe_titled_fullcolor_lbcg_fin.png"/>
          <p:cNvSpPr>
            <a:spLocks noChangeAspect="1" noChangeArrowheads="1"/>
          </p:cNvSpPr>
          <p:nvPr userDrawn="1"/>
        </p:nvSpPr>
        <p:spPr bwMode="auto">
          <a:xfrm>
            <a:off x="612775" y="3127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k-SK"/>
          </a:p>
        </p:txBody>
      </p:sp>
      <p:pic>
        <p:nvPicPr>
          <p:cNvPr id="10" name="Picture 10" descr="E:\!Docasny\template\logo_pewe_titled_fullcolor_lbcg_fin.png"/>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1441351" y="6340475"/>
            <a:ext cx="1114425"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4" descr="E:\My School\! Diplomovy Projekt\Conference - ACM SPY\Prezentacie\STU-FIIT-zfv.png"/>
          <p:cNvPicPr>
            <a:picLocks noChangeAspect="1" noChangeArrowheads="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155575" y="6353175"/>
            <a:ext cx="10144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50"/>
          <p:cNvSpPr>
            <a:spLocks noGrp="1" noChangeArrowheads="1"/>
          </p:cNvSpPr>
          <p:nvPr>
            <p:ph type="ctrTitle"/>
          </p:nvPr>
        </p:nvSpPr>
        <p:spPr>
          <a:xfrm>
            <a:off x="250825" y="3861048"/>
            <a:ext cx="5254625" cy="936104"/>
          </a:xfrm>
          <a:prstGeom prst="rect">
            <a:avLst/>
          </a:prstGeom>
        </p:spPr>
        <p:txBody>
          <a:bodyPr/>
          <a:lstStyle>
            <a:lvl1pPr algn="l">
              <a:defRPr sz="2400" b="1" baseline="0">
                <a:solidFill>
                  <a:srgbClr val="663300"/>
                </a:solidFill>
              </a:defRPr>
            </a:lvl1pPr>
          </a:lstStyle>
          <a:p>
            <a:r>
              <a:rPr lang="sk-SK" dirty="0" smtClean="0"/>
              <a:t>Upravte štýly predlohy textu</a:t>
            </a:r>
            <a:endParaRPr lang="es-ES" dirty="0"/>
          </a:p>
        </p:txBody>
      </p:sp>
      <p:sp>
        <p:nvSpPr>
          <p:cNvPr id="15" name="Zástupný symbol textu 14"/>
          <p:cNvSpPr>
            <a:spLocks noGrp="1"/>
          </p:cNvSpPr>
          <p:nvPr>
            <p:ph type="body" sz="quarter" idx="10"/>
          </p:nvPr>
        </p:nvSpPr>
        <p:spPr>
          <a:xfrm>
            <a:off x="6516216" y="6165304"/>
            <a:ext cx="2448397" cy="692696"/>
          </a:xfrm>
          <a:prstGeom prst="rect">
            <a:avLst/>
          </a:prstGeom>
        </p:spPr>
        <p:txBody>
          <a:bodyPr/>
          <a:lstStyle>
            <a:lvl1pPr marL="0" indent="0" algn="r">
              <a:buNone/>
              <a:defRPr sz="1600" b="0">
                <a:solidFill>
                  <a:srgbClr val="996633"/>
                </a:solidFill>
              </a:defRPr>
            </a:lvl1pPr>
          </a:lstStyle>
          <a:p>
            <a:pPr lvl="0"/>
            <a:r>
              <a:rPr lang="sk-SK" dirty="0" smtClean="0"/>
              <a:t>Upravte štýl predlohy textu.</a:t>
            </a:r>
          </a:p>
        </p:txBody>
      </p:sp>
      <p:sp>
        <p:nvSpPr>
          <p:cNvPr id="22" name="Podnadpis 2"/>
          <p:cNvSpPr>
            <a:spLocks noGrp="1"/>
          </p:cNvSpPr>
          <p:nvPr>
            <p:ph type="subTitle" idx="1"/>
          </p:nvPr>
        </p:nvSpPr>
        <p:spPr>
          <a:xfrm>
            <a:off x="251520" y="4869160"/>
            <a:ext cx="5248672" cy="720080"/>
          </a:xfrm>
          <a:prstGeom prst="rect">
            <a:avLst/>
          </a:prstGeom>
        </p:spPr>
        <p:txBody>
          <a:bodyPr/>
          <a:lstStyle>
            <a:lvl1pPr marL="0" indent="0" algn="r">
              <a:buNone/>
              <a:defRPr sz="2000">
                <a:solidFill>
                  <a:srgbClr val="996633"/>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dirty="0" smtClean="0"/>
              <a:t>Kliknite sem a upravte štýl predlohy podnadpisov.</a:t>
            </a:r>
            <a:endParaRPr lang="sk-SK" dirty="0"/>
          </a:p>
        </p:txBody>
      </p:sp>
    </p:spTree>
    <p:extLst>
      <p:ext uri="{BB962C8B-B14F-4D97-AF65-F5344CB8AC3E}">
        <p14:creationId xmlns:p14="http://schemas.microsoft.com/office/powerpoint/2010/main" val="122416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D3305797-6ADE-4548-B6F4-76918F6FB208}" type="slidenum">
              <a:rPr lang="fr-FR" sz="1400" b="1" smtClean="0">
                <a:solidFill>
                  <a:srgbClr val="996633"/>
                </a:solidFill>
              </a:rPr>
              <a:pPr algn="r" eaLnBrk="1" hangingPunct="1">
                <a:defRPr/>
              </a:pPr>
              <a:t>‹#›</a:t>
            </a:fld>
            <a:endParaRPr lang="fr-FR" b="1" smtClean="0">
              <a:solidFill>
                <a:srgbClr val="996633"/>
              </a:solidFill>
            </a:endParaRPr>
          </a:p>
        </p:txBody>
      </p:sp>
      <p:sp>
        <p:nvSpPr>
          <p:cNvPr id="3" name="Zástupný symbol obsahu 2"/>
          <p:cNvSpPr>
            <a:spLocks noGrp="1"/>
          </p:cNvSpPr>
          <p:nvPr>
            <p:ph idx="1"/>
          </p:nvPr>
        </p:nvSpPr>
        <p:spPr>
          <a:xfrm>
            <a:off x="457200" y="1600200"/>
            <a:ext cx="8229600" cy="4637112"/>
          </a:xfrm>
          <a:prstGeom prst="rect">
            <a:avLst/>
          </a:prstGeom>
        </p:spPr>
        <p:txBody>
          <a:bodyPr/>
          <a:lstStyle>
            <a:lvl1pPr>
              <a:spcBef>
                <a:spcPts val="1800"/>
              </a:spcBef>
              <a:defRPr sz="2400">
                <a:solidFill>
                  <a:srgbClr val="996633"/>
                </a:solidFill>
              </a:defRPr>
            </a:lvl1pPr>
            <a:lvl2pPr>
              <a:defRPr sz="2000">
                <a:solidFill>
                  <a:srgbClr val="422C16"/>
                </a:solidFill>
              </a:defRPr>
            </a:lvl2pPr>
            <a:lvl3pPr>
              <a:defRPr sz="1800">
                <a:solidFill>
                  <a:srgbClr val="422C16"/>
                </a:solidFill>
              </a:defRPr>
            </a:lvl3pPr>
            <a:lvl4pPr>
              <a:defRPr sz="1600">
                <a:solidFill>
                  <a:srgbClr val="422C16"/>
                </a:solidFill>
              </a:defRPr>
            </a:lvl4pPr>
            <a:lvl5pPr>
              <a:defRPr sz="1600">
                <a:solidFill>
                  <a:srgbClr val="422C16"/>
                </a:solidFill>
              </a:defRPr>
            </a:lvl5p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8" name="Nadpis 7"/>
          <p:cNvSpPr>
            <a:spLocks noGrp="1"/>
          </p:cNvSpPr>
          <p:nvPr>
            <p:ph type="title"/>
          </p:nvPr>
        </p:nvSpPr>
        <p:spPr>
          <a:xfrm>
            <a:off x="457200" y="44624"/>
            <a:ext cx="8229600" cy="864096"/>
          </a:xfrm>
          <a:prstGeom prst="rect">
            <a:avLst/>
          </a:prstGeom>
        </p:spPr>
        <p:txBody>
          <a:bodyPr anchor="ctr"/>
          <a:lstStyle>
            <a:lvl1pPr algn="ctr">
              <a:defRPr sz="2800" b="1">
                <a:solidFill>
                  <a:srgbClr val="663300"/>
                </a:solidFill>
              </a:defRPr>
            </a:lvl1pPr>
          </a:lstStyle>
          <a:p>
            <a:r>
              <a:rPr lang="sk-SK" dirty="0" smtClean="0"/>
              <a:t>Upravte štýly predlohy textu</a:t>
            </a:r>
            <a:endParaRPr lang="sk-SK" dirty="0"/>
          </a:p>
        </p:txBody>
      </p:sp>
    </p:spTree>
    <p:extLst>
      <p:ext uri="{BB962C8B-B14F-4D97-AF65-F5344CB8AC3E}">
        <p14:creationId xmlns:p14="http://schemas.microsoft.com/office/powerpoint/2010/main" val="376932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2400" b="1" cap="all">
                <a:solidFill>
                  <a:srgbClr val="663300"/>
                </a:solidFill>
              </a:defRPr>
            </a:lvl1pPr>
          </a:lstStyle>
          <a:p>
            <a:r>
              <a:rPr lang="sk-SK" dirty="0" smtClean="0"/>
              <a:t>Upravte štýly predlohy textu</a:t>
            </a:r>
            <a:endParaRPr lang="sk-SK" dirty="0"/>
          </a:p>
        </p:txBody>
      </p:sp>
      <p:sp>
        <p:nvSpPr>
          <p:cNvPr id="3" name="Zástupný symbol textu 2"/>
          <p:cNvSpPr>
            <a:spLocks noGrp="1"/>
          </p:cNvSpPr>
          <p:nvPr>
            <p:ph type="body" idx="1"/>
          </p:nvPr>
        </p:nvSpPr>
        <p:spPr>
          <a:xfrm>
            <a:off x="722313" y="2906713"/>
            <a:ext cx="7772400" cy="1500187"/>
          </a:xfrm>
          <a:prstGeom prst="rect">
            <a:avLst/>
          </a:prstGeom>
        </p:spPr>
        <p:txBody>
          <a:bodyPr anchor="b"/>
          <a:lstStyle>
            <a:lvl1pPr marL="0" indent="0">
              <a:buNone/>
              <a:defRPr sz="2000">
                <a:solidFill>
                  <a:srgbClr val="996633"/>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dirty="0" smtClean="0"/>
              <a:t>Upravte štýl predlohy textu.</a:t>
            </a:r>
          </a:p>
        </p:txBody>
      </p:sp>
    </p:spTree>
    <p:extLst>
      <p:ext uri="{BB962C8B-B14F-4D97-AF65-F5344CB8AC3E}">
        <p14:creationId xmlns:p14="http://schemas.microsoft.com/office/powerpoint/2010/main" val="45622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E330A2A0-430E-42B0-9107-7B50DA999FBF}" type="slidenum">
              <a:rPr lang="fr-FR" sz="1400" b="1" smtClean="0">
                <a:solidFill>
                  <a:srgbClr val="996633"/>
                </a:solidFill>
              </a:rPr>
              <a:pPr algn="r" eaLnBrk="1" hangingPunct="1">
                <a:defRPr/>
              </a:pPr>
              <a:t>‹#›</a:t>
            </a:fld>
            <a:endParaRPr lang="fr-FR" b="1" smtClean="0">
              <a:solidFill>
                <a:srgbClr val="996633"/>
              </a:solidFill>
            </a:endParaRPr>
          </a:p>
        </p:txBody>
      </p:sp>
      <p:sp>
        <p:nvSpPr>
          <p:cNvPr id="3" name="Zástupný symbol obsahu 2"/>
          <p:cNvSpPr>
            <a:spLocks noGrp="1"/>
          </p:cNvSpPr>
          <p:nvPr>
            <p:ph sz="half" idx="1"/>
          </p:nvPr>
        </p:nvSpPr>
        <p:spPr>
          <a:xfrm>
            <a:off x="457200" y="1600200"/>
            <a:ext cx="4038600" cy="4637112"/>
          </a:xfrm>
          <a:prstGeom prst="rect">
            <a:avLst/>
          </a:prstGeom>
        </p:spPr>
        <p:txBody>
          <a:bodyPr/>
          <a:lstStyle>
            <a:lvl1pPr>
              <a:defRPr sz="2400">
                <a:solidFill>
                  <a:srgbClr val="422C16"/>
                </a:solidFill>
              </a:defRPr>
            </a:lvl1pPr>
            <a:lvl2pPr>
              <a:defRPr sz="2000">
                <a:solidFill>
                  <a:srgbClr val="422C16"/>
                </a:solidFill>
              </a:defRPr>
            </a:lvl2pPr>
            <a:lvl3pPr>
              <a:defRPr sz="1800">
                <a:solidFill>
                  <a:srgbClr val="422C16"/>
                </a:solidFill>
              </a:defRPr>
            </a:lvl3pPr>
            <a:lvl4pPr>
              <a:defRPr sz="1600">
                <a:solidFill>
                  <a:srgbClr val="422C16"/>
                </a:solidFill>
              </a:defRPr>
            </a:lvl4pPr>
            <a:lvl5pPr>
              <a:defRPr sz="1600">
                <a:solidFill>
                  <a:srgbClr val="422C16"/>
                </a:solidFill>
              </a:defRPr>
            </a:lvl5pPr>
            <a:lvl6pPr>
              <a:defRPr sz="1800"/>
            </a:lvl6pPr>
            <a:lvl7pPr>
              <a:defRPr sz="1800"/>
            </a:lvl7pPr>
            <a:lvl8pPr>
              <a:defRPr sz="1800"/>
            </a:lvl8pPr>
            <a:lvl9pPr>
              <a:defRPr sz="1800"/>
            </a:lvl9p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4" name="Zástupný symbol obsahu 3"/>
          <p:cNvSpPr>
            <a:spLocks noGrp="1"/>
          </p:cNvSpPr>
          <p:nvPr>
            <p:ph sz="half" idx="2"/>
          </p:nvPr>
        </p:nvSpPr>
        <p:spPr>
          <a:xfrm>
            <a:off x="4648200" y="1600200"/>
            <a:ext cx="4038600" cy="4637112"/>
          </a:xfrm>
          <a:prstGeom prst="rect">
            <a:avLst/>
          </a:prstGeom>
        </p:spPr>
        <p:txBody>
          <a:bodyPr/>
          <a:lstStyle>
            <a:lvl1pPr>
              <a:defRPr sz="2400">
                <a:solidFill>
                  <a:srgbClr val="422C16"/>
                </a:solidFill>
              </a:defRPr>
            </a:lvl1pPr>
            <a:lvl2pPr>
              <a:defRPr sz="2000">
                <a:solidFill>
                  <a:srgbClr val="422C16"/>
                </a:solidFill>
              </a:defRPr>
            </a:lvl2pPr>
            <a:lvl3pPr>
              <a:defRPr sz="1800">
                <a:solidFill>
                  <a:srgbClr val="422C16"/>
                </a:solidFill>
              </a:defRPr>
            </a:lvl3pPr>
            <a:lvl4pPr>
              <a:defRPr sz="1600">
                <a:solidFill>
                  <a:srgbClr val="422C16"/>
                </a:solidFill>
              </a:defRPr>
            </a:lvl4pPr>
            <a:lvl5pPr>
              <a:defRPr sz="1600">
                <a:solidFill>
                  <a:srgbClr val="422C16"/>
                </a:solidFill>
              </a:defRPr>
            </a:lvl5pPr>
            <a:lvl6pPr>
              <a:defRPr sz="1800"/>
            </a:lvl6pPr>
            <a:lvl7pPr>
              <a:defRPr sz="1800"/>
            </a:lvl7pPr>
            <a:lvl8pPr>
              <a:defRPr sz="1800"/>
            </a:lvl8pPr>
            <a:lvl9pPr>
              <a:defRPr sz="1800"/>
            </a:lvl9p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11" name="Nadpis 7"/>
          <p:cNvSpPr>
            <a:spLocks noGrp="1"/>
          </p:cNvSpPr>
          <p:nvPr>
            <p:ph type="title"/>
          </p:nvPr>
        </p:nvSpPr>
        <p:spPr>
          <a:xfrm>
            <a:off x="457200" y="44624"/>
            <a:ext cx="8229600" cy="864096"/>
          </a:xfrm>
          <a:prstGeom prst="rect">
            <a:avLst/>
          </a:prstGeom>
        </p:spPr>
        <p:txBody>
          <a:bodyPr anchor="ctr"/>
          <a:lstStyle>
            <a:lvl1pPr algn="ctr">
              <a:defRPr sz="2800" b="1">
                <a:solidFill>
                  <a:srgbClr val="663300"/>
                </a:solidFill>
              </a:defRPr>
            </a:lvl1pPr>
          </a:lstStyle>
          <a:p>
            <a:r>
              <a:rPr lang="sk-SK" dirty="0" smtClean="0"/>
              <a:t>Upravte štýly predlohy textu</a:t>
            </a:r>
            <a:endParaRPr lang="sk-SK" dirty="0"/>
          </a:p>
        </p:txBody>
      </p:sp>
    </p:spTree>
    <p:extLst>
      <p:ext uri="{BB962C8B-B14F-4D97-AF65-F5344CB8AC3E}">
        <p14:creationId xmlns:p14="http://schemas.microsoft.com/office/powerpoint/2010/main" val="178042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anie">
    <p:spTree>
      <p:nvGrpSpPr>
        <p:cNvPr id="1" name=""/>
        <p:cNvGrpSpPr/>
        <p:nvPr/>
      </p:nvGrpSpPr>
      <p:grpSpPr>
        <a:xfrm>
          <a:off x="0" y="0"/>
          <a:ext cx="0" cy="0"/>
          <a:chOff x="0" y="0"/>
          <a:chExt cx="0" cy="0"/>
        </a:xfrm>
      </p:grpSpPr>
      <p:sp>
        <p:nvSpPr>
          <p:cNvPr id="7"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03DD057B-41B4-4A50-BD00-F88F996C6210}" type="slidenum">
              <a:rPr lang="fr-FR" sz="1400" b="1" smtClean="0">
                <a:solidFill>
                  <a:srgbClr val="996633"/>
                </a:solidFill>
              </a:rPr>
              <a:pPr algn="r" eaLnBrk="1" hangingPunct="1">
                <a:defRPr/>
              </a:pPr>
              <a:t>‹#›</a:t>
            </a:fld>
            <a:endParaRPr lang="fr-FR" b="1" smtClean="0">
              <a:solidFill>
                <a:srgbClr val="996633"/>
              </a:solidFill>
            </a:endParaRPr>
          </a:p>
        </p:txBody>
      </p:sp>
      <p:sp>
        <p:nvSpPr>
          <p:cNvPr id="3" name="Zástupný symbol textu 2"/>
          <p:cNvSpPr>
            <a:spLocks noGrp="1"/>
          </p:cNvSpPr>
          <p:nvPr>
            <p:ph type="body" idx="1"/>
          </p:nvPr>
        </p:nvSpPr>
        <p:spPr>
          <a:xfrm>
            <a:off x="457200" y="1535113"/>
            <a:ext cx="4040188" cy="639762"/>
          </a:xfrm>
          <a:prstGeom prst="rect">
            <a:avLst/>
          </a:prstGeom>
        </p:spPr>
        <p:txBody>
          <a:bodyPr anchor="b"/>
          <a:lstStyle>
            <a:lvl1pPr marL="0" indent="0">
              <a:buNone/>
              <a:defRPr sz="2400" b="1">
                <a:solidFill>
                  <a:srgbClr val="6633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dirty="0" smtClean="0"/>
              <a:t>Upravte štýl predlohy textu.</a:t>
            </a:r>
          </a:p>
        </p:txBody>
      </p:sp>
      <p:sp>
        <p:nvSpPr>
          <p:cNvPr id="4" name="Zástupný symbol obsahu 3"/>
          <p:cNvSpPr>
            <a:spLocks noGrp="1"/>
          </p:cNvSpPr>
          <p:nvPr>
            <p:ph sz="half" idx="2"/>
          </p:nvPr>
        </p:nvSpPr>
        <p:spPr>
          <a:xfrm>
            <a:off x="457200" y="2174874"/>
            <a:ext cx="4040188" cy="4062437"/>
          </a:xfrm>
          <a:prstGeom prst="rect">
            <a:avLst/>
          </a:prstGeom>
        </p:spPr>
        <p:txBody>
          <a:bodyPr/>
          <a:lstStyle>
            <a:lvl1pPr>
              <a:defRPr sz="2400">
                <a:solidFill>
                  <a:srgbClr val="422C16"/>
                </a:solidFill>
              </a:defRPr>
            </a:lvl1pPr>
            <a:lvl2pPr>
              <a:defRPr sz="2000">
                <a:solidFill>
                  <a:srgbClr val="422C16"/>
                </a:solidFill>
              </a:defRPr>
            </a:lvl2pPr>
            <a:lvl3pPr>
              <a:defRPr sz="1800">
                <a:solidFill>
                  <a:srgbClr val="422C16"/>
                </a:solidFill>
              </a:defRPr>
            </a:lvl3pPr>
            <a:lvl4pPr>
              <a:defRPr sz="1600">
                <a:solidFill>
                  <a:srgbClr val="422C16"/>
                </a:solidFill>
              </a:defRPr>
            </a:lvl4pPr>
            <a:lvl5pPr>
              <a:defRPr sz="1600">
                <a:solidFill>
                  <a:srgbClr val="422C16"/>
                </a:solidFill>
              </a:defRPr>
            </a:lvl5pPr>
            <a:lvl6pPr>
              <a:defRPr sz="1600"/>
            </a:lvl6pPr>
            <a:lvl7pPr>
              <a:defRPr sz="1600"/>
            </a:lvl7pPr>
            <a:lvl8pPr>
              <a:defRPr sz="1600"/>
            </a:lvl8pPr>
            <a:lvl9pPr>
              <a:defRPr sz="1600"/>
            </a:lvl9p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5" name="Zástupný symbol textu 4"/>
          <p:cNvSpPr>
            <a:spLocks noGrp="1"/>
          </p:cNvSpPr>
          <p:nvPr>
            <p:ph type="body" sz="quarter" idx="3"/>
          </p:nvPr>
        </p:nvSpPr>
        <p:spPr>
          <a:xfrm>
            <a:off x="4645025" y="1535113"/>
            <a:ext cx="4041775" cy="639762"/>
          </a:xfrm>
          <a:prstGeom prst="rect">
            <a:avLst/>
          </a:prstGeom>
        </p:spPr>
        <p:txBody>
          <a:bodyPr anchor="b"/>
          <a:lstStyle>
            <a:lvl1pPr marL="0" indent="0">
              <a:buNone/>
              <a:defRPr sz="2400" b="1">
                <a:solidFill>
                  <a:srgbClr val="6633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dirty="0" smtClean="0"/>
              <a:t>Upravte štýl predlohy textu.</a:t>
            </a:r>
          </a:p>
        </p:txBody>
      </p:sp>
      <p:sp>
        <p:nvSpPr>
          <p:cNvPr id="6" name="Zástupný symbol obsahu 5"/>
          <p:cNvSpPr>
            <a:spLocks noGrp="1"/>
          </p:cNvSpPr>
          <p:nvPr>
            <p:ph sz="quarter" idx="4"/>
          </p:nvPr>
        </p:nvSpPr>
        <p:spPr>
          <a:xfrm>
            <a:off x="4645025" y="2174874"/>
            <a:ext cx="4041775" cy="4062437"/>
          </a:xfrm>
          <a:prstGeom prst="rect">
            <a:avLst/>
          </a:prstGeom>
        </p:spPr>
        <p:txBody>
          <a:bodyPr/>
          <a:lstStyle>
            <a:lvl1pPr>
              <a:defRPr sz="2400">
                <a:solidFill>
                  <a:srgbClr val="422C16"/>
                </a:solidFill>
              </a:defRPr>
            </a:lvl1pPr>
            <a:lvl2pPr>
              <a:defRPr sz="2000">
                <a:solidFill>
                  <a:srgbClr val="422C16"/>
                </a:solidFill>
              </a:defRPr>
            </a:lvl2pPr>
            <a:lvl3pPr>
              <a:defRPr sz="1800">
                <a:solidFill>
                  <a:srgbClr val="422C16"/>
                </a:solidFill>
              </a:defRPr>
            </a:lvl3pPr>
            <a:lvl4pPr>
              <a:defRPr sz="1600">
                <a:solidFill>
                  <a:srgbClr val="422C16"/>
                </a:solidFill>
              </a:defRPr>
            </a:lvl4pPr>
            <a:lvl5pPr>
              <a:defRPr sz="1600">
                <a:solidFill>
                  <a:srgbClr val="422C16"/>
                </a:solidFill>
              </a:defRPr>
            </a:lvl5pPr>
            <a:lvl6pPr>
              <a:defRPr sz="1600"/>
            </a:lvl6pPr>
            <a:lvl7pPr>
              <a:defRPr sz="1600"/>
            </a:lvl7pPr>
            <a:lvl8pPr>
              <a:defRPr sz="1600"/>
            </a:lvl8pPr>
            <a:lvl9pPr>
              <a:defRPr sz="1600"/>
            </a:lvl9pPr>
          </a:lstStyle>
          <a:p>
            <a:pPr lvl="0"/>
            <a:r>
              <a:rPr lang="sk-SK" dirty="0" smtClean="0"/>
              <a:t>Upravte štýl predlohy textu.</a:t>
            </a:r>
          </a:p>
          <a:p>
            <a:pPr lvl="1"/>
            <a:r>
              <a:rPr lang="sk-SK" dirty="0" smtClean="0"/>
              <a:t>Druhá úroveň</a:t>
            </a:r>
          </a:p>
          <a:p>
            <a:pPr lvl="2"/>
            <a:r>
              <a:rPr lang="sk-SK" dirty="0" smtClean="0"/>
              <a:t>Tretia úroveň</a:t>
            </a:r>
          </a:p>
          <a:p>
            <a:pPr lvl="3"/>
            <a:r>
              <a:rPr lang="sk-SK" dirty="0" smtClean="0"/>
              <a:t>Štvrtá úroveň</a:t>
            </a:r>
          </a:p>
          <a:p>
            <a:pPr lvl="4"/>
            <a:r>
              <a:rPr lang="sk-SK" dirty="0" smtClean="0"/>
              <a:t>Piata úroveň</a:t>
            </a:r>
            <a:endParaRPr lang="sk-SK" dirty="0"/>
          </a:p>
        </p:txBody>
      </p:sp>
      <p:sp>
        <p:nvSpPr>
          <p:cNvPr id="12" name="Nadpis 7"/>
          <p:cNvSpPr>
            <a:spLocks noGrp="1"/>
          </p:cNvSpPr>
          <p:nvPr>
            <p:ph type="title"/>
          </p:nvPr>
        </p:nvSpPr>
        <p:spPr>
          <a:xfrm>
            <a:off x="457200" y="44624"/>
            <a:ext cx="8229600" cy="864096"/>
          </a:xfrm>
          <a:prstGeom prst="rect">
            <a:avLst/>
          </a:prstGeom>
        </p:spPr>
        <p:txBody>
          <a:bodyPr anchor="ctr"/>
          <a:lstStyle>
            <a:lvl1pPr algn="ctr">
              <a:defRPr sz="2800" b="1">
                <a:solidFill>
                  <a:srgbClr val="663300"/>
                </a:solidFill>
              </a:defRPr>
            </a:lvl1pPr>
          </a:lstStyle>
          <a:p>
            <a:r>
              <a:rPr lang="sk-SK" dirty="0" smtClean="0"/>
              <a:t>Upravte štýly predlohy textu</a:t>
            </a:r>
            <a:endParaRPr lang="sk-SK" dirty="0"/>
          </a:p>
        </p:txBody>
      </p:sp>
    </p:spTree>
    <p:extLst>
      <p:ext uri="{BB962C8B-B14F-4D97-AF65-F5344CB8AC3E}">
        <p14:creationId xmlns:p14="http://schemas.microsoft.com/office/powerpoint/2010/main" val="4178642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n nadpis">
    <p:spTree>
      <p:nvGrpSpPr>
        <p:cNvPr id="1" name=""/>
        <p:cNvGrpSpPr/>
        <p:nvPr/>
      </p:nvGrpSpPr>
      <p:grpSpPr>
        <a:xfrm>
          <a:off x="0" y="0"/>
          <a:ext cx="0" cy="0"/>
          <a:chOff x="0" y="0"/>
          <a:chExt cx="0" cy="0"/>
        </a:xfrm>
      </p:grpSpPr>
      <p:sp>
        <p:nvSpPr>
          <p:cNvPr id="3"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E1763610-102E-4DCD-BB49-F451DA94EB0D}" type="slidenum">
              <a:rPr lang="fr-FR" sz="1400" b="1" smtClean="0">
                <a:solidFill>
                  <a:srgbClr val="996633"/>
                </a:solidFill>
              </a:rPr>
              <a:pPr algn="r" eaLnBrk="1" hangingPunct="1">
                <a:defRPr/>
              </a:pPr>
              <a:t>‹#›</a:t>
            </a:fld>
            <a:endParaRPr lang="fr-FR" b="1" smtClean="0">
              <a:solidFill>
                <a:srgbClr val="996633"/>
              </a:solidFill>
            </a:endParaRPr>
          </a:p>
        </p:txBody>
      </p:sp>
      <p:sp>
        <p:nvSpPr>
          <p:cNvPr id="8" name="Nadpis 7"/>
          <p:cNvSpPr>
            <a:spLocks noGrp="1"/>
          </p:cNvSpPr>
          <p:nvPr>
            <p:ph type="title"/>
          </p:nvPr>
        </p:nvSpPr>
        <p:spPr>
          <a:xfrm>
            <a:off x="457200" y="44624"/>
            <a:ext cx="8229600" cy="864096"/>
          </a:xfrm>
          <a:prstGeom prst="rect">
            <a:avLst/>
          </a:prstGeom>
        </p:spPr>
        <p:txBody>
          <a:bodyPr anchor="ctr"/>
          <a:lstStyle>
            <a:lvl1pPr algn="ctr">
              <a:defRPr sz="2800" b="1">
                <a:solidFill>
                  <a:srgbClr val="663300"/>
                </a:solidFill>
              </a:defRPr>
            </a:lvl1pPr>
          </a:lstStyle>
          <a:p>
            <a:r>
              <a:rPr lang="sk-SK" dirty="0" smtClean="0"/>
              <a:t>Upravte štýly predlohy textu</a:t>
            </a:r>
            <a:endParaRPr lang="sk-SK" dirty="0"/>
          </a:p>
        </p:txBody>
      </p:sp>
    </p:spTree>
    <p:extLst>
      <p:ext uri="{BB962C8B-B14F-4D97-AF65-F5344CB8AC3E}">
        <p14:creationId xmlns:p14="http://schemas.microsoft.com/office/powerpoint/2010/main" val="1265602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AFB25923-7891-4090-BE45-FDCD7C8E7176}" type="slidenum">
              <a:rPr lang="fr-FR" sz="1400" b="1" smtClean="0">
                <a:solidFill>
                  <a:srgbClr val="996633"/>
                </a:solidFill>
              </a:rPr>
              <a:pPr algn="r" eaLnBrk="1" hangingPunct="1">
                <a:defRPr/>
              </a:pPr>
              <a:t>‹#›</a:t>
            </a:fld>
            <a:endParaRPr lang="fr-FR" b="1" smtClean="0">
              <a:solidFill>
                <a:srgbClr val="996633"/>
              </a:solidFill>
            </a:endParaRPr>
          </a:p>
        </p:txBody>
      </p:sp>
    </p:spTree>
    <p:extLst>
      <p:ext uri="{BB962C8B-B14F-4D97-AF65-F5344CB8AC3E}">
        <p14:creationId xmlns:p14="http://schemas.microsoft.com/office/powerpoint/2010/main" val="1636654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5" name="Text Box 8"/>
          <p:cNvSpPr txBox="1">
            <a:spLocks noChangeArrowheads="1"/>
          </p:cNvSpPr>
          <p:nvPr userDrawn="1"/>
        </p:nvSpPr>
        <p:spPr bwMode="auto">
          <a:xfrm>
            <a:off x="7410450" y="6308725"/>
            <a:ext cx="546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E6E6A7CE-9637-4DBD-9365-25F909AD8ECE}" type="slidenum">
              <a:rPr lang="fr-FR" sz="1400" b="1" smtClean="0">
                <a:solidFill>
                  <a:srgbClr val="996633"/>
                </a:solidFill>
              </a:rPr>
              <a:pPr algn="r" eaLnBrk="1" hangingPunct="1">
                <a:defRPr/>
              </a:pPr>
              <a:t>‹#›</a:t>
            </a:fld>
            <a:endParaRPr lang="fr-FR" b="1" smtClean="0">
              <a:solidFill>
                <a:srgbClr val="996633"/>
              </a:solidFill>
            </a:endParaRPr>
          </a:p>
        </p:txBody>
      </p:sp>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solidFill>
                  <a:srgbClr val="663300"/>
                </a:solidFill>
              </a:defRPr>
            </a:lvl1pPr>
          </a:lstStyle>
          <a:p>
            <a:r>
              <a:rPr lang="sk-SK" dirty="0" smtClean="0"/>
              <a:t>Upravte štýly predlohy textu</a:t>
            </a:r>
            <a:endParaRPr lang="sk-SK" dirty="0"/>
          </a:p>
        </p:txBody>
      </p:sp>
      <p:sp>
        <p:nvSpPr>
          <p:cNvPr id="3" name="Zástupný symbol obrázka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dirty="0" smtClean="0"/>
          </a:p>
        </p:txBody>
      </p:sp>
      <p:sp>
        <p:nvSpPr>
          <p:cNvPr id="4" name="Zástupný symbol textu 3"/>
          <p:cNvSpPr>
            <a:spLocks noGrp="1"/>
          </p:cNvSpPr>
          <p:nvPr>
            <p:ph type="body" sz="half" idx="2"/>
          </p:nvPr>
        </p:nvSpPr>
        <p:spPr>
          <a:xfrm>
            <a:off x="1792288" y="5367338"/>
            <a:ext cx="5486400" cy="804862"/>
          </a:xfrm>
          <a:prstGeom prst="rect">
            <a:avLst/>
          </a:prstGeom>
        </p:spPr>
        <p:txBody>
          <a:bodyPr/>
          <a:lstStyle>
            <a:lvl1pPr marL="0" indent="0">
              <a:buNone/>
              <a:defRPr sz="1400">
                <a:solidFill>
                  <a:srgbClr val="422C1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dirty="0" smtClean="0"/>
              <a:t>Upravte štýl predlohy textu.</a:t>
            </a:r>
          </a:p>
        </p:txBody>
      </p:sp>
    </p:spTree>
    <p:extLst>
      <p:ext uri="{BB962C8B-B14F-4D97-AF65-F5344CB8AC3E}">
        <p14:creationId xmlns:p14="http://schemas.microsoft.com/office/powerpoint/2010/main" val="151953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 id="2147483734" r:id="rId2"/>
    <p:sldLayoutId id="2147483732" r:id="rId3"/>
    <p:sldLayoutId id="2147483735" r:id="rId4"/>
    <p:sldLayoutId id="2147483736" r:id="rId5"/>
    <p:sldLayoutId id="2147483737" r:id="rId6"/>
    <p:sldLayoutId id="2147483738" r:id="rId7"/>
    <p:sldLayoutId id="2147483739" r:id="rId8"/>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abacus.bates.edu/~ganderso/biology/resources/writing/HTWtoc.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0825" y="3717032"/>
            <a:ext cx="5254625" cy="936104"/>
          </a:xfrm>
        </p:spPr>
        <p:txBody>
          <a:bodyPr/>
          <a:lstStyle/>
          <a:p>
            <a:pPr algn="ctr"/>
            <a:r>
              <a:rPr lang="sk-SK" dirty="0" smtClean="0"/>
              <a:t>Ako na písanie odborných článkov</a:t>
            </a:r>
            <a:br>
              <a:rPr lang="sk-SK" dirty="0" smtClean="0"/>
            </a:br>
            <a:endParaRPr lang="sk-SK" dirty="0"/>
          </a:p>
        </p:txBody>
      </p:sp>
      <p:sp>
        <p:nvSpPr>
          <p:cNvPr id="3" name="Zástupný symbol textu 2"/>
          <p:cNvSpPr>
            <a:spLocks noGrp="1"/>
          </p:cNvSpPr>
          <p:nvPr>
            <p:ph type="body" sz="quarter" idx="10"/>
          </p:nvPr>
        </p:nvSpPr>
        <p:spPr/>
        <p:txBody>
          <a:bodyPr/>
          <a:lstStyle/>
          <a:p>
            <a:r>
              <a:rPr lang="sk-SK" dirty="0" err="1" smtClean="0"/>
              <a:t>Ontožúr</a:t>
            </a:r>
            <a:r>
              <a:rPr lang="sk-SK" dirty="0" smtClean="0"/>
              <a:t>, jeseň 2013</a:t>
            </a:r>
            <a:endParaRPr lang="sk-SK" dirty="0"/>
          </a:p>
          <a:p>
            <a:r>
              <a:rPr lang="sk-SK" dirty="0" smtClean="0"/>
              <a:t>8.</a:t>
            </a:r>
            <a:r>
              <a:rPr lang="en-US" dirty="0" smtClean="0"/>
              <a:t>1</a:t>
            </a:r>
            <a:r>
              <a:rPr lang="sk-SK" dirty="0" smtClean="0"/>
              <a:t>1.201</a:t>
            </a:r>
            <a:r>
              <a:rPr lang="en-US" dirty="0"/>
              <a:t>3</a:t>
            </a:r>
            <a:endParaRPr lang="sk-SK" dirty="0"/>
          </a:p>
        </p:txBody>
      </p:sp>
      <p:sp>
        <p:nvSpPr>
          <p:cNvPr id="4" name="Podnadpis 3"/>
          <p:cNvSpPr>
            <a:spLocks noGrp="1"/>
          </p:cNvSpPr>
          <p:nvPr>
            <p:ph type="subTitle" idx="1"/>
          </p:nvPr>
        </p:nvSpPr>
        <p:spPr>
          <a:xfrm>
            <a:off x="251520" y="4149080"/>
            <a:ext cx="5248672" cy="720080"/>
          </a:xfrm>
        </p:spPr>
        <p:txBody>
          <a:bodyPr/>
          <a:lstStyle/>
          <a:p>
            <a:r>
              <a:rPr lang="sk-SK" b="1" dirty="0"/>
              <a:t>Ivan </a:t>
            </a:r>
            <a:r>
              <a:rPr lang="sk-SK" b="1" dirty="0" smtClean="0"/>
              <a:t>Srba</a:t>
            </a:r>
          </a:p>
          <a:p>
            <a:endParaRPr lang="sk-SK" b="1" dirty="0" smtClean="0"/>
          </a:p>
          <a:p>
            <a:r>
              <a:rPr lang="sk-SK" sz="1600" dirty="0" smtClean="0"/>
              <a:t>Inšpirované prezentáciou</a:t>
            </a:r>
          </a:p>
          <a:p>
            <a:r>
              <a:rPr lang="en-US" sz="1600" b="1" dirty="0"/>
              <a:t>Basics of Paper Writing and Publishing in TEL</a:t>
            </a:r>
            <a:r>
              <a:rPr lang="sk-SK" sz="1600" b="1" dirty="0" smtClean="0"/>
              <a:t> </a:t>
            </a:r>
            <a:endParaRPr lang="sk-SK" sz="1600" b="1" dirty="0"/>
          </a:p>
          <a:p>
            <a:r>
              <a:rPr lang="sk-SK" sz="1600" dirty="0"/>
              <a:t>Michael </a:t>
            </a:r>
            <a:r>
              <a:rPr lang="sk-SK" sz="1600" dirty="0" err="1"/>
              <a:t>Derntl</a:t>
            </a:r>
            <a:r>
              <a:rPr lang="sk-SK" sz="1600" dirty="0"/>
              <a:t>, </a:t>
            </a:r>
            <a:r>
              <a:rPr lang="sk-SK" sz="1600" dirty="0" err="1"/>
              <a:t>Milos</a:t>
            </a:r>
            <a:r>
              <a:rPr lang="sk-SK" sz="1600" dirty="0"/>
              <a:t> </a:t>
            </a:r>
            <a:r>
              <a:rPr lang="sk-SK" sz="1600" dirty="0" err="1"/>
              <a:t>Kravcik</a:t>
            </a:r>
            <a:r>
              <a:rPr lang="sk-SK" sz="1600" dirty="0"/>
              <a:t>, </a:t>
            </a:r>
            <a:r>
              <a:rPr lang="sk-SK" sz="1600" dirty="0" err="1"/>
              <a:t>Ralf</a:t>
            </a:r>
            <a:r>
              <a:rPr lang="sk-SK" sz="1600" dirty="0"/>
              <a:t> </a:t>
            </a:r>
            <a:r>
              <a:rPr lang="sk-SK" sz="1600" dirty="0" err="1"/>
              <a:t>Klamma</a:t>
            </a:r>
            <a:endParaRPr lang="sk-SK" sz="1600" dirty="0"/>
          </a:p>
          <a:p>
            <a:r>
              <a:rPr lang="en-US" sz="1600" dirty="0"/>
              <a:t>RWTH Aachen University</a:t>
            </a:r>
            <a:r>
              <a:rPr lang="en-US" dirty="0"/>
              <a:t/>
            </a:r>
            <a:br>
              <a:rPr lang="en-US" dirty="0"/>
            </a:br>
            <a:endParaRPr lang="sk-SK" b="1" dirty="0"/>
          </a:p>
        </p:txBody>
      </p:sp>
    </p:spTree>
    <p:extLst>
      <p:ext uri="{BB962C8B-B14F-4D97-AF65-F5344CB8AC3E}">
        <p14:creationId xmlns:p14="http://schemas.microsoft.com/office/powerpoint/2010/main" val="289261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Typy nadpisov</a:t>
            </a:r>
          </a:p>
          <a:p>
            <a:pPr lvl="1"/>
            <a:r>
              <a:rPr lang="sk-SK" b="1" dirty="0" smtClean="0"/>
              <a:t>Deskriptívny</a:t>
            </a:r>
            <a:endParaRPr lang="sk-SK" dirty="0"/>
          </a:p>
          <a:p>
            <a:pPr lvl="2"/>
            <a:r>
              <a:rPr lang="en-US" dirty="0" smtClean="0"/>
              <a:t>Investigating </a:t>
            </a:r>
            <a:r>
              <a:rPr lang="en-US" dirty="0"/>
              <a:t>the role of academic conferences on shaping the research agenda</a:t>
            </a:r>
          </a:p>
          <a:p>
            <a:pPr lvl="1"/>
            <a:r>
              <a:rPr lang="sk-SK" b="1" dirty="0" smtClean="0"/>
              <a:t>Deklaratívny</a:t>
            </a:r>
            <a:endParaRPr lang="sk-SK" dirty="0"/>
          </a:p>
          <a:p>
            <a:pPr lvl="2"/>
            <a:r>
              <a:rPr lang="en-US" dirty="0" smtClean="0"/>
              <a:t>Academic </a:t>
            </a:r>
            <a:r>
              <a:rPr lang="en-US" dirty="0"/>
              <a:t>conferences shape the short-term research agenda</a:t>
            </a:r>
          </a:p>
          <a:p>
            <a:pPr lvl="1"/>
            <a:r>
              <a:rPr lang="sk-SK" b="1" dirty="0" smtClean="0"/>
              <a:t>Otázka</a:t>
            </a:r>
            <a:endParaRPr lang="sk-SK" dirty="0"/>
          </a:p>
          <a:p>
            <a:pPr lvl="2"/>
            <a:r>
              <a:rPr lang="en-US" dirty="0" smtClean="0"/>
              <a:t>Do </a:t>
            </a:r>
            <a:r>
              <a:rPr lang="en-US" dirty="0"/>
              <a:t>academic conferences shape the research agenda?</a:t>
            </a:r>
          </a:p>
          <a:p>
            <a:pPr lvl="1"/>
            <a:r>
              <a:rPr lang="sk-SK" b="1" dirty="0" smtClean="0"/>
              <a:t>Zložený</a:t>
            </a:r>
            <a:endParaRPr lang="sk-SK" dirty="0"/>
          </a:p>
          <a:p>
            <a:pPr lvl="2"/>
            <a:r>
              <a:rPr lang="sk-SK" dirty="0" smtClean="0"/>
              <a:t>S použitím </a:t>
            </a:r>
            <a:r>
              <a:rPr lang="en-US" dirty="0" smtClean="0"/>
              <a:t>? </a:t>
            </a:r>
            <a:r>
              <a:rPr lang="sk-SK" dirty="0" smtClean="0"/>
              <a:t>alebo</a:t>
            </a:r>
            <a:r>
              <a:rPr lang="en-US" dirty="0" smtClean="0"/>
              <a:t> :</a:t>
            </a:r>
            <a:endParaRPr lang="sk-SK" dirty="0" smtClean="0"/>
          </a:p>
        </p:txBody>
      </p:sp>
      <p:sp>
        <p:nvSpPr>
          <p:cNvPr id="3" name="Title 2"/>
          <p:cNvSpPr>
            <a:spLocks noGrp="1"/>
          </p:cNvSpPr>
          <p:nvPr>
            <p:ph type="title"/>
          </p:nvPr>
        </p:nvSpPr>
        <p:spPr/>
        <p:txBody>
          <a:bodyPr/>
          <a:lstStyle/>
          <a:p>
            <a:r>
              <a:rPr lang="sk-SK" dirty="0"/>
              <a:t>Štruktúra </a:t>
            </a:r>
            <a:r>
              <a:rPr lang="sk-SK" dirty="0" smtClean="0"/>
              <a:t>článkov: Nadpis</a:t>
            </a:r>
            <a:endParaRPr lang="sk-SK" dirty="0"/>
          </a:p>
        </p:txBody>
      </p:sp>
      <p:grpSp>
        <p:nvGrpSpPr>
          <p:cNvPr id="37" name="Group 36"/>
          <p:cNvGrpSpPr>
            <a:grpSpLocks/>
          </p:cNvGrpSpPr>
          <p:nvPr/>
        </p:nvGrpSpPr>
        <p:grpSpPr bwMode="auto">
          <a:xfrm>
            <a:off x="6443794" y="1556388"/>
            <a:ext cx="2592703" cy="3943082"/>
            <a:chOff x="3069" y="703"/>
            <a:chExt cx="2535" cy="3330"/>
          </a:xfrm>
        </p:grpSpPr>
        <p:sp>
          <p:nvSpPr>
            <p:cNvPr id="38" name="Rectangle 37"/>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9"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40"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41" name="Rectangle 40"/>
            <p:cNvSpPr>
              <a:spLocks noChangeArrowheads="1"/>
            </p:cNvSpPr>
            <p:nvPr/>
          </p:nvSpPr>
          <p:spPr bwMode="auto">
            <a:xfrm>
              <a:off x="4695" y="799"/>
              <a:ext cx="634" cy="131"/>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42" name="Group 41"/>
            <p:cNvGrpSpPr>
              <a:grpSpLocks/>
            </p:cNvGrpSpPr>
            <p:nvPr/>
          </p:nvGrpSpPr>
          <p:grpSpPr bwMode="auto">
            <a:xfrm>
              <a:off x="4424" y="1019"/>
              <a:ext cx="1180" cy="303"/>
              <a:chOff x="1474" y="3158"/>
              <a:chExt cx="1751" cy="317"/>
            </a:xfrm>
          </p:grpSpPr>
          <p:sp>
            <p:nvSpPr>
              <p:cNvPr id="50" name="Rectangle 49"/>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51"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52"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43"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Title</a:t>
              </a:r>
              <a:endParaRPr lang="en-US" sz="1800" dirty="0">
                <a:solidFill>
                  <a:srgbClr val="BAAF6A"/>
                </a:solidFill>
                <a:latin typeface="+mn-lt"/>
              </a:endParaRPr>
            </a:p>
          </p:txBody>
        </p:sp>
        <p:sp>
          <p:nvSpPr>
            <p:cNvPr id="44"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D6CFA6"/>
                  </a:solidFill>
                  <a:latin typeface="+mn-lt"/>
                </a:rPr>
                <a:t>Abstract</a:t>
              </a:r>
              <a:endParaRPr lang="en-US" sz="1800" dirty="0">
                <a:solidFill>
                  <a:srgbClr val="D6CFA6"/>
                </a:solidFill>
                <a:latin typeface="+mn-lt"/>
              </a:endParaRPr>
            </a:p>
          </p:txBody>
        </p:sp>
        <p:sp>
          <p:nvSpPr>
            <p:cNvPr id="45"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46"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47"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48" name="Rectangle 47"/>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49"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53" name="Straight Connector 52"/>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373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600200"/>
            <a:ext cx="5624655" cy="4637112"/>
          </a:xfrm>
        </p:spPr>
        <p:txBody>
          <a:bodyPr/>
          <a:lstStyle/>
          <a:p>
            <a:r>
              <a:rPr lang="sk-SK" dirty="0" smtClean="0"/>
              <a:t>Dôležitá časť každého článku, prečo?</a:t>
            </a:r>
          </a:p>
          <a:p>
            <a:endParaRPr lang="sk-SK" dirty="0" smtClean="0"/>
          </a:p>
        </p:txBody>
      </p:sp>
      <p:sp>
        <p:nvSpPr>
          <p:cNvPr id="3" name="Title 2"/>
          <p:cNvSpPr>
            <a:spLocks noGrp="1"/>
          </p:cNvSpPr>
          <p:nvPr>
            <p:ph type="title"/>
          </p:nvPr>
        </p:nvSpPr>
        <p:spPr/>
        <p:txBody>
          <a:bodyPr/>
          <a:lstStyle/>
          <a:p>
            <a:r>
              <a:rPr lang="sk-SK" dirty="0"/>
              <a:t>Štruktúra </a:t>
            </a:r>
            <a:r>
              <a:rPr lang="sk-SK" dirty="0" smtClean="0"/>
              <a:t>článkov: Nadpis</a:t>
            </a:r>
            <a:endParaRPr lang="sk-SK" dirty="0"/>
          </a:p>
        </p:txBody>
      </p:sp>
      <p:grpSp>
        <p:nvGrpSpPr>
          <p:cNvPr id="4" name="Group 3"/>
          <p:cNvGrpSpPr>
            <a:grpSpLocks/>
          </p:cNvGrpSpPr>
          <p:nvPr/>
        </p:nvGrpSpPr>
        <p:grpSpPr bwMode="auto">
          <a:xfrm>
            <a:off x="6443794" y="1556388"/>
            <a:ext cx="2592703" cy="3943082"/>
            <a:chOff x="3069" y="703"/>
            <a:chExt cx="2535" cy="3330"/>
          </a:xfrm>
        </p:grpSpPr>
        <p:sp>
          <p:nvSpPr>
            <p:cNvPr id="5" name="Rectangle 4"/>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6"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7"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 name="Rectangle 7"/>
            <p:cNvSpPr>
              <a:spLocks noChangeArrowheads="1"/>
            </p:cNvSpPr>
            <p:nvPr/>
          </p:nvSpPr>
          <p:spPr bwMode="auto">
            <a:xfrm>
              <a:off x="4695" y="799"/>
              <a:ext cx="634" cy="131"/>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 name="Group 8"/>
            <p:cNvGrpSpPr>
              <a:grpSpLocks/>
            </p:cNvGrpSpPr>
            <p:nvPr/>
          </p:nvGrpSpPr>
          <p:grpSpPr bwMode="auto">
            <a:xfrm>
              <a:off x="4424" y="1019"/>
              <a:ext cx="1180" cy="303"/>
              <a:chOff x="1474" y="3158"/>
              <a:chExt cx="1751" cy="317"/>
            </a:xfrm>
          </p:grpSpPr>
          <p:sp>
            <p:nvSpPr>
              <p:cNvPr id="17" name="Rectangle 16"/>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8"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9"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10"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Title</a:t>
              </a:r>
              <a:endParaRPr lang="en-US" sz="1800" dirty="0">
                <a:solidFill>
                  <a:srgbClr val="BAAF6A"/>
                </a:solidFill>
                <a:latin typeface="+mn-lt"/>
              </a:endParaRPr>
            </a:p>
          </p:txBody>
        </p:sp>
        <p:sp>
          <p:nvSpPr>
            <p:cNvPr id="11"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D6CFA6"/>
                  </a:solidFill>
                  <a:latin typeface="+mn-lt"/>
                </a:rPr>
                <a:t>Abstract</a:t>
              </a:r>
              <a:endParaRPr lang="en-US" sz="1800" dirty="0">
                <a:solidFill>
                  <a:srgbClr val="D6CFA6"/>
                </a:solidFill>
                <a:latin typeface="+mn-lt"/>
              </a:endParaRPr>
            </a:p>
          </p:txBody>
        </p:sp>
        <p:sp>
          <p:nvSpPr>
            <p:cNvPr id="12"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13"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14"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15" name="Rectangle 14"/>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6"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21" name="Straight Connector 20"/>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pic>
        <p:nvPicPr>
          <p:cNvPr id="25" name="Picture 2" descr="http://howlearnitalianonline.files.wordpress.com/2011/12/your_turn.png?w=240&amp;h=18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520" y="-188203"/>
            <a:ext cx="2016224" cy="152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65848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600200"/>
            <a:ext cx="5624655" cy="4637112"/>
          </a:xfrm>
        </p:spPr>
        <p:txBody>
          <a:bodyPr/>
          <a:lstStyle/>
          <a:p>
            <a:r>
              <a:rPr lang="sk-SK" dirty="0" smtClean="0"/>
              <a:t>Dôležitá časť každého článku, prečo?</a:t>
            </a:r>
          </a:p>
          <a:p>
            <a:pPr lvl="1"/>
            <a:r>
              <a:rPr lang="sk-SK" dirty="0" err="1" smtClean="0"/>
              <a:t>Indexovacie</a:t>
            </a:r>
            <a:r>
              <a:rPr lang="sk-SK" dirty="0" smtClean="0"/>
              <a:t> nástroje</a:t>
            </a:r>
          </a:p>
          <a:p>
            <a:pPr lvl="1"/>
            <a:r>
              <a:rPr lang="sk-SK" dirty="0" smtClean="0"/>
              <a:t>Vysoká váha slov pri vyhľadávaní</a:t>
            </a:r>
          </a:p>
          <a:p>
            <a:pPr lvl="1"/>
            <a:r>
              <a:rPr lang="sk-SK" dirty="0" smtClean="0"/>
              <a:t>Rozhoduje o relevancii pre čitateľa</a:t>
            </a:r>
          </a:p>
          <a:p>
            <a:r>
              <a:rPr lang="sk-SK" dirty="0" smtClean="0"/>
              <a:t>Vplyv rôznych typov nadpisu</a:t>
            </a:r>
          </a:p>
          <a:p>
            <a:pPr lvl="1"/>
            <a:r>
              <a:rPr lang="sk-SK" dirty="0" smtClean="0"/>
              <a:t>Otázka </a:t>
            </a:r>
            <a:r>
              <a:rPr lang="sk-SK" dirty="0"/>
              <a:t>= viac stiahnutí, menej citácií</a:t>
            </a:r>
          </a:p>
          <a:p>
            <a:pPr lvl="1"/>
            <a:r>
              <a:rPr lang="sk-SK" dirty="0"/>
              <a:t>Zložený = menej stiahnutí a citácií</a:t>
            </a:r>
          </a:p>
          <a:p>
            <a:pPr lvl="1"/>
            <a:r>
              <a:rPr lang="sk-SK" dirty="0"/>
              <a:t>Dlhý názov = menej </a:t>
            </a:r>
            <a:r>
              <a:rPr lang="sk-SK" dirty="0" smtClean="0"/>
              <a:t>stiahnutí</a:t>
            </a:r>
            <a:endParaRPr lang="en-US" dirty="0"/>
          </a:p>
        </p:txBody>
      </p:sp>
      <p:sp>
        <p:nvSpPr>
          <p:cNvPr id="3" name="Title 2"/>
          <p:cNvSpPr>
            <a:spLocks noGrp="1"/>
          </p:cNvSpPr>
          <p:nvPr>
            <p:ph type="title"/>
          </p:nvPr>
        </p:nvSpPr>
        <p:spPr/>
        <p:txBody>
          <a:bodyPr/>
          <a:lstStyle/>
          <a:p>
            <a:r>
              <a:rPr lang="sk-SK" dirty="0"/>
              <a:t>Štruktúra </a:t>
            </a:r>
            <a:r>
              <a:rPr lang="sk-SK" dirty="0" smtClean="0"/>
              <a:t>článkov: Nadpis</a:t>
            </a:r>
            <a:endParaRPr lang="sk-SK" dirty="0"/>
          </a:p>
        </p:txBody>
      </p:sp>
      <p:grpSp>
        <p:nvGrpSpPr>
          <p:cNvPr id="4" name="Group 3"/>
          <p:cNvGrpSpPr>
            <a:grpSpLocks/>
          </p:cNvGrpSpPr>
          <p:nvPr/>
        </p:nvGrpSpPr>
        <p:grpSpPr bwMode="auto">
          <a:xfrm>
            <a:off x="6443794" y="1556388"/>
            <a:ext cx="2592703" cy="3943082"/>
            <a:chOff x="3069" y="703"/>
            <a:chExt cx="2535" cy="3330"/>
          </a:xfrm>
        </p:grpSpPr>
        <p:sp>
          <p:nvSpPr>
            <p:cNvPr id="5" name="Rectangle 4"/>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6"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7"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 name="Rectangle 7"/>
            <p:cNvSpPr>
              <a:spLocks noChangeArrowheads="1"/>
            </p:cNvSpPr>
            <p:nvPr/>
          </p:nvSpPr>
          <p:spPr bwMode="auto">
            <a:xfrm>
              <a:off x="4695" y="799"/>
              <a:ext cx="634" cy="131"/>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 name="Group 8"/>
            <p:cNvGrpSpPr>
              <a:grpSpLocks/>
            </p:cNvGrpSpPr>
            <p:nvPr/>
          </p:nvGrpSpPr>
          <p:grpSpPr bwMode="auto">
            <a:xfrm>
              <a:off x="4424" y="1019"/>
              <a:ext cx="1180" cy="303"/>
              <a:chOff x="1474" y="3158"/>
              <a:chExt cx="1751" cy="317"/>
            </a:xfrm>
          </p:grpSpPr>
          <p:sp>
            <p:nvSpPr>
              <p:cNvPr id="17" name="Rectangle 16"/>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8"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9"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10"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Title</a:t>
              </a:r>
              <a:endParaRPr lang="en-US" sz="1800" dirty="0">
                <a:solidFill>
                  <a:srgbClr val="BAAF6A"/>
                </a:solidFill>
                <a:latin typeface="+mn-lt"/>
              </a:endParaRPr>
            </a:p>
          </p:txBody>
        </p:sp>
        <p:sp>
          <p:nvSpPr>
            <p:cNvPr id="11"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D6CFA6"/>
                  </a:solidFill>
                  <a:latin typeface="+mn-lt"/>
                </a:rPr>
                <a:t>Abstract</a:t>
              </a:r>
              <a:endParaRPr lang="en-US" sz="1800" dirty="0">
                <a:solidFill>
                  <a:srgbClr val="D6CFA6"/>
                </a:solidFill>
                <a:latin typeface="+mn-lt"/>
              </a:endParaRPr>
            </a:p>
          </p:txBody>
        </p:sp>
        <p:sp>
          <p:nvSpPr>
            <p:cNvPr id="12"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13"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14"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15" name="Rectangle 14"/>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6"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21" name="Straight Connector 20"/>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56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Ako vyzerá dobrý nadpis?</a:t>
            </a:r>
          </a:p>
        </p:txBody>
      </p:sp>
      <p:sp>
        <p:nvSpPr>
          <p:cNvPr id="3" name="Title 2"/>
          <p:cNvSpPr>
            <a:spLocks noGrp="1"/>
          </p:cNvSpPr>
          <p:nvPr>
            <p:ph type="title"/>
          </p:nvPr>
        </p:nvSpPr>
        <p:spPr/>
        <p:txBody>
          <a:bodyPr/>
          <a:lstStyle/>
          <a:p>
            <a:r>
              <a:rPr lang="sk-SK" dirty="0"/>
              <a:t>Štruktúra </a:t>
            </a:r>
            <a:r>
              <a:rPr lang="sk-SK" dirty="0" smtClean="0"/>
              <a:t>článkov: Nadpis</a:t>
            </a:r>
            <a:endParaRPr lang="sk-SK" dirty="0"/>
          </a:p>
        </p:txBody>
      </p:sp>
      <p:grpSp>
        <p:nvGrpSpPr>
          <p:cNvPr id="4" name="Group 3"/>
          <p:cNvGrpSpPr>
            <a:grpSpLocks/>
          </p:cNvGrpSpPr>
          <p:nvPr/>
        </p:nvGrpSpPr>
        <p:grpSpPr bwMode="auto">
          <a:xfrm>
            <a:off x="6443794" y="1556388"/>
            <a:ext cx="2592703" cy="3943082"/>
            <a:chOff x="3069" y="703"/>
            <a:chExt cx="2535" cy="3330"/>
          </a:xfrm>
        </p:grpSpPr>
        <p:sp>
          <p:nvSpPr>
            <p:cNvPr id="5" name="Rectangle 4"/>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6"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7"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 name="Rectangle 7"/>
            <p:cNvSpPr>
              <a:spLocks noChangeArrowheads="1"/>
            </p:cNvSpPr>
            <p:nvPr/>
          </p:nvSpPr>
          <p:spPr bwMode="auto">
            <a:xfrm>
              <a:off x="4695" y="799"/>
              <a:ext cx="634" cy="131"/>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 name="Group 8"/>
            <p:cNvGrpSpPr>
              <a:grpSpLocks/>
            </p:cNvGrpSpPr>
            <p:nvPr/>
          </p:nvGrpSpPr>
          <p:grpSpPr bwMode="auto">
            <a:xfrm>
              <a:off x="4424" y="1019"/>
              <a:ext cx="1180" cy="303"/>
              <a:chOff x="1474" y="3158"/>
              <a:chExt cx="1751" cy="317"/>
            </a:xfrm>
          </p:grpSpPr>
          <p:sp>
            <p:nvSpPr>
              <p:cNvPr id="17" name="Rectangle 16"/>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8"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9"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10"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Title</a:t>
              </a:r>
              <a:endParaRPr lang="en-US" sz="1800" dirty="0">
                <a:solidFill>
                  <a:srgbClr val="BAAF6A"/>
                </a:solidFill>
                <a:latin typeface="+mn-lt"/>
              </a:endParaRPr>
            </a:p>
          </p:txBody>
        </p:sp>
        <p:sp>
          <p:nvSpPr>
            <p:cNvPr id="11"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D6CFA6"/>
                  </a:solidFill>
                  <a:latin typeface="+mn-lt"/>
                </a:rPr>
                <a:t>Abstract</a:t>
              </a:r>
              <a:endParaRPr lang="en-US" sz="1800" dirty="0">
                <a:solidFill>
                  <a:srgbClr val="D6CFA6"/>
                </a:solidFill>
                <a:latin typeface="+mn-lt"/>
              </a:endParaRPr>
            </a:p>
          </p:txBody>
        </p:sp>
        <p:sp>
          <p:nvSpPr>
            <p:cNvPr id="12"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13"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14"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15" name="Rectangle 14"/>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6"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21" name="Straight Connector 20"/>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pic>
        <p:nvPicPr>
          <p:cNvPr id="23" name="Picture 2" descr="http://howlearnitalianonline.files.wordpress.com/2011/12/your_turn.png?w=240&amp;h=18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520" y="-188203"/>
            <a:ext cx="2016224" cy="152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8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631696" cy="4637112"/>
          </a:xfrm>
        </p:spPr>
        <p:txBody>
          <a:bodyPr/>
          <a:lstStyle/>
          <a:p>
            <a:r>
              <a:rPr lang="sk-SK" dirty="0" smtClean="0"/>
              <a:t>Ako vyzerá dobrý nadpis?</a:t>
            </a:r>
          </a:p>
          <a:p>
            <a:pPr lvl="1"/>
            <a:r>
              <a:rPr lang="sk-SK" dirty="0" smtClean="0"/>
              <a:t>Pravidlá</a:t>
            </a:r>
            <a:endParaRPr lang="sk-SK" dirty="0"/>
          </a:p>
          <a:p>
            <a:pPr lvl="2"/>
            <a:r>
              <a:rPr lang="sk-SK" dirty="0"/>
              <a:t>Používajte čo najmenší počet slov, ktoré vhodne opisujú obsah článku</a:t>
            </a:r>
          </a:p>
          <a:p>
            <a:pPr lvl="2"/>
            <a:r>
              <a:rPr lang="sk-SK" dirty="0"/>
              <a:t>Minimalizujte </a:t>
            </a:r>
            <a:r>
              <a:rPr lang="sk-SK" dirty="0" smtClean="0"/>
              <a:t>vatu</a:t>
            </a:r>
          </a:p>
          <a:p>
            <a:pPr lvl="2"/>
            <a:r>
              <a:rPr lang="sk-SK" dirty="0" smtClean="0"/>
              <a:t>Preferujte </a:t>
            </a:r>
            <a:r>
              <a:rPr lang="sk-SK" dirty="0"/>
              <a:t>podstatné mená pred </a:t>
            </a:r>
            <a:r>
              <a:rPr lang="sk-SK" dirty="0" smtClean="0"/>
              <a:t>slovesami</a:t>
            </a:r>
          </a:p>
          <a:p>
            <a:pPr lvl="1"/>
            <a:r>
              <a:rPr lang="sk-SK" dirty="0" smtClean="0"/>
              <a:t>Vlastnosti</a:t>
            </a:r>
          </a:p>
          <a:p>
            <a:pPr lvl="2"/>
            <a:r>
              <a:rPr lang="sk-SK" dirty="0" smtClean="0"/>
              <a:t>Adekvátny (vystihuje </a:t>
            </a:r>
            <a:r>
              <a:rPr lang="sk-SK" dirty="0"/>
              <a:t>hlavnú </a:t>
            </a:r>
            <a:r>
              <a:rPr lang="sk-SK" dirty="0" smtClean="0"/>
              <a:t>tému)</a:t>
            </a:r>
            <a:endParaRPr lang="sk-SK" dirty="0"/>
          </a:p>
          <a:p>
            <a:pPr lvl="2"/>
            <a:r>
              <a:rPr lang="sk-SK" dirty="0"/>
              <a:t>Jednoznačný</a:t>
            </a:r>
          </a:p>
          <a:p>
            <a:pPr lvl="2"/>
            <a:r>
              <a:rPr lang="sk-SK" dirty="0"/>
              <a:t>Špecifický</a:t>
            </a:r>
          </a:p>
          <a:p>
            <a:pPr lvl="2"/>
            <a:r>
              <a:rPr lang="sk-SK" dirty="0"/>
              <a:t>Atraktívny</a:t>
            </a:r>
          </a:p>
          <a:p>
            <a:pPr lvl="2"/>
            <a:r>
              <a:rPr lang="sk-SK" dirty="0"/>
              <a:t>Krátky</a:t>
            </a:r>
          </a:p>
          <a:p>
            <a:pPr lvl="2"/>
            <a:r>
              <a:rPr lang="sk-SK" dirty="0" smtClean="0"/>
              <a:t>Bez </a:t>
            </a:r>
            <a:r>
              <a:rPr lang="sk-SK" dirty="0"/>
              <a:t>skratiek</a:t>
            </a:r>
          </a:p>
          <a:p>
            <a:pPr lvl="2"/>
            <a:r>
              <a:rPr lang="sk-SK" dirty="0"/>
              <a:t>Zohľadňuje cieľovú </a:t>
            </a:r>
            <a:r>
              <a:rPr lang="sk-SK" dirty="0" smtClean="0"/>
              <a:t>skupinu</a:t>
            </a:r>
            <a:endParaRPr lang="sk-SK" dirty="0"/>
          </a:p>
        </p:txBody>
      </p:sp>
      <p:sp>
        <p:nvSpPr>
          <p:cNvPr id="3" name="Title 2"/>
          <p:cNvSpPr>
            <a:spLocks noGrp="1"/>
          </p:cNvSpPr>
          <p:nvPr>
            <p:ph type="title"/>
          </p:nvPr>
        </p:nvSpPr>
        <p:spPr/>
        <p:txBody>
          <a:bodyPr/>
          <a:lstStyle/>
          <a:p>
            <a:r>
              <a:rPr lang="sk-SK" dirty="0"/>
              <a:t>Štruktúra </a:t>
            </a:r>
            <a:r>
              <a:rPr lang="sk-SK" dirty="0" smtClean="0"/>
              <a:t>článkov: Nadpis</a:t>
            </a:r>
            <a:endParaRPr lang="sk-SK" dirty="0"/>
          </a:p>
        </p:txBody>
      </p:sp>
      <p:grpSp>
        <p:nvGrpSpPr>
          <p:cNvPr id="4" name="Group 3"/>
          <p:cNvGrpSpPr>
            <a:grpSpLocks/>
          </p:cNvGrpSpPr>
          <p:nvPr/>
        </p:nvGrpSpPr>
        <p:grpSpPr bwMode="auto">
          <a:xfrm>
            <a:off x="6443794" y="1556388"/>
            <a:ext cx="2592703" cy="3943082"/>
            <a:chOff x="3069" y="703"/>
            <a:chExt cx="2535" cy="3330"/>
          </a:xfrm>
        </p:grpSpPr>
        <p:sp>
          <p:nvSpPr>
            <p:cNvPr id="5" name="Rectangle 4"/>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6"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7"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 name="Rectangle 7"/>
            <p:cNvSpPr>
              <a:spLocks noChangeArrowheads="1"/>
            </p:cNvSpPr>
            <p:nvPr/>
          </p:nvSpPr>
          <p:spPr bwMode="auto">
            <a:xfrm>
              <a:off x="4695" y="799"/>
              <a:ext cx="634" cy="131"/>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 name="Group 8"/>
            <p:cNvGrpSpPr>
              <a:grpSpLocks/>
            </p:cNvGrpSpPr>
            <p:nvPr/>
          </p:nvGrpSpPr>
          <p:grpSpPr bwMode="auto">
            <a:xfrm>
              <a:off x="4424" y="1019"/>
              <a:ext cx="1180" cy="303"/>
              <a:chOff x="1474" y="3158"/>
              <a:chExt cx="1751" cy="317"/>
            </a:xfrm>
          </p:grpSpPr>
          <p:sp>
            <p:nvSpPr>
              <p:cNvPr id="17" name="Rectangle 16"/>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8"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9"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10"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Title</a:t>
              </a:r>
              <a:endParaRPr lang="en-US" sz="1800" dirty="0">
                <a:solidFill>
                  <a:srgbClr val="BAAF6A"/>
                </a:solidFill>
                <a:latin typeface="+mn-lt"/>
              </a:endParaRPr>
            </a:p>
          </p:txBody>
        </p:sp>
        <p:sp>
          <p:nvSpPr>
            <p:cNvPr id="11"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D6CFA6"/>
                  </a:solidFill>
                  <a:latin typeface="+mn-lt"/>
                </a:rPr>
                <a:t>Abstract</a:t>
              </a:r>
              <a:endParaRPr lang="en-US" sz="1800" dirty="0">
                <a:solidFill>
                  <a:srgbClr val="D6CFA6"/>
                </a:solidFill>
                <a:latin typeface="+mn-lt"/>
              </a:endParaRPr>
            </a:p>
          </p:txBody>
        </p:sp>
        <p:sp>
          <p:nvSpPr>
            <p:cNvPr id="12"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13"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14"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15" name="Rectangle 14"/>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6"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21" name="Straight Connector 20"/>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432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Štruktúra </a:t>
            </a:r>
            <a:r>
              <a:rPr lang="sk-SK" dirty="0" smtClean="0"/>
              <a:t>článkov: Nadpis - Príklady</a:t>
            </a:r>
            <a:endParaRPr lang="sk-SK" dirty="0"/>
          </a:p>
        </p:txBody>
      </p:sp>
      <p:sp>
        <p:nvSpPr>
          <p:cNvPr id="20" name="Inhaltsplatzhalter 5"/>
          <p:cNvSpPr>
            <a:spLocks noGrp="1"/>
          </p:cNvSpPr>
          <p:nvPr/>
        </p:nvSpPr>
        <p:spPr bwMode="auto">
          <a:xfrm>
            <a:off x="251520" y="1484784"/>
            <a:ext cx="5616624" cy="4936133"/>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lr>
                <a:schemeClr val="tx1"/>
              </a:buClr>
              <a:buSzPct val="75000"/>
              <a:buFont typeface="Monotype Sort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Font typeface="Times New Roman" pitchFamily="18" charset="0"/>
              <a:buChar char="–"/>
              <a:defRPr sz="18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16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16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16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16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1600">
                <a:solidFill>
                  <a:schemeClr val="tx1"/>
                </a:solidFill>
                <a:latin typeface="+mn-lt"/>
              </a:defRPr>
            </a:lvl9pPr>
          </a:lstStyle>
          <a:p>
            <a:pPr marL="457200" indent="-457200">
              <a:buSzPct val="100000"/>
              <a:buFont typeface="+mj-lt"/>
              <a:buAutoNum type="arabicPeriod"/>
            </a:pPr>
            <a:r>
              <a:rPr lang="en-US" sz="1800" dirty="0" smtClean="0"/>
              <a:t>Report of the results of an IMS Learning Design expert workshop</a:t>
            </a:r>
            <a:endParaRPr lang="en-US" sz="1800" dirty="0"/>
          </a:p>
          <a:p>
            <a:pPr marL="457200" indent="-457200">
              <a:buSzPct val="100000"/>
              <a:buFont typeface="+mj-lt"/>
              <a:buAutoNum type="arabicPeriod"/>
            </a:pPr>
            <a:r>
              <a:rPr lang="en-US" sz="1800" dirty="0"/>
              <a:t>Educational Technology and Culture: The Influence of Ethnic and Professional Culture on Learners' Technology </a:t>
            </a:r>
            <a:r>
              <a:rPr lang="en-US" sz="1800" dirty="0" smtClean="0"/>
              <a:t>Acceptance</a:t>
            </a:r>
          </a:p>
          <a:p>
            <a:pPr marL="457200" indent="-457200">
              <a:buSzPct val="100000"/>
              <a:buFont typeface="+mj-lt"/>
              <a:buAutoNum type="arabicPeriod"/>
            </a:pPr>
            <a:r>
              <a:rPr lang="en-US" sz="1800" dirty="0"/>
              <a:t>A New Framework for Dynamic Adaptations and </a:t>
            </a:r>
            <a:r>
              <a:rPr lang="en-US" sz="1800" dirty="0" smtClean="0"/>
              <a:t>Actions</a:t>
            </a:r>
          </a:p>
          <a:p>
            <a:pPr marL="457200" indent="-457200">
              <a:buSzPct val="100000"/>
              <a:buFont typeface="+mj-lt"/>
              <a:buAutoNum type="arabicPeriod"/>
            </a:pPr>
            <a:r>
              <a:rPr lang="en-US" sz="1800" dirty="0" err="1" smtClean="0"/>
              <a:t>CAMera</a:t>
            </a:r>
            <a:r>
              <a:rPr lang="en-US" sz="1800" dirty="0" smtClean="0"/>
              <a:t> </a:t>
            </a:r>
            <a:r>
              <a:rPr lang="en-US" sz="1800" dirty="0"/>
              <a:t>for </a:t>
            </a:r>
            <a:r>
              <a:rPr lang="en-US" sz="1800" dirty="0" smtClean="0"/>
              <a:t>PLE</a:t>
            </a:r>
          </a:p>
          <a:p>
            <a:pPr marL="457200" indent="-457200">
              <a:buSzPct val="100000"/>
              <a:buFont typeface="+mj-lt"/>
              <a:buAutoNum type="arabicPeriod"/>
            </a:pPr>
            <a:r>
              <a:rPr lang="en-US" sz="1800" dirty="0"/>
              <a:t>Go To Statement Considered Harmful</a:t>
            </a:r>
            <a:endParaRPr lang="en-US" sz="1800" dirty="0" smtClean="0"/>
          </a:p>
          <a:p>
            <a:pPr marL="457200" indent="-457200">
              <a:buSzPct val="100000"/>
              <a:buFont typeface="+mj-lt"/>
              <a:buAutoNum type="arabicPeriod"/>
            </a:pPr>
            <a:r>
              <a:rPr lang="en-US" sz="1800" dirty="0" smtClean="0"/>
              <a:t>Users in the Driver's Seat: A New Approach to Classifying Teaching Methods in a University Repository</a:t>
            </a:r>
          </a:p>
          <a:p>
            <a:pPr marL="457200" indent="-457200">
              <a:buSzPct val="100000"/>
              <a:buFont typeface="+mj-lt"/>
              <a:buAutoNum type="arabicPeriod"/>
            </a:pPr>
            <a:r>
              <a:rPr lang="en-US" sz="1800" dirty="0" smtClean="0"/>
              <a:t>HT06</a:t>
            </a:r>
            <a:r>
              <a:rPr lang="en-US" sz="1800" dirty="0"/>
              <a:t>, tagging paper, taxonomy, Flickr, academic article, to read</a:t>
            </a:r>
            <a:endParaRPr lang="en-US" sz="1800" dirty="0" smtClean="0"/>
          </a:p>
        </p:txBody>
      </p:sp>
      <p:sp>
        <p:nvSpPr>
          <p:cNvPr id="22" name="Content Placeholder 1"/>
          <p:cNvSpPr>
            <a:spLocks noGrp="1"/>
          </p:cNvSpPr>
          <p:nvPr>
            <p:ph idx="1"/>
          </p:nvPr>
        </p:nvSpPr>
        <p:spPr>
          <a:xfrm>
            <a:off x="5940152" y="1412776"/>
            <a:ext cx="3147628" cy="4637112"/>
          </a:xfrm>
        </p:spPr>
        <p:txBody>
          <a:bodyPr/>
          <a:lstStyle/>
          <a:p>
            <a:pPr marL="457200" lvl="1" indent="0">
              <a:buNone/>
            </a:pPr>
            <a:r>
              <a:rPr lang="sk-SK" sz="1800" dirty="0" smtClean="0">
                <a:solidFill>
                  <a:srgbClr val="996633"/>
                </a:solidFill>
              </a:rPr>
              <a:t>Deskriptívny</a:t>
            </a:r>
          </a:p>
          <a:p>
            <a:pPr marL="457200" lvl="1" indent="0">
              <a:buNone/>
            </a:pPr>
            <a:r>
              <a:rPr lang="sk-SK" sz="1800" dirty="0" smtClean="0">
                <a:solidFill>
                  <a:srgbClr val="996633"/>
                </a:solidFill>
              </a:rPr>
              <a:t>Deklaratívny</a:t>
            </a:r>
          </a:p>
          <a:p>
            <a:pPr marL="457200" lvl="1" indent="0">
              <a:buNone/>
            </a:pPr>
            <a:r>
              <a:rPr lang="sk-SK" sz="1800" dirty="0" smtClean="0">
                <a:solidFill>
                  <a:srgbClr val="996633"/>
                </a:solidFill>
              </a:rPr>
              <a:t>Otázka</a:t>
            </a:r>
          </a:p>
          <a:p>
            <a:pPr marL="457200" lvl="1" indent="0">
              <a:spcAft>
                <a:spcPts val="1500"/>
              </a:spcAft>
              <a:buNone/>
            </a:pPr>
            <a:r>
              <a:rPr lang="sk-SK" sz="1800" dirty="0" smtClean="0">
                <a:solidFill>
                  <a:srgbClr val="996633"/>
                </a:solidFill>
              </a:rPr>
              <a:t>Zložený</a:t>
            </a:r>
            <a:endParaRPr lang="sk-SK" sz="1800" dirty="0">
              <a:solidFill>
                <a:srgbClr val="996633"/>
              </a:solidFill>
            </a:endParaRPr>
          </a:p>
          <a:p>
            <a:pPr marL="457200" lvl="1" indent="0">
              <a:spcBef>
                <a:spcPts val="1800"/>
              </a:spcBef>
              <a:buNone/>
            </a:pPr>
            <a:r>
              <a:rPr lang="sk-SK" sz="1800" dirty="0" smtClean="0">
                <a:solidFill>
                  <a:srgbClr val="996633"/>
                </a:solidFill>
              </a:rPr>
              <a:t>Adekvátny </a:t>
            </a:r>
          </a:p>
          <a:p>
            <a:pPr marL="457200" lvl="1" indent="0">
              <a:buNone/>
            </a:pPr>
            <a:r>
              <a:rPr lang="sk-SK" sz="1800" dirty="0" smtClean="0">
                <a:solidFill>
                  <a:srgbClr val="996633"/>
                </a:solidFill>
              </a:rPr>
              <a:t>Jednoznačný</a:t>
            </a:r>
          </a:p>
          <a:p>
            <a:pPr marL="457200" lvl="1" indent="0">
              <a:buNone/>
            </a:pPr>
            <a:r>
              <a:rPr lang="sk-SK" sz="1800" dirty="0" smtClean="0">
                <a:solidFill>
                  <a:srgbClr val="996633"/>
                </a:solidFill>
              </a:rPr>
              <a:t>Špecifický</a:t>
            </a:r>
          </a:p>
          <a:p>
            <a:pPr marL="457200" lvl="1" indent="0">
              <a:buNone/>
            </a:pPr>
            <a:r>
              <a:rPr lang="sk-SK" sz="1800" dirty="0" smtClean="0">
                <a:solidFill>
                  <a:srgbClr val="996633"/>
                </a:solidFill>
              </a:rPr>
              <a:t>Atraktívny</a:t>
            </a:r>
          </a:p>
          <a:p>
            <a:pPr marL="457200" lvl="1" indent="0">
              <a:buNone/>
            </a:pPr>
            <a:r>
              <a:rPr lang="sk-SK" sz="1800" dirty="0" smtClean="0">
                <a:solidFill>
                  <a:srgbClr val="996633"/>
                </a:solidFill>
              </a:rPr>
              <a:t>Krátky</a:t>
            </a:r>
          </a:p>
          <a:p>
            <a:pPr marL="457200" lvl="1" indent="0">
              <a:buNone/>
            </a:pPr>
            <a:r>
              <a:rPr lang="sk-SK" sz="1800" dirty="0" smtClean="0">
                <a:solidFill>
                  <a:srgbClr val="996633"/>
                </a:solidFill>
              </a:rPr>
              <a:t>Bez skratiek</a:t>
            </a:r>
          </a:p>
          <a:p>
            <a:pPr marL="457200" lvl="1" indent="0">
              <a:buNone/>
            </a:pPr>
            <a:r>
              <a:rPr lang="sk-SK" sz="1800" dirty="0" smtClean="0">
                <a:solidFill>
                  <a:srgbClr val="996633"/>
                </a:solidFill>
              </a:rPr>
              <a:t>Zohľadňuje cieľovú skupinu</a:t>
            </a:r>
          </a:p>
        </p:txBody>
      </p:sp>
      <p:cxnSp>
        <p:nvCxnSpPr>
          <p:cNvPr id="5" name="Straight Connector 4"/>
          <p:cNvCxnSpPr/>
          <p:nvPr/>
        </p:nvCxnSpPr>
        <p:spPr>
          <a:xfrm>
            <a:off x="6300192" y="1517228"/>
            <a:ext cx="0" cy="4248472"/>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514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a:t>Typy </a:t>
            </a:r>
            <a:r>
              <a:rPr lang="sk-SK" dirty="0" smtClean="0"/>
              <a:t>abstraktov</a:t>
            </a:r>
            <a:endParaRPr lang="sk-SK" dirty="0"/>
          </a:p>
          <a:p>
            <a:pPr lvl="1"/>
            <a:r>
              <a:rPr lang="sk-SK" b="1" dirty="0" err="1"/>
              <a:t>Informatívn</a:t>
            </a:r>
            <a:r>
              <a:rPr lang="en-US" b="1" dirty="0" smtClean="0"/>
              <a:t>y</a:t>
            </a:r>
            <a:endParaRPr lang="sk-SK" dirty="0"/>
          </a:p>
          <a:p>
            <a:pPr lvl="2"/>
            <a:r>
              <a:rPr lang="sk-SK" dirty="0" smtClean="0"/>
              <a:t>Sumarizácia obsahu</a:t>
            </a:r>
            <a:endParaRPr lang="sk-SK" dirty="0"/>
          </a:p>
          <a:p>
            <a:pPr lvl="1"/>
            <a:r>
              <a:rPr lang="sk-SK" b="1" dirty="0" smtClean="0"/>
              <a:t>Indikatívny (deskriptívny)</a:t>
            </a:r>
            <a:endParaRPr lang="sk-SK" dirty="0"/>
          </a:p>
          <a:p>
            <a:pPr lvl="2"/>
            <a:r>
              <a:rPr lang="sk-SK" dirty="0" smtClean="0"/>
              <a:t>Čo </a:t>
            </a:r>
            <a:r>
              <a:rPr lang="sk-SK" dirty="0"/>
              <a:t>je obsahom </a:t>
            </a:r>
            <a:r>
              <a:rPr lang="sk-SK" dirty="0" smtClean="0"/>
              <a:t>článku</a:t>
            </a:r>
          </a:p>
          <a:p>
            <a:pPr lvl="2"/>
            <a:r>
              <a:rPr lang="sk-SK" dirty="0" smtClean="0"/>
              <a:t>Bez samotných výsledkov a zhodnotenia</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1245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83269" cy="4637112"/>
          </a:xfrm>
        </p:spPr>
        <p:txBody>
          <a:bodyPr/>
          <a:lstStyle/>
          <a:p>
            <a:r>
              <a:rPr lang="sk-SK" dirty="0" smtClean="0"/>
              <a:t>Úloha</a:t>
            </a:r>
          </a:p>
          <a:p>
            <a:pPr marL="914400" lvl="1" indent="-457200">
              <a:buFont typeface="+mj-lt"/>
              <a:buAutoNum type="arabicPeriod"/>
            </a:pPr>
            <a:r>
              <a:rPr lang="sk-SK" dirty="0" smtClean="0"/>
              <a:t>Vytvorte skupiny</a:t>
            </a:r>
          </a:p>
          <a:p>
            <a:pPr marL="1165225" lvl="2" indent="-307975">
              <a:buFont typeface="Arial" panose="020B0604020202020204" pitchFamily="34" charset="0"/>
              <a:buChar char="•"/>
            </a:pPr>
            <a:r>
              <a:rPr lang="sk-SK" sz="1600" dirty="0"/>
              <a:t>R</a:t>
            </a:r>
            <a:r>
              <a:rPr lang="sk-SK" sz="1600" dirty="0" smtClean="0"/>
              <a:t>ovnaké ako počas Múdreho </a:t>
            </a:r>
            <a:r>
              <a:rPr lang="sk-SK" sz="1600" dirty="0" err="1" smtClean="0"/>
              <a:t>Ontožúru</a:t>
            </a:r>
            <a:endParaRPr lang="en-US" sz="1600" dirty="0" smtClean="0"/>
          </a:p>
          <a:p>
            <a:pPr marL="914400" lvl="1" indent="-457200">
              <a:buFont typeface="+mj-lt"/>
              <a:buAutoNum type="arabicPeriod"/>
            </a:pPr>
            <a:r>
              <a:rPr lang="sk-SK" dirty="0" smtClean="0"/>
              <a:t>Prečítajte štyri pripravené abstrakty</a:t>
            </a:r>
          </a:p>
          <a:p>
            <a:pPr marL="914400" lvl="1" indent="-457200">
              <a:buFont typeface="+mj-lt"/>
              <a:buAutoNum type="arabicPeriod"/>
            </a:pPr>
            <a:r>
              <a:rPr lang="sk-SK" dirty="0" smtClean="0"/>
              <a:t>Identifikujte </a:t>
            </a:r>
            <a:r>
              <a:rPr lang="sk-SK" b="1" dirty="0"/>
              <a:t>pravidlá</a:t>
            </a:r>
            <a:r>
              <a:rPr lang="sk-SK" dirty="0"/>
              <a:t> </a:t>
            </a:r>
            <a:r>
              <a:rPr lang="sk-SK" dirty="0" smtClean="0"/>
              <a:t>a </a:t>
            </a:r>
            <a:r>
              <a:rPr lang="sk-SK" b="1" dirty="0" smtClean="0"/>
              <a:t>vlastnosti </a:t>
            </a:r>
            <a:r>
              <a:rPr lang="sk-SK" dirty="0" smtClean="0"/>
              <a:t>pre dobré abstrakty</a:t>
            </a:r>
          </a:p>
          <a:p>
            <a:pPr marL="1165225" lvl="2" indent="-307975">
              <a:buFont typeface="Arial" panose="020B0604020202020204" pitchFamily="34" charset="0"/>
              <a:buChar char="•"/>
            </a:pPr>
            <a:r>
              <a:rPr lang="sk-SK" sz="1600" dirty="0" smtClean="0"/>
              <a:t>Vychádzajte z pripravených abstraktov a tiež z abstraktov, ktoré ste už čítali alebo napísali</a:t>
            </a:r>
          </a:p>
          <a:p>
            <a:pPr marL="914400" lvl="1" indent="-457200">
              <a:buFont typeface="+mj-lt"/>
              <a:buAutoNum type="arabicPeriod"/>
            </a:pPr>
            <a:r>
              <a:rPr lang="sk-SK" dirty="0" smtClean="0"/>
              <a:t>Identifikujte</a:t>
            </a:r>
            <a:r>
              <a:rPr lang="en-US" dirty="0" smtClean="0"/>
              <a:t>,</a:t>
            </a:r>
            <a:r>
              <a:rPr lang="sk-SK" dirty="0" smtClean="0"/>
              <a:t> z akých </a:t>
            </a:r>
            <a:r>
              <a:rPr lang="sk-SK" b="1" dirty="0" smtClean="0"/>
              <a:t>častí </a:t>
            </a:r>
            <a:r>
              <a:rPr lang="sk-SK" dirty="0" smtClean="0"/>
              <a:t>sa skladá dobrý abstrakt</a:t>
            </a:r>
          </a:p>
          <a:p>
            <a:pPr marL="914400" lvl="1" indent="-457200">
              <a:buFont typeface="+mj-lt"/>
              <a:buAutoNum type="arabicPeriod"/>
            </a:pPr>
            <a:r>
              <a:rPr lang="sk-SK" dirty="0" smtClean="0"/>
              <a:t>Usporiadajte abstrakty a napíšte ich </a:t>
            </a:r>
            <a:r>
              <a:rPr lang="sk-SK" b="1" dirty="0" smtClean="0"/>
              <a:t>poradie</a:t>
            </a:r>
            <a:r>
              <a:rPr lang="sk-SK" dirty="0" smtClean="0"/>
              <a:t> na hlasovací lístok</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pic>
        <p:nvPicPr>
          <p:cNvPr id="21" name="Picture 2" descr="http://howlearnitalianonline.files.wordpress.com/2011/12/your_turn.png?w=240&amp;h=18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520" y="-188203"/>
            <a:ext cx="2016224" cy="152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162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a:t>Ako vyzerá dobrý </a:t>
            </a:r>
            <a:r>
              <a:rPr lang="sk-SK" dirty="0" smtClean="0"/>
              <a:t>abstrakt?</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pic>
        <p:nvPicPr>
          <p:cNvPr id="21" name="Picture 2" descr="http://howlearnitalianonline.files.wordpress.com/2011/12/your_turn.png?w=240&amp;h=18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520" y="-188203"/>
            <a:ext cx="2016224" cy="152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910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624655" cy="4637112"/>
          </a:xfrm>
        </p:spPr>
        <p:txBody>
          <a:bodyPr/>
          <a:lstStyle/>
          <a:p>
            <a:r>
              <a:rPr lang="sk-SK" dirty="0"/>
              <a:t>Ako vyzerá dobrý </a:t>
            </a:r>
            <a:r>
              <a:rPr lang="sk-SK" dirty="0" smtClean="0"/>
              <a:t>abstrakt?</a:t>
            </a:r>
          </a:p>
          <a:p>
            <a:pPr lvl="1"/>
            <a:r>
              <a:rPr lang="sk-SK" dirty="0" smtClean="0"/>
              <a:t>Pravidlá</a:t>
            </a:r>
          </a:p>
          <a:p>
            <a:pPr lvl="2"/>
            <a:r>
              <a:rPr lang="sk-SK" dirty="0" smtClean="0"/>
              <a:t>Nepoužívajte rovnaké </a:t>
            </a:r>
            <a:r>
              <a:rPr lang="sk-SK" dirty="0"/>
              <a:t>frázy ako v nadpise</a:t>
            </a:r>
          </a:p>
          <a:p>
            <a:pPr lvl="2"/>
            <a:r>
              <a:rPr lang="sk-SK" dirty="0" smtClean="0"/>
              <a:t>Nepoužívajte </a:t>
            </a:r>
            <a:r>
              <a:rPr lang="sk-SK" dirty="0" err="1" smtClean="0"/>
              <a:t>copy</a:t>
            </a:r>
            <a:r>
              <a:rPr lang="sk-SK" dirty="0" smtClean="0"/>
              <a:t> </a:t>
            </a:r>
            <a:r>
              <a:rPr lang="en-US" dirty="0"/>
              <a:t>&amp; </a:t>
            </a:r>
            <a:r>
              <a:rPr lang="sk-SK" dirty="0"/>
              <a:t>paste z textu článku</a:t>
            </a:r>
          </a:p>
          <a:p>
            <a:pPr lvl="2"/>
            <a:r>
              <a:rPr lang="sk-SK" dirty="0" smtClean="0"/>
              <a:t>Nepoužívajte </a:t>
            </a:r>
            <a:r>
              <a:rPr lang="pl-PL" dirty="0" smtClean="0"/>
              <a:t>referencie (ale </a:t>
            </a:r>
            <a:r>
              <a:rPr lang="pl-PL" dirty="0"/>
              <a:t>záleží od vydavateľa)</a:t>
            </a:r>
          </a:p>
          <a:p>
            <a:pPr lvl="1"/>
            <a:r>
              <a:rPr lang="sk-SK" dirty="0" smtClean="0"/>
              <a:t>Vlastnosti</a:t>
            </a:r>
          </a:p>
          <a:p>
            <a:pPr lvl="2"/>
            <a:r>
              <a:rPr lang="sk-SK" dirty="0" smtClean="0"/>
              <a:t>Špecifický a presný</a:t>
            </a:r>
          </a:p>
          <a:p>
            <a:pPr lvl="2"/>
            <a:r>
              <a:rPr lang="sk-SK" dirty="0" smtClean="0"/>
              <a:t>Samostatne zrozumiteľný</a:t>
            </a:r>
          </a:p>
          <a:p>
            <a:pPr lvl="2"/>
            <a:r>
              <a:rPr lang="sk-SK" dirty="0" smtClean="0"/>
              <a:t>Bez technologickej terminológie</a:t>
            </a:r>
          </a:p>
          <a:p>
            <a:pPr lvl="2"/>
            <a:r>
              <a:rPr lang="sk-SK" dirty="0" smtClean="0"/>
              <a:t>Žiadne alebo len minimum skratiek</a:t>
            </a:r>
          </a:p>
          <a:p>
            <a:pPr lvl="2"/>
            <a:r>
              <a:rPr lang="sk-SK" dirty="0" smtClean="0"/>
              <a:t>Gramaticky správny</a:t>
            </a:r>
          </a:p>
          <a:p>
            <a:pPr lvl="2"/>
            <a:r>
              <a:rPr lang="sk-SK" dirty="0" smtClean="0"/>
              <a:t>...</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301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smtClean="0"/>
              <a:t>Letná škola spájajúca informatický a pedagogický smer</a:t>
            </a:r>
            <a:endParaRPr lang="en-US" dirty="0" smtClean="0"/>
          </a:p>
          <a:p>
            <a:pPr lvl="1"/>
            <a:r>
              <a:rPr lang="sk-SK" dirty="0" err="1" smtClean="0"/>
              <a:t>Limassol</a:t>
            </a:r>
            <a:r>
              <a:rPr lang="sk-SK" dirty="0" smtClean="0"/>
              <a:t>, Cyprus</a:t>
            </a:r>
          </a:p>
          <a:p>
            <a:pPr lvl="1"/>
            <a:r>
              <a:rPr lang="sk-SK" dirty="0" smtClean="0"/>
              <a:t>25.05. – 01.06.</a:t>
            </a:r>
            <a:r>
              <a:rPr lang="en-US" dirty="0" smtClean="0"/>
              <a:t> </a:t>
            </a:r>
            <a:r>
              <a:rPr lang="sk-SK" dirty="0" smtClean="0"/>
              <a:t>2013</a:t>
            </a:r>
          </a:p>
          <a:p>
            <a:r>
              <a:rPr lang="sk-SK" dirty="0" smtClean="0"/>
              <a:t>Program</a:t>
            </a:r>
            <a:endParaRPr lang="sk-SK" dirty="0"/>
          </a:p>
          <a:p>
            <a:pPr lvl="1"/>
            <a:r>
              <a:rPr lang="sk-SK" dirty="0" smtClean="0"/>
              <a:t>5 dní</a:t>
            </a:r>
          </a:p>
          <a:p>
            <a:pPr lvl="1"/>
            <a:r>
              <a:rPr lang="sk-SK" dirty="0" smtClean="0"/>
              <a:t>14 </a:t>
            </a:r>
            <a:r>
              <a:rPr lang="sk-SK" dirty="0" err="1" smtClean="0"/>
              <a:t>workshopov</a:t>
            </a:r>
            <a:endParaRPr lang="sk-SK" dirty="0" smtClean="0"/>
          </a:p>
          <a:p>
            <a:pPr lvl="1"/>
            <a:r>
              <a:rPr lang="sk-SK" dirty="0" smtClean="0"/>
              <a:t>5 prednášok </a:t>
            </a:r>
          </a:p>
          <a:p>
            <a:pPr lvl="1"/>
            <a:r>
              <a:rPr lang="sk-SK" dirty="0" smtClean="0"/>
              <a:t>Viacero ďalších aktivít</a:t>
            </a:r>
          </a:p>
        </p:txBody>
      </p:sp>
      <p:sp>
        <p:nvSpPr>
          <p:cNvPr id="3" name="Title 2"/>
          <p:cNvSpPr>
            <a:spLocks noGrp="1"/>
          </p:cNvSpPr>
          <p:nvPr>
            <p:ph type="title"/>
          </p:nvPr>
        </p:nvSpPr>
        <p:spPr/>
        <p:txBody>
          <a:bodyPr/>
          <a:lstStyle/>
          <a:p>
            <a:r>
              <a:rPr lang="en-US" dirty="0" smtClean="0"/>
              <a:t>JTEL Summer School 2013</a:t>
            </a:r>
            <a:endParaRPr lang="sk-SK" dirty="0"/>
          </a:p>
        </p:txBody>
      </p:sp>
      <p:pic>
        <p:nvPicPr>
          <p:cNvPr id="1029" name="Picture 5" descr="http://sphotos-e.ak.fbcdn.net/hphotos-ak-ash3/933901_10201433510904437_182612926_n.jpg"/>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t="3726" b="7663"/>
          <a:stretch/>
        </p:blipFill>
        <p:spPr bwMode="auto">
          <a:xfrm>
            <a:off x="3995936" y="2401416"/>
            <a:ext cx="4968552"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9192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Z akých častí by sa mal skladať dobrý abstrakt?</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pic>
        <p:nvPicPr>
          <p:cNvPr id="21" name="Picture 2" descr="http://howlearnitalianonline.files.wordpress.com/2011/12/your_turn.png?w=240&amp;h=18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8520" y="-188203"/>
            <a:ext cx="2016224" cy="152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96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Z akých častí by sa mal skladať dobrý abstrakt?</a:t>
            </a:r>
          </a:p>
          <a:p>
            <a:pPr lvl="1"/>
            <a:r>
              <a:rPr lang="sk-SK" dirty="0" smtClean="0"/>
              <a:t>Motivácia</a:t>
            </a:r>
          </a:p>
          <a:p>
            <a:pPr lvl="1"/>
            <a:r>
              <a:rPr lang="sk-SK" dirty="0" smtClean="0"/>
              <a:t>Definícia problému</a:t>
            </a:r>
          </a:p>
          <a:p>
            <a:pPr lvl="1"/>
            <a:r>
              <a:rPr lang="sk-SK" dirty="0" smtClean="0"/>
              <a:t>Riešenie</a:t>
            </a:r>
          </a:p>
          <a:p>
            <a:pPr lvl="1"/>
            <a:r>
              <a:rPr lang="sk-SK" dirty="0" smtClean="0"/>
              <a:t>Výsledky</a:t>
            </a:r>
          </a:p>
          <a:p>
            <a:pPr lvl="1"/>
            <a:r>
              <a:rPr lang="sk-SK" dirty="0" smtClean="0"/>
              <a:t>Implikácie</a:t>
            </a:r>
          </a:p>
        </p:txBody>
      </p:sp>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672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Štruktúra </a:t>
            </a:r>
            <a:r>
              <a:rPr lang="sk-SK" dirty="0" smtClean="0"/>
              <a:t>článkov: Abstrakt</a:t>
            </a:r>
            <a:endParaRPr lang="sk-SK" dirty="0"/>
          </a:p>
        </p:txBody>
      </p:sp>
      <p:grpSp>
        <p:nvGrpSpPr>
          <p:cNvPr id="86" name="Group 85"/>
          <p:cNvGrpSpPr>
            <a:grpSpLocks/>
          </p:cNvGrpSpPr>
          <p:nvPr/>
        </p:nvGrpSpPr>
        <p:grpSpPr bwMode="auto">
          <a:xfrm>
            <a:off x="6443794" y="1556388"/>
            <a:ext cx="2592703" cy="3943082"/>
            <a:chOff x="3069" y="703"/>
            <a:chExt cx="2535" cy="3330"/>
          </a:xfrm>
        </p:grpSpPr>
        <p:sp>
          <p:nvSpPr>
            <p:cNvPr id="87" name="Rectangle 86"/>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8"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89"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0" name="Rectangle 89"/>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91" name="Group 90"/>
            <p:cNvGrpSpPr>
              <a:grpSpLocks/>
            </p:cNvGrpSpPr>
            <p:nvPr/>
          </p:nvGrpSpPr>
          <p:grpSpPr bwMode="auto">
            <a:xfrm>
              <a:off x="4424" y="1019"/>
              <a:ext cx="1180" cy="303"/>
              <a:chOff x="1474" y="3158"/>
              <a:chExt cx="1751" cy="317"/>
            </a:xfrm>
          </p:grpSpPr>
          <p:sp>
            <p:nvSpPr>
              <p:cNvPr id="99" name="Rectangle 98"/>
              <p:cNvSpPr>
                <a:spLocks noChangeArrowheads="1"/>
              </p:cNvSpPr>
              <p:nvPr/>
            </p:nvSpPr>
            <p:spPr bwMode="auto">
              <a:xfrm>
                <a:off x="2109" y="3249"/>
                <a:ext cx="487" cy="136"/>
              </a:xfrm>
              <a:prstGeom prst="rect">
                <a:avLst/>
              </a:pr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0"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1"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92"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93"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BAAF6A"/>
                  </a:solidFill>
                  <a:latin typeface="+mn-lt"/>
                </a:rPr>
                <a:t>Abstract</a:t>
              </a:r>
              <a:endParaRPr lang="en-US" sz="1800" dirty="0">
                <a:solidFill>
                  <a:srgbClr val="BAAF6A"/>
                </a:solidFill>
                <a:latin typeface="+mn-lt"/>
              </a:endParaRPr>
            </a:p>
          </p:txBody>
        </p:sp>
        <p:sp>
          <p:nvSpPr>
            <p:cNvPr id="94"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Introduction</a:t>
              </a:r>
              <a:endParaRPr lang="en-US" sz="1800" dirty="0">
                <a:solidFill>
                  <a:srgbClr val="D6CFA6"/>
                </a:solidFill>
                <a:latin typeface="+mn-lt"/>
              </a:endParaRPr>
            </a:p>
          </p:txBody>
        </p:sp>
        <p:sp>
          <p:nvSpPr>
            <p:cNvPr id="95"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96"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97" name="Rectangle 96"/>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98"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02" name="Straight Connector 101"/>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
        <p:nvSpPr>
          <p:cNvPr id="42" name="Content Placeholder 1"/>
          <p:cNvSpPr>
            <a:spLocks noGrp="1"/>
          </p:cNvSpPr>
          <p:nvPr>
            <p:ph idx="1"/>
          </p:nvPr>
        </p:nvSpPr>
        <p:spPr>
          <a:xfrm>
            <a:off x="457200" y="1600200"/>
            <a:ext cx="5449671" cy="4637112"/>
          </a:xfrm>
        </p:spPr>
        <p:txBody>
          <a:bodyPr/>
          <a:lstStyle/>
          <a:p>
            <a:r>
              <a:rPr lang="sk-SK" dirty="0" smtClean="0"/>
              <a:t>Ako ste usporiadali abstrakty?</a:t>
            </a:r>
          </a:p>
          <a:p>
            <a:pPr lvl="1"/>
            <a:r>
              <a:rPr lang="sk-SK" dirty="0" smtClean="0"/>
              <a:t>Abstrakt </a:t>
            </a:r>
            <a:r>
              <a:rPr lang="en-US" dirty="0"/>
              <a:t>A</a:t>
            </a:r>
            <a:endParaRPr lang="sk-SK" dirty="0" smtClean="0"/>
          </a:p>
          <a:p>
            <a:pPr lvl="1"/>
            <a:r>
              <a:rPr lang="sk-SK" dirty="0" smtClean="0"/>
              <a:t>Abstrakt </a:t>
            </a:r>
            <a:r>
              <a:rPr lang="en-US" dirty="0" smtClean="0"/>
              <a:t>C</a:t>
            </a:r>
            <a:endParaRPr lang="sk-SK" dirty="0" smtClean="0"/>
          </a:p>
          <a:p>
            <a:pPr lvl="1"/>
            <a:r>
              <a:rPr lang="sk-SK" dirty="0"/>
              <a:t>Abstrakt </a:t>
            </a:r>
            <a:r>
              <a:rPr lang="en-US" dirty="0"/>
              <a:t>D</a:t>
            </a:r>
            <a:endParaRPr lang="sk-SK" dirty="0" smtClean="0"/>
          </a:p>
          <a:p>
            <a:pPr lvl="1"/>
            <a:r>
              <a:rPr lang="sk-SK" dirty="0"/>
              <a:t>Abstrakt </a:t>
            </a:r>
            <a:r>
              <a:rPr lang="en-US" dirty="0" smtClean="0"/>
              <a:t>B</a:t>
            </a:r>
            <a:r>
              <a:rPr lang="sk-SK" dirty="0" smtClean="0"/>
              <a:t> </a:t>
            </a:r>
          </a:p>
        </p:txBody>
      </p:sp>
      <p:graphicFrame>
        <p:nvGraphicFramePr>
          <p:cNvPr id="26" name="Table 25"/>
          <p:cNvGraphicFramePr>
            <a:graphicFrameLocks noGrp="1"/>
          </p:cNvGraphicFramePr>
          <p:nvPr>
            <p:extLst>
              <p:ext uri="{D42A27DB-BD31-4B8C-83A1-F6EECF244321}">
                <p14:modId xmlns:p14="http://schemas.microsoft.com/office/powerpoint/2010/main" val="1981113969"/>
              </p:ext>
            </p:extLst>
          </p:nvPr>
        </p:nvGraphicFramePr>
        <p:xfrm>
          <a:off x="251520" y="3961606"/>
          <a:ext cx="5765799" cy="1771650"/>
        </p:xfrm>
        <a:graphic>
          <a:graphicData uri="http://schemas.openxmlformats.org/drawingml/2006/table">
            <a:tbl>
              <a:tblPr/>
              <a:tblGrid>
                <a:gridCol w="1092367"/>
                <a:gridCol w="1168358"/>
                <a:gridCol w="1168358"/>
                <a:gridCol w="1168358"/>
                <a:gridCol w="1168358"/>
              </a:tblGrid>
              <a:tr h="295275">
                <a:tc>
                  <a:txBody>
                    <a:bodyPr/>
                    <a:lstStyle/>
                    <a:p>
                      <a:pPr algn="l" fontAlgn="ctr"/>
                      <a:r>
                        <a:rPr lang="sk-SK" sz="1800" b="1" i="0" u="none" strike="noStrike" dirty="0">
                          <a:solidFill>
                            <a:srgbClr val="996633"/>
                          </a:solidFill>
                          <a:effectLst/>
                          <a:latin typeface="Calibri" panose="020F0502020204030204" pitchFamily="34" charset="0"/>
                        </a:rPr>
                        <a:t> </a:t>
                      </a:r>
                    </a:p>
                  </a:txBody>
                  <a:tcPr marL="9525" marR="9525" marT="9525" marB="0" anchor="ctr">
                    <a:lnL>
                      <a:noFill/>
                    </a:lnL>
                    <a:lnR w="6350" cap="flat" cmpd="sng" algn="ctr">
                      <a:solidFill>
                        <a:srgbClr val="996633"/>
                      </a:solidFill>
                      <a:prstDash val="solid"/>
                      <a:round/>
                      <a:headEnd type="none" w="med" len="med"/>
                      <a:tailEnd type="none" w="med" len="med"/>
                    </a:lnR>
                    <a:lnT>
                      <a:noFill/>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dirty="0">
                          <a:solidFill>
                            <a:srgbClr val="996633"/>
                          </a:solidFill>
                          <a:effectLst/>
                          <a:latin typeface="Calibri" panose="020F0502020204030204" pitchFamily="34" charset="0"/>
                        </a:rPr>
                        <a:t>Abstrakt A</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dirty="0">
                          <a:solidFill>
                            <a:srgbClr val="996633"/>
                          </a:solidFill>
                          <a:effectLst/>
                          <a:latin typeface="Calibri" panose="020F0502020204030204" pitchFamily="34" charset="0"/>
                        </a:rPr>
                        <a:t>Abstrakt B</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Abstrakt C</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dirty="0">
                          <a:solidFill>
                            <a:srgbClr val="996633"/>
                          </a:solidFill>
                          <a:effectLst/>
                          <a:latin typeface="Calibri" panose="020F0502020204030204" pitchFamily="34" charset="0"/>
                        </a:rPr>
                        <a:t>Abstrakt D</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r h="295275">
                <a:tc>
                  <a:txBody>
                    <a:bodyPr/>
                    <a:lstStyle/>
                    <a:p>
                      <a:pPr algn="l" fontAlgn="ctr"/>
                      <a:r>
                        <a:rPr lang="sk-SK" sz="1800" b="0" i="0" u="none" strike="noStrike" dirty="0">
                          <a:solidFill>
                            <a:srgbClr val="996633"/>
                          </a:solidFill>
                          <a:effectLst/>
                          <a:latin typeface="Calibri" panose="020F0502020204030204" pitchFamily="34" charset="0"/>
                        </a:rPr>
                        <a:t> 1. miesto</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5</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3</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r h="295275">
                <a:tc>
                  <a:txBody>
                    <a:bodyPr/>
                    <a:lstStyle/>
                    <a:p>
                      <a:pPr algn="l" fontAlgn="ctr"/>
                      <a:r>
                        <a:rPr lang="sk-SK" sz="1800" b="0" i="0" u="none" strike="noStrike" dirty="0">
                          <a:solidFill>
                            <a:srgbClr val="996633"/>
                          </a:solidFill>
                          <a:effectLst/>
                          <a:latin typeface="Calibri" panose="020F0502020204030204" pitchFamily="34" charset="0"/>
                        </a:rPr>
                        <a:t> 2. miesto</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3</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5</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r h="295275">
                <a:tc>
                  <a:txBody>
                    <a:bodyPr/>
                    <a:lstStyle/>
                    <a:p>
                      <a:pPr algn="l" fontAlgn="ctr"/>
                      <a:r>
                        <a:rPr lang="sk-SK" sz="1800" b="0" i="0" u="none" strike="noStrike" dirty="0">
                          <a:solidFill>
                            <a:srgbClr val="996633"/>
                          </a:solidFill>
                          <a:effectLst/>
                          <a:latin typeface="Calibri" panose="020F0502020204030204" pitchFamily="34" charset="0"/>
                        </a:rPr>
                        <a:t> 3. miesto</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3</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7</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 </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 </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r h="295275">
                <a:tc>
                  <a:txBody>
                    <a:bodyPr/>
                    <a:lstStyle/>
                    <a:p>
                      <a:pPr algn="l" fontAlgn="ctr"/>
                      <a:r>
                        <a:rPr lang="sk-SK" sz="1800" b="0" i="0" u="none" strike="noStrike" dirty="0">
                          <a:solidFill>
                            <a:srgbClr val="996633"/>
                          </a:solidFill>
                          <a:effectLst/>
                          <a:latin typeface="Calibri" panose="020F0502020204030204" pitchFamily="34" charset="0"/>
                        </a:rPr>
                        <a:t> 4. miesto</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1</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4</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0" i="0" u="none" strike="noStrike">
                          <a:solidFill>
                            <a:srgbClr val="996633"/>
                          </a:solidFill>
                          <a:effectLst/>
                          <a:latin typeface="Calibri" panose="020F0502020204030204" pitchFamily="34" charset="0"/>
                        </a:rPr>
                        <a:t>4</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r h="295275">
                <a:tc>
                  <a:txBody>
                    <a:bodyPr/>
                    <a:lstStyle/>
                    <a:p>
                      <a:pPr algn="l" fontAlgn="ctr"/>
                      <a:r>
                        <a:rPr lang="sk-SK" sz="1800" b="1" i="0" u="none" strike="noStrike">
                          <a:solidFill>
                            <a:srgbClr val="422C16"/>
                          </a:solidFill>
                          <a:effectLst/>
                          <a:latin typeface="Calibri" panose="020F0502020204030204" pitchFamily="34" charset="0"/>
                        </a:rPr>
                        <a:t> Celkovo</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1" i="0" u="none" strike="noStrike">
                          <a:solidFill>
                            <a:srgbClr val="422C16"/>
                          </a:solidFill>
                          <a:effectLst/>
                          <a:latin typeface="Calibri" panose="020F0502020204030204" pitchFamily="34" charset="0"/>
                        </a:rPr>
                        <a:t>30</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1" i="0" u="none" strike="noStrike">
                          <a:solidFill>
                            <a:srgbClr val="422C16"/>
                          </a:solidFill>
                          <a:effectLst/>
                          <a:latin typeface="Calibri" panose="020F0502020204030204" pitchFamily="34" charset="0"/>
                        </a:rPr>
                        <a:t>22</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1" i="0" u="none" strike="noStrike">
                          <a:solidFill>
                            <a:srgbClr val="422C16"/>
                          </a:solidFill>
                          <a:effectLst/>
                          <a:latin typeface="Calibri" panose="020F0502020204030204" pitchFamily="34" charset="0"/>
                        </a:rPr>
                        <a:t>25</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c>
                  <a:txBody>
                    <a:bodyPr/>
                    <a:lstStyle/>
                    <a:p>
                      <a:pPr algn="ctr" fontAlgn="ctr"/>
                      <a:r>
                        <a:rPr lang="sk-SK" sz="1800" b="1" i="0" u="none" strike="noStrike" dirty="0">
                          <a:solidFill>
                            <a:srgbClr val="422C16"/>
                          </a:solidFill>
                          <a:effectLst/>
                          <a:latin typeface="Calibri" panose="020F0502020204030204" pitchFamily="34" charset="0"/>
                        </a:rPr>
                        <a:t>23</a:t>
                      </a:r>
                    </a:p>
                  </a:txBody>
                  <a:tcPr marL="9525" marR="9525" marT="9525" marB="0" anchor="ctr">
                    <a:lnL w="6350" cap="flat" cmpd="sng" algn="ctr">
                      <a:solidFill>
                        <a:srgbClr val="996633"/>
                      </a:solidFill>
                      <a:prstDash val="solid"/>
                      <a:round/>
                      <a:headEnd type="none" w="med" len="med"/>
                      <a:tailEnd type="none" w="med" len="med"/>
                    </a:lnL>
                    <a:lnR w="6350" cap="flat" cmpd="sng" algn="ctr">
                      <a:solidFill>
                        <a:srgbClr val="996633"/>
                      </a:solidFill>
                      <a:prstDash val="solid"/>
                      <a:round/>
                      <a:headEnd type="none" w="med" len="med"/>
                      <a:tailEnd type="none" w="med" len="med"/>
                    </a:lnR>
                    <a:lnT w="6350" cap="flat" cmpd="sng" algn="ctr">
                      <a:solidFill>
                        <a:srgbClr val="996633"/>
                      </a:solidFill>
                      <a:prstDash val="solid"/>
                      <a:round/>
                      <a:headEnd type="none" w="med" len="med"/>
                      <a:tailEnd type="none" w="med" len="med"/>
                    </a:lnT>
                    <a:lnB w="6350" cap="flat" cmpd="sng" algn="ctr">
                      <a:solidFill>
                        <a:srgbClr val="996633"/>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94654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624"/>
            <a:ext cx="8229600" cy="406168"/>
          </a:xfrm>
        </p:spPr>
        <p:txBody>
          <a:bodyPr/>
          <a:lstStyle/>
          <a:p>
            <a:r>
              <a:rPr lang="en-US" dirty="0" smtClean="0"/>
              <a:t>4</a:t>
            </a:r>
            <a:r>
              <a:rPr lang="sk-SK" dirty="0" smtClean="0"/>
              <a:t>. miesto: Abstrakt </a:t>
            </a:r>
            <a:r>
              <a:rPr lang="en-US" dirty="0" smtClean="0"/>
              <a:t>B</a:t>
            </a:r>
            <a:endParaRPr lang="sk-SK" dirty="0"/>
          </a:p>
        </p:txBody>
      </p:sp>
      <p:sp>
        <p:nvSpPr>
          <p:cNvPr id="35" name="Rechteck 11"/>
          <p:cNvSpPr/>
          <p:nvPr/>
        </p:nvSpPr>
        <p:spPr bwMode="auto">
          <a:xfrm>
            <a:off x="382158" y="548680"/>
            <a:ext cx="1528700" cy="334713"/>
          </a:xfrm>
          <a:prstGeom prst="rect">
            <a:avLst/>
          </a:prstGeom>
          <a:solidFill>
            <a:srgbClr val="C5D3F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Motivácia</a:t>
            </a:r>
            <a:endParaRPr lang="en-US" sz="2000" b="1" dirty="0"/>
          </a:p>
        </p:txBody>
      </p:sp>
      <p:sp>
        <p:nvSpPr>
          <p:cNvPr id="36" name="Rechteck 12"/>
          <p:cNvSpPr/>
          <p:nvPr/>
        </p:nvSpPr>
        <p:spPr bwMode="auto">
          <a:xfrm>
            <a:off x="2072623" y="548680"/>
            <a:ext cx="1528700" cy="334713"/>
          </a:xfrm>
          <a:prstGeom prst="rect">
            <a:avLst/>
          </a:prstGeom>
          <a:solidFill>
            <a:srgbClr val="DFF6C0"/>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de-DE" sz="2000" b="1" dirty="0" smtClean="0"/>
              <a:t>Probl</a:t>
            </a:r>
            <a:r>
              <a:rPr lang="sk-SK" sz="2000" b="1" dirty="0" smtClean="0"/>
              <a:t>é</a:t>
            </a:r>
            <a:r>
              <a:rPr lang="de-DE" sz="2000" b="1" dirty="0" smtClean="0"/>
              <a:t>m</a:t>
            </a:r>
            <a:endParaRPr lang="en-US" sz="2000" b="1" dirty="0"/>
          </a:p>
        </p:txBody>
      </p:sp>
      <p:sp>
        <p:nvSpPr>
          <p:cNvPr id="37" name="Rechteck 13"/>
          <p:cNvSpPr/>
          <p:nvPr/>
        </p:nvSpPr>
        <p:spPr bwMode="auto">
          <a:xfrm>
            <a:off x="3763088" y="548680"/>
            <a:ext cx="1528700" cy="334713"/>
          </a:xfrm>
          <a:prstGeom prst="rect">
            <a:avLst/>
          </a:prstGeom>
          <a:solidFill>
            <a:srgbClr val="F5F7A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Riešenie</a:t>
            </a:r>
            <a:endParaRPr lang="en-US" sz="2000" b="1" dirty="0"/>
          </a:p>
        </p:txBody>
      </p:sp>
      <p:sp>
        <p:nvSpPr>
          <p:cNvPr id="38" name="Rechteck 14"/>
          <p:cNvSpPr/>
          <p:nvPr/>
        </p:nvSpPr>
        <p:spPr bwMode="auto">
          <a:xfrm>
            <a:off x="5453553" y="548680"/>
            <a:ext cx="1528700" cy="334713"/>
          </a:xfrm>
          <a:prstGeom prst="rect">
            <a:avLst/>
          </a:prstGeom>
          <a:solidFill>
            <a:srgbClr val="FDD3D4"/>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Výsledky</a:t>
            </a:r>
            <a:endParaRPr lang="en-US" sz="2000" b="1" dirty="0"/>
          </a:p>
        </p:txBody>
      </p:sp>
      <p:sp>
        <p:nvSpPr>
          <p:cNvPr id="39" name="Rechteck 15"/>
          <p:cNvSpPr/>
          <p:nvPr/>
        </p:nvSpPr>
        <p:spPr bwMode="auto">
          <a:xfrm>
            <a:off x="7144018" y="548680"/>
            <a:ext cx="1528700" cy="334713"/>
          </a:xfrm>
          <a:prstGeom prst="rect">
            <a:avLst/>
          </a:prstGeom>
          <a:solidFill>
            <a:srgbClr val="E4BCFA"/>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Implikácie</a:t>
            </a:r>
            <a:endParaRPr lang="en-US" sz="2000" b="1" dirty="0"/>
          </a:p>
        </p:txBody>
      </p:sp>
      <p:sp>
        <p:nvSpPr>
          <p:cNvPr id="42" name="TextBox 30"/>
          <p:cNvSpPr txBox="1"/>
          <p:nvPr/>
        </p:nvSpPr>
        <p:spPr>
          <a:xfrm>
            <a:off x="3763088" y="884350"/>
            <a:ext cx="1525025"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a:t>Informatívny</a:t>
            </a:r>
            <a:endParaRPr lang="en-US" dirty="0"/>
          </a:p>
        </p:txBody>
      </p:sp>
      <p:sp>
        <p:nvSpPr>
          <p:cNvPr id="43" name="TextBox 26"/>
          <p:cNvSpPr txBox="1"/>
          <p:nvPr/>
        </p:nvSpPr>
        <p:spPr>
          <a:xfrm>
            <a:off x="323528" y="882621"/>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16" name="Content Placeholder 1"/>
          <p:cNvSpPr>
            <a:spLocks noGrp="1"/>
          </p:cNvSpPr>
          <p:nvPr>
            <p:ph idx="1"/>
          </p:nvPr>
        </p:nvSpPr>
        <p:spPr>
          <a:xfrm>
            <a:off x="467544" y="1557403"/>
            <a:ext cx="8229600" cy="1478292"/>
          </a:xfrm>
          <a:solidFill>
            <a:srgbClr val="C5D3FB"/>
          </a:solidFill>
        </p:spPr>
        <p:txBody>
          <a:bodyPr/>
          <a:lstStyle/>
          <a:p>
            <a:pPr marL="0" indent="0">
              <a:buNone/>
            </a:pPr>
            <a:r>
              <a:rPr lang="en-US" sz="1800" dirty="0">
                <a:solidFill>
                  <a:srgbClr val="422C16"/>
                </a:solidFill>
              </a:rPr>
              <a:t>Web personalization is the process of customizing a Web site to the needs of each specific user or set of users, taking advantage of the knowledge acquired through the analysis of the user's navigational behavior. Integrating usage data with content, structure or user profile data enhances the results of the personalization </a:t>
            </a:r>
            <a:r>
              <a:rPr lang="en-US" sz="1800" dirty="0" smtClean="0">
                <a:solidFill>
                  <a:srgbClr val="422C16"/>
                </a:solidFill>
              </a:rPr>
              <a:t>process</a:t>
            </a:r>
            <a:endParaRPr lang="sk-SK" sz="1800" dirty="0">
              <a:solidFill>
                <a:srgbClr val="422C16"/>
              </a:solidFill>
            </a:endParaRPr>
          </a:p>
        </p:txBody>
      </p:sp>
      <p:sp>
        <p:nvSpPr>
          <p:cNvPr id="30" name="Textfeld 3"/>
          <p:cNvSpPr txBox="1"/>
          <p:nvPr/>
        </p:nvSpPr>
        <p:spPr>
          <a:xfrm>
            <a:off x="0" y="6596390"/>
            <a:ext cx="7812360"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a:t>[</a:t>
            </a:r>
            <a:r>
              <a:rPr lang="sk-SK" sz="1100" dirty="0" err="1"/>
              <a:t>Eirinaki</a:t>
            </a:r>
            <a:r>
              <a:rPr lang="en-US" sz="1100" dirty="0"/>
              <a:t> et al</a:t>
            </a:r>
            <a:r>
              <a:rPr lang="sk-SK" sz="1100" dirty="0"/>
              <a:t>. 2004. Web </a:t>
            </a:r>
            <a:r>
              <a:rPr lang="sk-SK" sz="1100" dirty="0" err="1"/>
              <a:t>personalization</a:t>
            </a:r>
            <a:r>
              <a:rPr lang="sk-SK" sz="1100" dirty="0"/>
              <a:t> </a:t>
            </a:r>
            <a:r>
              <a:rPr lang="sk-SK" sz="1100" dirty="0" err="1"/>
              <a:t>integrating</a:t>
            </a:r>
            <a:r>
              <a:rPr lang="sk-SK" sz="1100" dirty="0"/>
              <a:t> </a:t>
            </a:r>
            <a:r>
              <a:rPr lang="sk-SK" sz="1100" dirty="0" err="1"/>
              <a:t>content</a:t>
            </a:r>
            <a:r>
              <a:rPr lang="sk-SK" sz="1100" dirty="0"/>
              <a:t> </a:t>
            </a:r>
            <a:r>
              <a:rPr lang="sk-SK" sz="1100" dirty="0" err="1"/>
              <a:t>semantics</a:t>
            </a:r>
            <a:r>
              <a:rPr lang="sk-SK" sz="1100" dirty="0"/>
              <a:t> and </a:t>
            </a:r>
            <a:r>
              <a:rPr lang="sk-SK" sz="1100" dirty="0" err="1"/>
              <a:t>navigational</a:t>
            </a:r>
            <a:r>
              <a:rPr lang="sk-SK" sz="1100" dirty="0"/>
              <a:t> </a:t>
            </a:r>
            <a:r>
              <a:rPr lang="sk-SK" sz="1100" dirty="0" err="1"/>
              <a:t>patterns</a:t>
            </a:r>
            <a:r>
              <a:rPr lang="sk-SK" sz="1100" dirty="0"/>
              <a:t>. ACM, New York, NY, USA, 72-79.</a:t>
            </a:r>
            <a:r>
              <a:rPr lang="de-DE" sz="1100" dirty="0"/>
              <a:t>]</a:t>
            </a:r>
            <a:endParaRPr lang="sk-SK" sz="1100" dirty="0"/>
          </a:p>
        </p:txBody>
      </p:sp>
      <p:sp>
        <p:nvSpPr>
          <p:cNvPr id="24" name="Content Placeholder 1"/>
          <p:cNvSpPr txBox="1">
            <a:spLocks/>
          </p:cNvSpPr>
          <p:nvPr/>
        </p:nvSpPr>
        <p:spPr>
          <a:xfrm>
            <a:off x="467544" y="3131482"/>
            <a:ext cx="8229600" cy="2025710"/>
          </a:xfrm>
          <a:prstGeom prst="rect">
            <a:avLst/>
          </a:prstGeom>
          <a:solidFill>
            <a:srgbClr val="F5F7AB"/>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In this paper, we present </a:t>
            </a:r>
            <a:r>
              <a:rPr lang="en-US" sz="1800" kern="0" dirty="0" err="1">
                <a:solidFill>
                  <a:srgbClr val="422C16"/>
                </a:solidFill>
              </a:rPr>
              <a:t>SEWeP</a:t>
            </a:r>
            <a:r>
              <a:rPr lang="en-US" sz="1800" kern="0" dirty="0">
                <a:solidFill>
                  <a:srgbClr val="422C16"/>
                </a:solidFill>
              </a:rPr>
              <a:t>, a system that makes use of both the usage logs and the semantics of a Web site's content in order to personalize it. Web content is semantically annotated using a conceptual hierarchy (taxonomy). We introduce C-logs, an extended form of Web usage logs that encapsulates knowledge derived from the link semantics. C-logs are used as input to the Web usage mining process, resulting in a broader yet semantically focused set of recommendations.</a:t>
            </a:r>
            <a:endParaRPr lang="sk-SK" sz="1800" kern="0" dirty="0">
              <a:solidFill>
                <a:srgbClr val="422C16"/>
              </a:solidFill>
            </a:endParaRPr>
          </a:p>
        </p:txBody>
      </p:sp>
      <p:grpSp>
        <p:nvGrpSpPr>
          <p:cNvPr id="45" name="Group 44"/>
          <p:cNvGrpSpPr/>
          <p:nvPr/>
        </p:nvGrpSpPr>
        <p:grpSpPr>
          <a:xfrm rot="10546054">
            <a:off x="7163096" y="457127"/>
            <a:ext cx="1439093" cy="470586"/>
            <a:chOff x="6540222" y="76200"/>
            <a:chExt cx="1439093" cy="501047"/>
          </a:xfrm>
          <a:effectLst>
            <a:outerShdw blurRad="50800" dist="38100" dir="2700000" algn="tl" rotWithShape="0">
              <a:prstClr val="black">
                <a:alpha val="40000"/>
              </a:prstClr>
            </a:outerShdw>
          </a:effectLst>
        </p:grpSpPr>
        <p:cxnSp>
          <p:nvCxnSpPr>
            <p:cNvPr id="46" name="Straight Connector 45"/>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47" name="Straight Connector 46"/>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grpSp>
        <p:nvGrpSpPr>
          <p:cNvPr id="48" name="Group 47"/>
          <p:cNvGrpSpPr/>
          <p:nvPr/>
        </p:nvGrpSpPr>
        <p:grpSpPr>
          <a:xfrm rot="185844">
            <a:off x="2185140" y="515208"/>
            <a:ext cx="1439093" cy="470586"/>
            <a:chOff x="6540222" y="76200"/>
            <a:chExt cx="1439093" cy="501047"/>
          </a:xfrm>
          <a:effectLst>
            <a:outerShdw blurRad="50800" dist="38100" dir="2700000" algn="tl" rotWithShape="0">
              <a:prstClr val="black">
                <a:alpha val="40000"/>
              </a:prstClr>
            </a:outerShdw>
          </a:effectLst>
        </p:grpSpPr>
        <p:cxnSp>
          <p:nvCxnSpPr>
            <p:cNvPr id="49" name="Straight Connector 48"/>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50" name="Straight Connector 49"/>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grpSp>
        <p:nvGrpSpPr>
          <p:cNvPr id="51" name="Group 50"/>
          <p:cNvGrpSpPr/>
          <p:nvPr/>
        </p:nvGrpSpPr>
        <p:grpSpPr>
          <a:xfrm rot="10546054">
            <a:off x="5379491" y="457679"/>
            <a:ext cx="1439093" cy="470586"/>
            <a:chOff x="6540222" y="76200"/>
            <a:chExt cx="1439093" cy="501047"/>
          </a:xfrm>
          <a:effectLst>
            <a:outerShdw blurRad="50800" dist="38100" dir="2700000" algn="tl" rotWithShape="0">
              <a:prstClr val="black">
                <a:alpha val="40000"/>
              </a:prstClr>
            </a:outerShdw>
          </a:effectLst>
        </p:grpSpPr>
        <p:cxnSp>
          <p:nvCxnSpPr>
            <p:cNvPr id="52" name="Straight Connector 51"/>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53" name="Straight Connector 52"/>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spTree>
    <p:extLst>
      <p:ext uri="{BB962C8B-B14F-4D97-AF65-F5344CB8AC3E}">
        <p14:creationId xmlns:p14="http://schemas.microsoft.com/office/powerpoint/2010/main" val="677418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624"/>
            <a:ext cx="8229600" cy="406168"/>
          </a:xfrm>
        </p:spPr>
        <p:txBody>
          <a:bodyPr/>
          <a:lstStyle/>
          <a:p>
            <a:r>
              <a:rPr lang="en-US" dirty="0" smtClean="0"/>
              <a:t>3</a:t>
            </a:r>
            <a:r>
              <a:rPr lang="sk-SK" dirty="0" smtClean="0"/>
              <a:t>. miesto: Abstrakt </a:t>
            </a:r>
            <a:r>
              <a:rPr lang="en-US" dirty="0"/>
              <a:t>D</a:t>
            </a:r>
            <a:endParaRPr lang="sk-SK" dirty="0"/>
          </a:p>
        </p:txBody>
      </p:sp>
      <p:sp>
        <p:nvSpPr>
          <p:cNvPr id="35" name="Rechteck 11"/>
          <p:cNvSpPr/>
          <p:nvPr/>
        </p:nvSpPr>
        <p:spPr bwMode="auto">
          <a:xfrm>
            <a:off x="382158" y="548680"/>
            <a:ext cx="1528700" cy="334713"/>
          </a:xfrm>
          <a:prstGeom prst="rect">
            <a:avLst/>
          </a:prstGeom>
          <a:solidFill>
            <a:srgbClr val="C5D3F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Motivácia</a:t>
            </a:r>
            <a:endParaRPr lang="en-US" sz="2000" b="1" dirty="0"/>
          </a:p>
        </p:txBody>
      </p:sp>
      <p:sp>
        <p:nvSpPr>
          <p:cNvPr id="36" name="Rechteck 12"/>
          <p:cNvSpPr/>
          <p:nvPr/>
        </p:nvSpPr>
        <p:spPr bwMode="auto">
          <a:xfrm>
            <a:off x="2072623" y="548680"/>
            <a:ext cx="1528700" cy="334713"/>
          </a:xfrm>
          <a:prstGeom prst="rect">
            <a:avLst/>
          </a:prstGeom>
          <a:solidFill>
            <a:srgbClr val="DFF6C0"/>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de-DE" sz="2000" b="1" dirty="0" smtClean="0"/>
              <a:t>Probl</a:t>
            </a:r>
            <a:r>
              <a:rPr lang="sk-SK" sz="2000" b="1" dirty="0" smtClean="0"/>
              <a:t>é</a:t>
            </a:r>
            <a:r>
              <a:rPr lang="de-DE" sz="2000" b="1" dirty="0" smtClean="0"/>
              <a:t>m</a:t>
            </a:r>
            <a:endParaRPr lang="en-US" sz="2000" b="1" dirty="0"/>
          </a:p>
        </p:txBody>
      </p:sp>
      <p:sp>
        <p:nvSpPr>
          <p:cNvPr id="37" name="Rechteck 13"/>
          <p:cNvSpPr/>
          <p:nvPr/>
        </p:nvSpPr>
        <p:spPr bwMode="auto">
          <a:xfrm>
            <a:off x="3763088" y="548680"/>
            <a:ext cx="1528700" cy="334713"/>
          </a:xfrm>
          <a:prstGeom prst="rect">
            <a:avLst/>
          </a:prstGeom>
          <a:solidFill>
            <a:srgbClr val="F5F7A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Riešenie</a:t>
            </a:r>
            <a:endParaRPr lang="en-US" sz="2000" b="1" dirty="0"/>
          </a:p>
        </p:txBody>
      </p:sp>
      <p:sp>
        <p:nvSpPr>
          <p:cNvPr id="38" name="Rechteck 14"/>
          <p:cNvSpPr/>
          <p:nvPr/>
        </p:nvSpPr>
        <p:spPr bwMode="auto">
          <a:xfrm>
            <a:off x="5453553" y="548680"/>
            <a:ext cx="1528700" cy="334713"/>
          </a:xfrm>
          <a:prstGeom prst="rect">
            <a:avLst/>
          </a:prstGeom>
          <a:solidFill>
            <a:srgbClr val="FDD3D4"/>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Výsledky</a:t>
            </a:r>
            <a:endParaRPr lang="en-US" sz="2000" b="1" dirty="0"/>
          </a:p>
        </p:txBody>
      </p:sp>
      <p:sp>
        <p:nvSpPr>
          <p:cNvPr id="39" name="Rechteck 15"/>
          <p:cNvSpPr/>
          <p:nvPr/>
        </p:nvSpPr>
        <p:spPr bwMode="auto">
          <a:xfrm>
            <a:off x="7144018" y="548680"/>
            <a:ext cx="1528700" cy="334713"/>
          </a:xfrm>
          <a:prstGeom prst="rect">
            <a:avLst/>
          </a:prstGeom>
          <a:solidFill>
            <a:srgbClr val="E4BCFA"/>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Implikácie</a:t>
            </a:r>
            <a:endParaRPr lang="en-US" sz="2000" b="1" dirty="0"/>
          </a:p>
        </p:txBody>
      </p:sp>
      <p:sp>
        <p:nvSpPr>
          <p:cNvPr id="42" name="TextBox 30"/>
          <p:cNvSpPr txBox="1"/>
          <p:nvPr/>
        </p:nvSpPr>
        <p:spPr>
          <a:xfrm>
            <a:off x="3763088" y="884350"/>
            <a:ext cx="1525025"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Indikatívny</a:t>
            </a:r>
            <a:endParaRPr lang="en-US" dirty="0"/>
          </a:p>
        </p:txBody>
      </p:sp>
      <p:sp>
        <p:nvSpPr>
          <p:cNvPr id="30" name="Textfeld 3"/>
          <p:cNvSpPr txBox="1"/>
          <p:nvPr/>
        </p:nvSpPr>
        <p:spPr>
          <a:xfrm>
            <a:off x="0" y="6596390"/>
            <a:ext cx="7956376"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err="1"/>
              <a:t>Carmel</a:t>
            </a:r>
            <a:r>
              <a:rPr lang="sk-SK" sz="1100" dirty="0"/>
              <a:t> et al. 2012. </a:t>
            </a:r>
            <a:r>
              <a:rPr lang="sk-SK" sz="1100" dirty="0" err="1"/>
              <a:t>Folksonomy-Based</a:t>
            </a:r>
            <a:r>
              <a:rPr lang="sk-SK" sz="1100" dirty="0"/>
              <a:t> Term </a:t>
            </a:r>
            <a:r>
              <a:rPr lang="sk-SK" sz="1100" dirty="0" err="1"/>
              <a:t>Extraction</a:t>
            </a:r>
            <a:r>
              <a:rPr lang="sk-SK" sz="1100" dirty="0"/>
              <a:t> </a:t>
            </a:r>
            <a:r>
              <a:rPr lang="sk-SK" sz="1100" dirty="0" err="1"/>
              <a:t>for</a:t>
            </a:r>
            <a:r>
              <a:rPr lang="sk-SK" sz="1100" dirty="0"/>
              <a:t> Word </a:t>
            </a:r>
            <a:r>
              <a:rPr lang="sk-SK" sz="1100" dirty="0" err="1"/>
              <a:t>Cloud</a:t>
            </a:r>
            <a:r>
              <a:rPr lang="sk-SK" sz="1100" dirty="0"/>
              <a:t> </a:t>
            </a:r>
            <a:r>
              <a:rPr lang="sk-SK" sz="1100" dirty="0" err="1"/>
              <a:t>Generation</a:t>
            </a:r>
            <a:r>
              <a:rPr lang="sk-SK" sz="1100" dirty="0"/>
              <a:t>. </a:t>
            </a:r>
            <a:r>
              <a:rPr lang="sk-SK" sz="1100" i="1" dirty="0"/>
              <a:t>ACM </a:t>
            </a:r>
            <a:r>
              <a:rPr lang="sk-SK" sz="1100" i="1" dirty="0" err="1"/>
              <a:t>Trans</a:t>
            </a:r>
            <a:r>
              <a:rPr lang="sk-SK" sz="1100" i="1" dirty="0"/>
              <a:t>. </a:t>
            </a:r>
            <a:r>
              <a:rPr lang="sk-SK" sz="1100" i="1" dirty="0" err="1"/>
              <a:t>Intell</a:t>
            </a:r>
            <a:r>
              <a:rPr lang="sk-SK" sz="1100" i="1" dirty="0"/>
              <a:t>. </a:t>
            </a:r>
            <a:r>
              <a:rPr lang="sk-SK" sz="1100" i="1" dirty="0" err="1"/>
              <a:t>Syst</a:t>
            </a:r>
            <a:r>
              <a:rPr lang="sk-SK" sz="1100" i="1" dirty="0"/>
              <a:t>. </a:t>
            </a:r>
            <a:r>
              <a:rPr lang="sk-SK" sz="1100" i="1" dirty="0" err="1"/>
              <a:t>Technol</a:t>
            </a:r>
            <a:r>
              <a:rPr lang="sk-SK" sz="1100" i="1" dirty="0"/>
              <a:t>.</a:t>
            </a:r>
            <a:r>
              <a:rPr lang="sk-SK" sz="1100" dirty="0"/>
              <a:t> 3, 4, </a:t>
            </a:r>
            <a:r>
              <a:rPr lang="sk-SK" sz="1100" dirty="0" err="1"/>
              <a:t>Article</a:t>
            </a:r>
            <a:r>
              <a:rPr lang="sk-SK" sz="1100" dirty="0"/>
              <a:t> 60 (September </a:t>
            </a:r>
            <a:r>
              <a:rPr lang="sk-SK" sz="1100" dirty="0" smtClean="0"/>
              <a:t>2012)</a:t>
            </a:r>
            <a:r>
              <a:rPr lang="en-US" sz="1100" dirty="0" smtClean="0"/>
              <a:t>]</a:t>
            </a:r>
            <a:endParaRPr lang="sk-SK" sz="1100" dirty="0"/>
          </a:p>
        </p:txBody>
      </p:sp>
      <p:sp>
        <p:nvSpPr>
          <p:cNvPr id="24" name="Content Placeholder 1"/>
          <p:cNvSpPr txBox="1">
            <a:spLocks/>
          </p:cNvSpPr>
          <p:nvPr/>
        </p:nvSpPr>
        <p:spPr>
          <a:xfrm>
            <a:off x="467544" y="1556792"/>
            <a:ext cx="8229600" cy="1161614"/>
          </a:xfrm>
          <a:prstGeom prst="rect">
            <a:avLst/>
          </a:prstGeom>
          <a:solidFill>
            <a:srgbClr val="F5F7AB"/>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In this work we study the task of term extraction for word cloud generation in sparsely tagged domains, in which manual tags are scarce. We present a folksonomy-based term extraction method, called tag-boost, which boosts terms that are frequently used by the public to tag content.</a:t>
            </a:r>
            <a:endParaRPr lang="sk-SK" sz="1800" kern="0" dirty="0">
              <a:solidFill>
                <a:srgbClr val="422C16"/>
              </a:solidFill>
            </a:endParaRPr>
          </a:p>
        </p:txBody>
      </p:sp>
      <p:sp>
        <p:nvSpPr>
          <p:cNvPr id="25" name="Content Placeholder 1"/>
          <p:cNvSpPr txBox="1">
            <a:spLocks/>
          </p:cNvSpPr>
          <p:nvPr/>
        </p:nvSpPr>
        <p:spPr>
          <a:xfrm>
            <a:off x="467544" y="2761193"/>
            <a:ext cx="8229600" cy="2307189"/>
          </a:xfrm>
          <a:prstGeom prst="rect">
            <a:avLst/>
          </a:prstGeom>
          <a:solidFill>
            <a:srgbClr val="FDD3D4"/>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Our experiments with tag-boost based term extraction over different domains demonstrate tremendous improvement in word cloud quality, as reflected by the agreement between manual tags of the testing items and the cloud’s terms extracted from the items’ content. Moreover, our results demonstrate the high robustness of this approach, as compared to alternative cloud generation methods that exhibit a high sensitivity to data sparseness. Additionally, we show that tag-boost can be effectively applied even in </a:t>
            </a:r>
            <a:r>
              <a:rPr lang="en-US" sz="1800" kern="0" dirty="0" err="1">
                <a:solidFill>
                  <a:srgbClr val="422C16"/>
                </a:solidFill>
              </a:rPr>
              <a:t>nontagged</a:t>
            </a:r>
            <a:r>
              <a:rPr lang="en-US" sz="1800" kern="0" dirty="0">
                <a:solidFill>
                  <a:srgbClr val="422C16"/>
                </a:solidFill>
              </a:rPr>
              <a:t> domains, by using an external rich folksonomy borrowed from a well-tagged domain.</a:t>
            </a:r>
            <a:endParaRPr lang="sk-SK" sz="1800" kern="0" dirty="0">
              <a:solidFill>
                <a:srgbClr val="422C16"/>
              </a:solidFill>
            </a:endParaRPr>
          </a:p>
        </p:txBody>
      </p:sp>
      <p:sp>
        <p:nvSpPr>
          <p:cNvPr id="27" name="TextBox 26"/>
          <p:cNvSpPr txBox="1"/>
          <p:nvPr/>
        </p:nvSpPr>
        <p:spPr>
          <a:xfrm>
            <a:off x="2035189"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28" name="TextBox 27"/>
          <p:cNvSpPr txBox="1"/>
          <p:nvPr/>
        </p:nvSpPr>
        <p:spPr>
          <a:xfrm>
            <a:off x="5491573"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grpSp>
        <p:nvGrpSpPr>
          <p:cNvPr id="20" name="Group 19"/>
          <p:cNvGrpSpPr/>
          <p:nvPr/>
        </p:nvGrpSpPr>
        <p:grpSpPr>
          <a:xfrm rot="10546054">
            <a:off x="7163096" y="457127"/>
            <a:ext cx="1439093" cy="470586"/>
            <a:chOff x="6540222" y="76200"/>
            <a:chExt cx="1439093" cy="501047"/>
          </a:xfrm>
          <a:effectLst>
            <a:outerShdw blurRad="50800" dist="38100" dir="2700000" algn="tl" rotWithShape="0">
              <a:prstClr val="black">
                <a:alpha val="40000"/>
              </a:prstClr>
            </a:outerShdw>
          </a:effectLst>
        </p:grpSpPr>
        <p:cxnSp>
          <p:nvCxnSpPr>
            <p:cNvPr id="21" name="Straight Connector 20"/>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22" name="Straight Connector 21"/>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grpSp>
        <p:nvGrpSpPr>
          <p:cNvPr id="34" name="Group 33"/>
          <p:cNvGrpSpPr/>
          <p:nvPr/>
        </p:nvGrpSpPr>
        <p:grpSpPr>
          <a:xfrm rot="10546054">
            <a:off x="338931" y="457679"/>
            <a:ext cx="1439093" cy="470586"/>
            <a:chOff x="6540222" y="76200"/>
            <a:chExt cx="1439093" cy="501047"/>
          </a:xfrm>
          <a:effectLst>
            <a:outerShdw blurRad="50800" dist="38100" dir="2700000" algn="tl" rotWithShape="0">
              <a:prstClr val="black">
                <a:alpha val="40000"/>
              </a:prstClr>
            </a:outerShdw>
          </a:effectLst>
        </p:grpSpPr>
        <p:cxnSp>
          <p:nvCxnSpPr>
            <p:cNvPr id="40" name="Straight Connector 39"/>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41" name="Straight Connector 40"/>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sp>
        <p:nvSpPr>
          <p:cNvPr id="44" name="Content Placeholder 1"/>
          <p:cNvSpPr txBox="1">
            <a:spLocks/>
          </p:cNvSpPr>
          <p:nvPr/>
        </p:nvSpPr>
        <p:spPr>
          <a:xfrm>
            <a:off x="3203848" y="1844824"/>
            <a:ext cx="3384376" cy="360040"/>
          </a:xfrm>
          <a:prstGeom prst="rect">
            <a:avLst/>
          </a:prstGeom>
          <a:solidFill>
            <a:srgbClr val="DFF6C0"/>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730" kern="0" dirty="0">
                <a:solidFill>
                  <a:srgbClr val="422C16"/>
                </a:solidFill>
              </a:rPr>
              <a:t>in which manual tags are </a:t>
            </a:r>
            <a:r>
              <a:rPr lang="en-US" sz="1730" kern="0" dirty="0" smtClean="0">
                <a:solidFill>
                  <a:srgbClr val="422C16"/>
                </a:solidFill>
              </a:rPr>
              <a:t>scarce.</a:t>
            </a:r>
            <a:endParaRPr lang="sk-SK" sz="1730" kern="0" dirty="0">
              <a:solidFill>
                <a:srgbClr val="422C16"/>
              </a:solidFill>
            </a:endParaRPr>
          </a:p>
        </p:txBody>
      </p:sp>
    </p:spTree>
    <p:extLst>
      <p:ext uri="{BB962C8B-B14F-4D97-AF65-F5344CB8AC3E}">
        <p14:creationId xmlns:p14="http://schemas.microsoft.com/office/powerpoint/2010/main" val="25426672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624"/>
            <a:ext cx="8229600" cy="406168"/>
          </a:xfrm>
        </p:spPr>
        <p:txBody>
          <a:bodyPr/>
          <a:lstStyle/>
          <a:p>
            <a:r>
              <a:rPr lang="en-US" dirty="0"/>
              <a:t>2</a:t>
            </a:r>
            <a:r>
              <a:rPr lang="sk-SK" dirty="0" smtClean="0"/>
              <a:t>. miesto: Abstrakt </a:t>
            </a:r>
            <a:r>
              <a:rPr lang="en-US" dirty="0"/>
              <a:t>A</a:t>
            </a:r>
            <a:endParaRPr lang="sk-SK" dirty="0"/>
          </a:p>
        </p:txBody>
      </p:sp>
      <p:sp>
        <p:nvSpPr>
          <p:cNvPr id="35" name="Rechteck 11"/>
          <p:cNvSpPr/>
          <p:nvPr/>
        </p:nvSpPr>
        <p:spPr bwMode="auto">
          <a:xfrm>
            <a:off x="382158" y="548680"/>
            <a:ext cx="1528700" cy="334713"/>
          </a:xfrm>
          <a:prstGeom prst="rect">
            <a:avLst/>
          </a:prstGeom>
          <a:solidFill>
            <a:srgbClr val="C5D3F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Motivácia</a:t>
            </a:r>
            <a:endParaRPr lang="en-US" sz="2000" b="1" dirty="0"/>
          </a:p>
        </p:txBody>
      </p:sp>
      <p:sp>
        <p:nvSpPr>
          <p:cNvPr id="36" name="Rechteck 12"/>
          <p:cNvSpPr/>
          <p:nvPr/>
        </p:nvSpPr>
        <p:spPr bwMode="auto">
          <a:xfrm>
            <a:off x="2072623" y="548680"/>
            <a:ext cx="1528700" cy="334713"/>
          </a:xfrm>
          <a:prstGeom prst="rect">
            <a:avLst/>
          </a:prstGeom>
          <a:solidFill>
            <a:srgbClr val="DFF6C0"/>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de-DE" sz="2000" b="1" dirty="0" smtClean="0"/>
              <a:t>Probl</a:t>
            </a:r>
            <a:r>
              <a:rPr lang="sk-SK" sz="2000" b="1" dirty="0" smtClean="0"/>
              <a:t>é</a:t>
            </a:r>
            <a:r>
              <a:rPr lang="de-DE" sz="2000" b="1" dirty="0" smtClean="0"/>
              <a:t>m</a:t>
            </a:r>
            <a:endParaRPr lang="en-US" sz="2000" b="1" dirty="0"/>
          </a:p>
        </p:txBody>
      </p:sp>
      <p:sp>
        <p:nvSpPr>
          <p:cNvPr id="37" name="Rechteck 13"/>
          <p:cNvSpPr/>
          <p:nvPr/>
        </p:nvSpPr>
        <p:spPr bwMode="auto">
          <a:xfrm>
            <a:off x="3763088" y="548680"/>
            <a:ext cx="1528700" cy="334713"/>
          </a:xfrm>
          <a:prstGeom prst="rect">
            <a:avLst/>
          </a:prstGeom>
          <a:solidFill>
            <a:srgbClr val="F5F7A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Riešenie</a:t>
            </a:r>
            <a:endParaRPr lang="en-US" sz="2000" b="1" dirty="0"/>
          </a:p>
        </p:txBody>
      </p:sp>
      <p:sp>
        <p:nvSpPr>
          <p:cNvPr id="38" name="Rechteck 14"/>
          <p:cNvSpPr/>
          <p:nvPr/>
        </p:nvSpPr>
        <p:spPr bwMode="auto">
          <a:xfrm>
            <a:off x="5453553" y="548680"/>
            <a:ext cx="1528700" cy="334713"/>
          </a:xfrm>
          <a:prstGeom prst="rect">
            <a:avLst/>
          </a:prstGeom>
          <a:solidFill>
            <a:srgbClr val="FDD3D4"/>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Výsledky</a:t>
            </a:r>
            <a:endParaRPr lang="en-US" sz="2000" b="1" dirty="0"/>
          </a:p>
        </p:txBody>
      </p:sp>
      <p:sp>
        <p:nvSpPr>
          <p:cNvPr id="39" name="Rechteck 15"/>
          <p:cNvSpPr/>
          <p:nvPr/>
        </p:nvSpPr>
        <p:spPr bwMode="auto">
          <a:xfrm>
            <a:off x="7144018" y="548680"/>
            <a:ext cx="1528700" cy="334713"/>
          </a:xfrm>
          <a:prstGeom prst="rect">
            <a:avLst/>
          </a:prstGeom>
          <a:solidFill>
            <a:srgbClr val="E4BCFA"/>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Implikácie</a:t>
            </a:r>
            <a:endParaRPr lang="en-US" sz="2000" b="1" dirty="0"/>
          </a:p>
        </p:txBody>
      </p:sp>
      <p:sp>
        <p:nvSpPr>
          <p:cNvPr id="42" name="TextBox 30"/>
          <p:cNvSpPr txBox="1"/>
          <p:nvPr/>
        </p:nvSpPr>
        <p:spPr>
          <a:xfrm>
            <a:off x="3763088" y="884350"/>
            <a:ext cx="1525025"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Indikatívny</a:t>
            </a:r>
            <a:endParaRPr lang="en-US" dirty="0"/>
          </a:p>
        </p:txBody>
      </p:sp>
      <p:sp>
        <p:nvSpPr>
          <p:cNvPr id="43" name="TextBox 26"/>
          <p:cNvSpPr txBox="1"/>
          <p:nvPr/>
        </p:nvSpPr>
        <p:spPr>
          <a:xfrm>
            <a:off x="323528" y="882621"/>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16" name="Content Placeholder 1"/>
          <p:cNvSpPr>
            <a:spLocks noGrp="1"/>
          </p:cNvSpPr>
          <p:nvPr>
            <p:ph idx="1"/>
          </p:nvPr>
        </p:nvSpPr>
        <p:spPr>
          <a:xfrm>
            <a:off x="467544" y="1557402"/>
            <a:ext cx="8229600" cy="1794770"/>
          </a:xfrm>
          <a:solidFill>
            <a:srgbClr val="C5D3FB"/>
          </a:solidFill>
        </p:spPr>
        <p:txBody>
          <a:bodyPr/>
          <a:lstStyle/>
          <a:p>
            <a:pPr marL="0" indent="0">
              <a:buNone/>
            </a:pPr>
            <a:r>
              <a:rPr lang="en-US" sz="1800" dirty="0">
                <a:solidFill>
                  <a:srgbClr val="422C16"/>
                </a:solidFill>
              </a:rPr>
              <a:t>To engage visitors to a Web site at a very early stage (i.e., before registration or authentication), personalization tools must rely primarily on clickstream data captured in Web server logs. The lack of explicit user ratings as well as the sparse nature and the large volume of data in such a setting poses serious challenges to standard collaborative filtering techniques in terms of scalability and performance.</a:t>
            </a:r>
            <a:endParaRPr lang="sk-SK" sz="1800" dirty="0">
              <a:solidFill>
                <a:srgbClr val="422C16"/>
              </a:solidFill>
            </a:endParaRPr>
          </a:p>
        </p:txBody>
      </p:sp>
      <p:sp>
        <p:nvSpPr>
          <p:cNvPr id="30" name="Textfeld 3"/>
          <p:cNvSpPr txBox="1"/>
          <p:nvPr/>
        </p:nvSpPr>
        <p:spPr>
          <a:xfrm>
            <a:off x="0" y="6596390"/>
            <a:ext cx="7812360"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a:t>[</a:t>
            </a:r>
            <a:r>
              <a:rPr lang="en-US" sz="1100" dirty="0" err="1"/>
              <a:t>Mobasher</a:t>
            </a:r>
            <a:r>
              <a:rPr lang="en-US" sz="1100" dirty="0"/>
              <a:t> et al. 2001. Effective personalization based on association rule discovery from web usage data. </a:t>
            </a:r>
            <a:r>
              <a:rPr lang="en-US" sz="1100" dirty="0" smtClean="0"/>
              <a:t>ACM</a:t>
            </a:r>
            <a:r>
              <a:rPr lang="en-US" sz="1100" dirty="0"/>
              <a:t>, New York, NY, USA, 9-15.</a:t>
            </a:r>
            <a:r>
              <a:rPr lang="de-DE" sz="1100" dirty="0" smtClean="0"/>
              <a:t>]</a:t>
            </a:r>
            <a:endParaRPr lang="sk-SK" sz="1100" dirty="0"/>
          </a:p>
        </p:txBody>
      </p:sp>
      <p:sp>
        <p:nvSpPr>
          <p:cNvPr id="23" name="Content Placeholder 1"/>
          <p:cNvSpPr txBox="1">
            <a:spLocks/>
          </p:cNvSpPr>
          <p:nvPr/>
        </p:nvSpPr>
        <p:spPr>
          <a:xfrm>
            <a:off x="467544" y="3411015"/>
            <a:ext cx="8229600" cy="1224136"/>
          </a:xfrm>
          <a:prstGeom prst="rect">
            <a:avLst/>
          </a:prstGeom>
          <a:solidFill>
            <a:srgbClr val="DFF6C0"/>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Web usage mining techniques such as clustering that rely on offline pattern discovery from user transactions can be used to improve the scalability of collaborative filtering, however, this is often at the cost of reduced recommendation accuracy.</a:t>
            </a:r>
            <a:endParaRPr lang="sk-SK" sz="1800" kern="0" dirty="0">
              <a:solidFill>
                <a:srgbClr val="422C16"/>
              </a:solidFill>
            </a:endParaRPr>
          </a:p>
        </p:txBody>
      </p:sp>
      <p:sp>
        <p:nvSpPr>
          <p:cNvPr id="24" name="Content Placeholder 1"/>
          <p:cNvSpPr txBox="1">
            <a:spLocks/>
          </p:cNvSpPr>
          <p:nvPr/>
        </p:nvSpPr>
        <p:spPr>
          <a:xfrm>
            <a:off x="467544" y="4693994"/>
            <a:ext cx="8229600" cy="648072"/>
          </a:xfrm>
          <a:prstGeom prst="rect">
            <a:avLst/>
          </a:prstGeom>
          <a:solidFill>
            <a:srgbClr val="F5F7AB"/>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In this paper we propose effective and scalable techniques for Web personalization based on association rule discovery from usage data.</a:t>
            </a:r>
            <a:endParaRPr lang="sk-SK" sz="1800" kern="0" dirty="0">
              <a:solidFill>
                <a:srgbClr val="422C16"/>
              </a:solidFill>
            </a:endParaRPr>
          </a:p>
        </p:txBody>
      </p:sp>
      <p:sp>
        <p:nvSpPr>
          <p:cNvPr id="25" name="Content Placeholder 1"/>
          <p:cNvSpPr txBox="1">
            <a:spLocks/>
          </p:cNvSpPr>
          <p:nvPr/>
        </p:nvSpPr>
        <p:spPr>
          <a:xfrm>
            <a:off x="457200" y="5387062"/>
            <a:ext cx="8229600" cy="1164331"/>
          </a:xfrm>
          <a:prstGeom prst="rect">
            <a:avLst/>
          </a:prstGeom>
          <a:solidFill>
            <a:srgbClr val="FDD3D4"/>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Through detailed experimental evaluation on real usage data, we show that the proposed methodology can achieve better recommendation effectiveness, while maintaining a computational advantage over direct approaches to collaborative filtering such as the k-nearest-neighbor strategy.</a:t>
            </a:r>
            <a:endParaRPr lang="sk-SK" sz="1800" kern="0" dirty="0">
              <a:solidFill>
                <a:srgbClr val="422C16"/>
              </a:solidFill>
            </a:endParaRPr>
          </a:p>
        </p:txBody>
      </p:sp>
      <p:sp>
        <p:nvSpPr>
          <p:cNvPr id="27" name="TextBox 26"/>
          <p:cNvSpPr txBox="1"/>
          <p:nvPr/>
        </p:nvSpPr>
        <p:spPr>
          <a:xfrm>
            <a:off x="2035189"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28" name="TextBox 27"/>
          <p:cNvSpPr txBox="1"/>
          <p:nvPr/>
        </p:nvSpPr>
        <p:spPr>
          <a:xfrm>
            <a:off x="5491573"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grpSp>
        <p:nvGrpSpPr>
          <p:cNvPr id="19" name="Group 18"/>
          <p:cNvGrpSpPr/>
          <p:nvPr/>
        </p:nvGrpSpPr>
        <p:grpSpPr>
          <a:xfrm rot="10546054">
            <a:off x="7163096" y="457127"/>
            <a:ext cx="1439093" cy="470586"/>
            <a:chOff x="6540222" y="76200"/>
            <a:chExt cx="1439093" cy="501047"/>
          </a:xfrm>
          <a:effectLst>
            <a:outerShdw blurRad="50800" dist="38100" dir="2700000" algn="tl" rotWithShape="0">
              <a:prstClr val="black">
                <a:alpha val="40000"/>
              </a:prstClr>
            </a:outerShdw>
          </a:effectLst>
        </p:grpSpPr>
        <p:cxnSp>
          <p:nvCxnSpPr>
            <p:cNvPr id="20" name="Straight Connector 19"/>
            <p:cNvCxnSpPr/>
            <p:nvPr/>
          </p:nvCxnSpPr>
          <p:spPr bwMode="auto">
            <a:xfrm flipV="1">
              <a:off x="6540222" y="76200"/>
              <a:ext cx="1077074"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cxnSp>
          <p:nvCxnSpPr>
            <p:cNvPr id="21" name="Straight Connector 20"/>
            <p:cNvCxnSpPr/>
            <p:nvPr/>
          </p:nvCxnSpPr>
          <p:spPr bwMode="auto">
            <a:xfrm>
              <a:off x="6681192" y="76200"/>
              <a:ext cx="1298123" cy="501047"/>
            </a:xfrm>
            <a:prstGeom prst="line">
              <a:avLst/>
            </a:prstGeom>
            <a:solidFill>
              <a:schemeClr val="accent1"/>
            </a:solidFill>
            <a:ln w="76200" cap="flat" cmpd="sng" algn="ctr">
              <a:solidFill>
                <a:srgbClr val="FF0000"/>
              </a:solidFill>
              <a:prstDash val="solid"/>
              <a:round/>
              <a:headEnd type="none" w="sm" len="sm"/>
              <a:tailEnd type="none" w="sm" len="sm"/>
            </a:ln>
            <a:effectLst/>
          </p:spPr>
        </p:cxnSp>
      </p:grpSp>
    </p:spTree>
    <p:extLst>
      <p:ext uri="{BB962C8B-B14F-4D97-AF65-F5344CB8AC3E}">
        <p14:creationId xmlns:p14="http://schemas.microsoft.com/office/powerpoint/2010/main" val="10645039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4624"/>
            <a:ext cx="8229600" cy="406168"/>
          </a:xfrm>
        </p:spPr>
        <p:txBody>
          <a:bodyPr/>
          <a:lstStyle/>
          <a:p>
            <a:r>
              <a:rPr lang="en-US" dirty="0" smtClean="0"/>
              <a:t>1</a:t>
            </a:r>
            <a:r>
              <a:rPr lang="sk-SK" dirty="0" smtClean="0"/>
              <a:t>. miesto: Abstrakt </a:t>
            </a:r>
            <a:r>
              <a:rPr lang="en-US" dirty="0" smtClean="0"/>
              <a:t>C</a:t>
            </a:r>
            <a:endParaRPr lang="sk-SK" dirty="0"/>
          </a:p>
        </p:txBody>
      </p:sp>
      <p:sp>
        <p:nvSpPr>
          <p:cNvPr id="35" name="Rechteck 11"/>
          <p:cNvSpPr/>
          <p:nvPr/>
        </p:nvSpPr>
        <p:spPr bwMode="auto">
          <a:xfrm>
            <a:off x="382158" y="548680"/>
            <a:ext cx="1528700" cy="334713"/>
          </a:xfrm>
          <a:prstGeom prst="rect">
            <a:avLst/>
          </a:prstGeom>
          <a:solidFill>
            <a:srgbClr val="C5D3F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Motivácia</a:t>
            </a:r>
            <a:endParaRPr lang="en-US" sz="2000" b="1" dirty="0"/>
          </a:p>
        </p:txBody>
      </p:sp>
      <p:sp>
        <p:nvSpPr>
          <p:cNvPr id="36" name="Rechteck 12"/>
          <p:cNvSpPr/>
          <p:nvPr/>
        </p:nvSpPr>
        <p:spPr bwMode="auto">
          <a:xfrm>
            <a:off x="2072623" y="548680"/>
            <a:ext cx="1528700" cy="334713"/>
          </a:xfrm>
          <a:prstGeom prst="rect">
            <a:avLst/>
          </a:prstGeom>
          <a:solidFill>
            <a:srgbClr val="DFF6C0"/>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de-DE" sz="2000" b="1" dirty="0" smtClean="0"/>
              <a:t>Probl</a:t>
            </a:r>
            <a:r>
              <a:rPr lang="sk-SK" sz="2000" b="1" dirty="0" smtClean="0"/>
              <a:t>é</a:t>
            </a:r>
            <a:r>
              <a:rPr lang="de-DE" sz="2000" b="1" dirty="0" smtClean="0"/>
              <a:t>m</a:t>
            </a:r>
            <a:endParaRPr lang="en-US" sz="2000" b="1" dirty="0"/>
          </a:p>
        </p:txBody>
      </p:sp>
      <p:sp>
        <p:nvSpPr>
          <p:cNvPr id="37" name="Rechteck 13"/>
          <p:cNvSpPr/>
          <p:nvPr/>
        </p:nvSpPr>
        <p:spPr bwMode="auto">
          <a:xfrm>
            <a:off x="3763088" y="548680"/>
            <a:ext cx="1528700" cy="334713"/>
          </a:xfrm>
          <a:prstGeom prst="rect">
            <a:avLst/>
          </a:prstGeom>
          <a:solidFill>
            <a:srgbClr val="F5F7AB"/>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Riešenie</a:t>
            </a:r>
            <a:endParaRPr lang="en-US" sz="2000" b="1" dirty="0"/>
          </a:p>
        </p:txBody>
      </p:sp>
      <p:sp>
        <p:nvSpPr>
          <p:cNvPr id="38" name="Rechteck 14"/>
          <p:cNvSpPr/>
          <p:nvPr/>
        </p:nvSpPr>
        <p:spPr bwMode="auto">
          <a:xfrm>
            <a:off x="5453553" y="548680"/>
            <a:ext cx="1528700" cy="334713"/>
          </a:xfrm>
          <a:prstGeom prst="rect">
            <a:avLst/>
          </a:prstGeom>
          <a:solidFill>
            <a:srgbClr val="FDD3D4"/>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Výsledky</a:t>
            </a:r>
            <a:endParaRPr lang="en-US" sz="2000" b="1" dirty="0"/>
          </a:p>
        </p:txBody>
      </p:sp>
      <p:sp>
        <p:nvSpPr>
          <p:cNvPr id="39" name="Rechteck 15"/>
          <p:cNvSpPr/>
          <p:nvPr/>
        </p:nvSpPr>
        <p:spPr bwMode="auto">
          <a:xfrm>
            <a:off x="7144018" y="548680"/>
            <a:ext cx="1528700" cy="334713"/>
          </a:xfrm>
          <a:prstGeom prst="rect">
            <a:avLst/>
          </a:prstGeom>
          <a:solidFill>
            <a:srgbClr val="E4BCFA"/>
          </a:solidFill>
          <a:ln w="12700" cap="flat" cmpd="sng" algn="ctr">
            <a:solidFill>
              <a:schemeClr val="bg1">
                <a:lumMod val="50000"/>
              </a:schemeClr>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sz="2000" b="1" dirty="0" smtClean="0"/>
              <a:t>Implikácie</a:t>
            </a:r>
            <a:endParaRPr lang="en-US" sz="2000" b="1" dirty="0"/>
          </a:p>
        </p:txBody>
      </p:sp>
      <p:sp>
        <p:nvSpPr>
          <p:cNvPr id="42" name="TextBox 30"/>
          <p:cNvSpPr txBox="1"/>
          <p:nvPr/>
        </p:nvSpPr>
        <p:spPr>
          <a:xfrm>
            <a:off x="3763088" y="884350"/>
            <a:ext cx="1525025"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a:t>Informatívny</a:t>
            </a:r>
            <a:endParaRPr lang="en-US" dirty="0"/>
          </a:p>
        </p:txBody>
      </p:sp>
      <p:sp>
        <p:nvSpPr>
          <p:cNvPr id="43" name="TextBox 26"/>
          <p:cNvSpPr txBox="1"/>
          <p:nvPr/>
        </p:nvSpPr>
        <p:spPr>
          <a:xfrm>
            <a:off x="323528" y="882621"/>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16" name="Content Placeholder 1"/>
          <p:cNvSpPr>
            <a:spLocks noGrp="1"/>
          </p:cNvSpPr>
          <p:nvPr>
            <p:ph idx="1"/>
          </p:nvPr>
        </p:nvSpPr>
        <p:spPr>
          <a:xfrm>
            <a:off x="467544" y="1557403"/>
            <a:ext cx="8229600" cy="927692"/>
          </a:xfrm>
          <a:solidFill>
            <a:srgbClr val="C5D3FB"/>
          </a:solidFill>
        </p:spPr>
        <p:txBody>
          <a:bodyPr/>
          <a:lstStyle/>
          <a:p>
            <a:pPr marL="0" indent="0">
              <a:buNone/>
            </a:pPr>
            <a:r>
              <a:rPr lang="en-US" sz="1800" dirty="0">
                <a:solidFill>
                  <a:srgbClr val="422C16"/>
                </a:solidFill>
              </a:rPr>
              <a:t>Collaborative filtering (CF) is a personalization technology that generates recommendations for users based on others' evaluations. CF is used by numerous e-commerce Web sites for providing personalized recommendations.</a:t>
            </a:r>
            <a:endParaRPr lang="sk-SK" sz="1800" dirty="0">
              <a:solidFill>
                <a:srgbClr val="422C16"/>
              </a:solidFill>
            </a:endParaRPr>
          </a:p>
        </p:txBody>
      </p:sp>
      <p:sp>
        <p:nvSpPr>
          <p:cNvPr id="30" name="Textfeld 3"/>
          <p:cNvSpPr txBox="1"/>
          <p:nvPr/>
        </p:nvSpPr>
        <p:spPr>
          <a:xfrm>
            <a:off x="0" y="6596390"/>
            <a:ext cx="7812360"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a:t>Im et al. 2007. </a:t>
            </a:r>
            <a:r>
              <a:rPr lang="sk-SK" sz="1100" dirty="0" err="1"/>
              <a:t>Does</a:t>
            </a:r>
            <a:r>
              <a:rPr lang="sk-SK" sz="1100" dirty="0"/>
              <a:t> a </a:t>
            </a:r>
            <a:r>
              <a:rPr lang="sk-SK" sz="1100" dirty="0" err="1"/>
              <a:t>one-size</a:t>
            </a:r>
            <a:r>
              <a:rPr lang="sk-SK" sz="1100" dirty="0"/>
              <a:t> </a:t>
            </a:r>
            <a:r>
              <a:rPr lang="sk-SK" sz="1100" dirty="0" err="1"/>
              <a:t>recommendation</a:t>
            </a:r>
            <a:r>
              <a:rPr lang="sk-SK" sz="1100" dirty="0"/>
              <a:t> </a:t>
            </a:r>
            <a:r>
              <a:rPr lang="sk-SK" sz="1100" dirty="0" err="1"/>
              <a:t>system</a:t>
            </a:r>
            <a:r>
              <a:rPr lang="sk-SK" sz="1100" dirty="0"/>
              <a:t> fit </a:t>
            </a:r>
            <a:r>
              <a:rPr lang="sk-SK" sz="1100" dirty="0" err="1"/>
              <a:t>all</a:t>
            </a:r>
            <a:r>
              <a:rPr lang="sk-SK" sz="1100" dirty="0" smtClean="0"/>
              <a:t>?.</a:t>
            </a:r>
            <a:r>
              <a:rPr lang="sk-SK" sz="1100" dirty="0"/>
              <a:t> </a:t>
            </a:r>
            <a:r>
              <a:rPr lang="sk-SK" sz="1100" i="1" dirty="0"/>
              <a:t>ACM </a:t>
            </a:r>
            <a:r>
              <a:rPr lang="sk-SK" sz="1100" i="1" dirty="0" err="1"/>
              <a:t>Trans</a:t>
            </a:r>
            <a:r>
              <a:rPr lang="sk-SK" sz="1100" i="1" dirty="0"/>
              <a:t>. </a:t>
            </a:r>
            <a:r>
              <a:rPr lang="sk-SK" sz="1100" i="1" dirty="0" err="1"/>
              <a:t>Inf</a:t>
            </a:r>
            <a:r>
              <a:rPr lang="sk-SK" sz="1100" i="1" dirty="0"/>
              <a:t>. </a:t>
            </a:r>
            <a:r>
              <a:rPr lang="sk-SK" sz="1100" i="1" dirty="0" err="1"/>
              <a:t>Syst</a:t>
            </a:r>
            <a:r>
              <a:rPr lang="sk-SK" sz="1100" i="1" dirty="0"/>
              <a:t>.</a:t>
            </a:r>
            <a:r>
              <a:rPr lang="sk-SK" sz="1100" dirty="0"/>
              <a:t> 26, 1, </a:t>
            </a:r>
            <a:r>
              <a:rPr lang="sk-SK" sz="1100" dirty="0" err="1"/>
              <a:t>Article</a:t>
            </a:r>
            <a:r>
              <a:rPr lang="sk-SK" sz="1100" dirty="0"/>
              <a:t> 4 (November 2007).</a:t>
            </a:r>
            <a:r>
              <a:rPr lang="de-DE" sz="1100" dirty="0" smtClean="0"/>
              <a:t>]</a:t>
            </a:r>
            <a:endParaRPr lang="sk-SK" sz="1100" dirty="0"/>
          </a:p>
        </p:txBody>
      </p:sp>
      <p:sp>
        <p:nvSpPr>
          <p:cNvPr id="23" name="Content Placeholder 1"/>
          <p:cNvSpPr txBox="1">
            <a:spLocks/>
          </p:cNvSpPr>
          <p:nvPr/>
        </p:nvSpPr>
        <p:spPr>
          <a:xfrm>
            <a:off x="467544" y="2517645"/>
            <a:ext cx="8229600" cy="936104"/>
          </a:xfrm>
          <a:prstGeom prst="rect">
            <a:avLst/>
          </a:prstGeom>
          <a:solidFill>
            <a:srgbClr val="DFF6C0"/>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smtClean="0">
                <a:solidFill>
                  <a:srgbClr val="422C16"/>
                </a:solidFill>
              </a:rPr>
              <a:t>Although </a:t>
            </a:r>
            <a:r>
              <a:rPr lang="en-US" sz="1800" kern="0" dirty="0">
                <a:solidFill>
                  <a:srgbClr val="422C16"/>
                </a:solidFill>
              </a:rPr>
              <a:t>much research has focused on refining collaborative filtering algorithms, little is known about the effects of user and domain characteristics on the accuracy of collaborative filtering systems. </a:t>
            </a:r>
            <a:endParaRPr lang="sk-SK" sz="1800" kern="0" dirty="0">
              <a:solidFill>
                <a:srgbClr val="422C16"/>
              </a:solidFill>
            </a:endParaRPr>
          </a:p>
        </p:txBody>
      </p:sp>
      <p:sp>
        <p:nvSpPr>
          <p:cNvPr id="24" name="Content Placeholder 1"/>
          <p:cNvSpPr txBox="1">
            <a:spLocks/>
          </p:cNvSpPr>
          <p:nvPr/>
        </p:nvSpPr>
        <p:spPr>
          <a:xfrm>
            <a:off x="467544" y="3501618"/>
            <a:ext cx="8229600" cy="1161614"/>
          </a:xfrm>
          <a:prstGeom prst="rect">
            <a:avLst/>
          </a:prstGeom>
          <a:solidFill>
            <a:srgbClr val="F5F7AB"/>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In this study, the effects of two factors—product domain and users' search mode—on the accuracy of CF are investigated. The effects of those factors are tested using data collected from two experiments in two different product domains, and from two large CF datasets, </a:t>
            </a:r>
            <a:r>
              <a:rPr lang="en-US" sz="1800" kern="0" dirty="0" err="1">
                <a:solidFill>
                  <a:srgbClr val="422C16"/>
                </a:solidFill>
              </a:rPr>
              <a:t>EachMovie</a:t>
            </a:r>
            <a:r>
              <a:rPr lang="en-US" sz="1800" kern="0" dirty="0">
                <a:solidFill>
                  <a:srgbClr val="422C16"/>
                </a:solidFill>
              </a:rPr>
              <a:t> and Book-Crossing. </a:t>
            </a:r>
            <a:endParaRPr lang="sk-SK" sz="1800" kern="0" dirty="0">
              <a:solidFill>
                <a:srgbClr val="422C16"/>
              </a:solidFill>
            </a:endParaRPr>
          </a:p>
        </p:txBody>
      </p:sp>
      <p:sp>
        <p:nvSpPr>
          <p:cNvPr id="25" name="Content Placeholder 1"/>
          <p:cNvSpPr txBox="1">
            <a:spLocks/>
          </p:cNvSpPr>
          <p:nvPr/>
        </p:nvSpPr>
        <p:spPr>
          <a:xfrm>
            <a:off x="467544" y="4695923"/>
            <a:ext cx="8229600" cy="877261"/>
          </a:xfrm>
          <a:prstGeom prst="rect">
            <a:avLst/>
          </a:prstGeom>
          <a:solidFill>
            <a:srgbClr val="FDD3D4"/>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The study shows that the search mode of the users strongly influences the accuracy of the recommendations. </a:t>
            </a:r>
            <a:r>
              <a:rPr lang="en-US" sz="1800" kern="0" dirty="0" smtClean="0">
                <a:solidFill>
                  <a:srgbClr val="422C16"/>
                </a:solidFill>
              </a:rPr>
              <a:t>(…) The </a:t>
            </a:r>
            <a:r>
              <a:rPr lang="en-US" sz="1800" kern="0" dirty="0">
                <a:solidFill>
                  <a:srgbClr val="422C16"/>
                </a:solidFill>
              </a:rPr>
              <a:t>study also shows that CF is more accurate for knowledge domains than for consumer product domains</a:t>
            </a:r>
            <a:endParaRPr lang="sk-SK" sz="1800" kern="0" dirty="0">
              <a:solidFill>
                <a:srgbClr val="422C16"/>
              </a:solidFill>
            </a:endParaRPr>
          </a:p>
        </p:txBody>
      </p:sp>
      <p:sp>
        <p:nvSpPr>
          <p:cNvPr id="26" name="Content Placeholder 1"/>
          <p:cNvSpPr txBox="1">
            <a:spLocks/>
          </p:cNvSpPr>
          <p:nvPr/>
        </p:nvSpPr>
        <p:spPr>
          <a:xfrm>
            <a:off x="467544" y="5619071"/>
            <a:ext cx="8229600" cy="906273"/>
          </a:xfrm>
          <a:prstGeom prst="rect">
            <a:avLst/>
          </a:prstGeom>
          <a:solidFill>
            <a:srgbClr val="E4BCFA"/>
          </a:solidFill>
        </p:spPr>
        <p:txBody>
          <a:bodyPr/>
          <a:lstStyle>
            <a:lvl1pPr marL="342900" indent="-342900" algn="l" rtl="0" eaLnBrk="0" fontAlgn="base" hangingPunct="0">
              <a:spcBef>
                <a:spcPts val="1800"/>
              </a:spcBef>
              <a:spcAft>
                <a:spcPct val="0"/>
              </a:spcAft>
              <a:buChar char="•"/>
              <a:defRPr sz="2400">
                <a:solidFill>
                  <a:srgbClr val="996633"/>
                </a:solidFill>
                <a:latin typeface="+mn-lt"/>
                <a:ea typeface="+mn-ea"/>
                <a:cs typeface="+mn-cs"/>
              </a:defRPr>
            </a:lvl1pPr>
            <a:lvl2pPr marL="742950" indent="-285750" algn="l" rtl="0" eaLnBrk="0" fontAlgn="base" hangingPunct="0">
              <a:spcBef>
                <a:spcPct val="20000"/>
              </a:spcBef>
              <a:spcAft>
                <a:spcPct val="0"/>
              </a:spcAft>
              <a:buChar char="–"/>
              <a:defRPr sz="2000">
                <a:solidFill>
                  <a:srgbClr val="422C16"/>
                </a:solidFill>
                <a:latin typeface="+mn-lt"/>
                <a:cs typeface="+mn-cs"/>
              </a:defRPr>
            </a:lvl2pPr>
            <a:lvl3pPr marL="1143000" indent="-228600" algn="l" rtl="0" eaLnBrk="0" fontAlgn="base" hangingPunct="0">
              <a:spcBef>
                <a:spcPct val="20000"/>
              </a:spcBef>
              <a:spcAft>
                <a:spcPct val="0"/>
              </a:spcAft>
              <a:buChar char="•"/>
              <a:defRPr sz="1800">
                <a:solidFill>
                  <a:srgbClr val="422C16"/>
                </a:solidFill>
                <a:latin typeface="+mn-lt"/>
                <a:cs typeface="+mn-cs"/>
              </a:defRPr>
            </a:lvl3pPr>
            <a:lvl4pPr marL="1600200" indent="-228600" algn="l" rtl="0" eaLnBrk="0" fontAlgn="base" hangingPunct="0">
              <a:spcBef>
                <a:spcPct val="20000"/>
              </a:spcBef>
              <a:spcAft>
                <a:spcPct val="0"/>
              </a:spcAft>
              <a:buChar char="–"/>
              <a:defRPr sz="1600">
                <a:solidFill>
                  <a:srgbClr val="422C16"/>
                </a:solidFill>
                <a:latin typeface="+mn-lt"/>
                <a:cs typeface="+mn-cs"/>
              </a:defRPr>
            </a:lvl4pPr>
            <a:lvl5pPr marL="2057400" indent="-228600" algn="l" rtl="0" eaLnBrk="0" fontAlgn="base" hangingPunct="0">
              <a:spcBef>
                <a:spcPct val="20000"/>
              </a:spcBef>
              <a:spcAft>
                <a:spcPct val="0"/>
              </a:spcAft>
              <a:buChar char="»"/>
              <a:defRPr sz="1600">
                <a:solidFill>
                  <a:srgbClr val="422C16"/>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FontTx/>
              <a:buNone/>
            </a:pPr>
            <a:r>
              <a:rPr lang="en-US" sz="1800" kern="0" dirty="0">
                <a:solidFill>
                  <a:srgbClr val="422C16"/>
                </a:solidFill>
              </a:rPr>
              <a:t>The results of this study imply that for more accurate recommendations, collaborative filtering systems should be able to identify and handle users' mode of search, even within the same domain and user group.</a:t>
            </a:r>
            <a:endParaRPr lang="sk-SK" sz="1800" kern="0" dirty="0">
              <a:solidFill>
                <a:srgbClr val="422C16"/>
              </a:solidFill>
            </a:endParaRPr>
          </a:p>
        </p:txBody>
      </p:sp>
      <p:sp>
        <p:nvSpPr>
          <p:cNvPr id="27" name="TextBox 26"/>
          <p:cNvSpPr txBox="1"/>
          <p:nvPr/>
        </p:nvSpPr>
        <p:spPr>
          <a:xfrm>
            <a:off x="2035189"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28" name="TextBox 27"/>
          <p:cNvSpPr txBox="1"/>
          <p:nvPr/>
        </p:nvSpPr>
        <p:spPr>
          <a:xfrm>
            <a:off x="5491573" y="888975"/>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
        <p:nvSpPr>
          <p:cNvPr id="29" name="TextBox 28"/>
          <p:cNvSpPr txBox="1"/>
          <p:nvPr/>
        </p:nvSpPr>
        <p:spPr>
          <a:xfrm>
            <a:off x="7164288" y="908720"/>
            <a:ext cx="1528699" cy="307777"/>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a:r>
              <a:rPr lang="sk-SK" dirty="0" smtClean="0"/>
              <a:t>Informatívny</a:t>
            </a:r>
            <a:endParaRPr lang="en-US" dirty="0"/>
          </a:p>
        </p:txBody>
      </p:sp>
    </p:spTree>
    <p:extLst>
      <p:ext uri="{BB962C8B-B14F-4D97-AF65-F5344CB8AC3E}">
        <p14:creationId xmlns:p14="http://schemas.microsoft.com/office/powerpoint/2010/main" val="4175860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8000" t="2666" r="9333" b="10666"/>
          <a:stretch/>
        </p:blipFill>
        <p:spPr>
          <a:xfrm>
            <a:off x="1979712" y="1196752"/>
            <a:ext cx="5150424" cy="5399638"/>
          </a:xfrm>
        </p:spPr>
      </p:pic>
      <p:sp>
        <p:nvSpPr>
          <p:cNvPr id="3" name="Title 2"/>
          <p:cNvSpPr>
            <a:spLocks noGrp="1"/>
          </p:cNvSpPr>
          <p:nvPr>
            <p:ph type="title"/>
          </p:nvPr>
        </p:nvSpPr>
        <p:spPr/>
        <p:txBody>
          <a:bodyPr/>
          <a:lstStyle/>
          <a:p>
            <a:r>
              <a:rPr lang="sk-SK" dirty="0" smtClean="0"/>
              <a:t>Nestaňte sa však otrokmi pravidiel</a:t>
            </a:r>
            <a:endParaRPr lang="sk-SK" dirty="0"/>
          </a:p>
        </p:txBody>
      </p:sp>
      <p:sp>
        <p:nvSpPr>
          <p:cNvPr id="5"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smtClean="0"/>
              <a:t>www.phdcomics.com</a:t>
            </a:r>
            <a:r>
              <a:rPr lang="de-DE" sz="1100" dirty="0" smtClean="0"/>
              <a:t>]</a:t>
            </a:r>
            <a:endParaRPr lang="en-US" sz="1100" dirty="0"/>
          </a:p>
        </p:txBody>
      </p:sp>
    </p:spTree>
    <p:extLst>
      <p:ext uri="{BB962C8B-B14F-4D97-AF65-F5344CB8AC3E}">
        <p14:creationId xmlns:p14="http://schemas.microsoft.com/office/powerpoint/2010/main" val="3462695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Pravidlá a vlastnosti dobrého úvodu</a:t>
            </a:r>
          </a:p>
          <a:p>
            <a:pPr lvl="1"/>
            <a:r>
              <a:rPr lang="sk-SK" dirty="0" smtClean="0"/>
              <a:t>Zaujmite čitateľa (a posudzovateľa)</a:t>
            </a:r>
          </a:p>
          <a:p>
            <a:pPr lvl="1"/>
            <a:r>
              <a:rPr lang="sk-SK" dirty="0" err="1" smtClean="0"/>
              <a:t>Všeobecn</a:t>
            </a:r>
            <a:r>
              <a:rPr lang="en-US" dirty="0" smtClean="0"/>
              <a:t>e</a:t>
            </a:r>
            <a:r>
              <a:rPr lang="sk-SK" dirty="0" smtClean="0"/>
              <a:t> známe tvrdenia</a:t>
            </a:r>
          </a:p>
          <a:p>
            <a:pPr lvl="1"/>
            <a:r>
              <a:rPr lang="sk-SK" dirty="0" smtClean="0"/>
              <a:t>Motivačné príklady</a:t>
            </a:r>
          </a:p>
          <a:p>
            <a:pPr lvl="1"/>
            <a:r>
              <a:rPr lang="sk-SK" dirty="0" smtClean="0"/>
              <a:t>Zúženie zamerania</a:t>
            </a:r>
          </a:p>
          <a:p>
            <a:pPr lvl="1"/>
            <a:r>
              <a:rPr lang="sk-SK" dirty="0" smtClean="0"/>
              <a:t>Uvedenie kľúčovej literatúry</a:t>
            </a:r>
          </a:p>
          <a:p>
            <a:pPr lvl="1"/>
            <a:r>
              <a:rPr lang="sk-SK" dirty="0" smtClean="0"/>
              <a:t>Všeobecné informácie o problémovej oblasti</a:t>
            </a:r>
          </a:p>
        </p:txBody>
      </p:sp>
      <p:sp>
        <p:nvSpPr>
          <p:cNvPr id="3" name="Title 2"/>
          <p:cNvSpPr>
            <a:spLocks noGrp="1"/>
          </p:cNvSpPr>
          <p:nvPr>
            <p:ph type="title"/>
          </p:nvPr>
        </p:nvSpPr>
        <p:spPr/>
        <p:txBody>
          <a:bodyPr/>
          <a:lstStyle/>
          <a:p>
            <a:r>
              <a:rPr lang="sk-SK" dirty="0"/>
              <a:t>Štruktúra </a:t>
            </a:r>
            <a:r>
              <a:rPr lang="sk-SK" dirty="0" smtClean="0"/>
              <a:t>článkov: Úvod</a:t>
            </a:r>
            <a:endParaRPr lang="sk-SK" dirty="0"/>
          </a:p>
        </p:txBody>
      </p:sp>
      <p:grpSp>
        <p:nvGrpSpPr>
          <p:cNvPr id="103" name="Group 102"/>
          <p:cNvGrpSpPr>
            <a:grpSpLocks/>
          </p:cNvGrpSpPr>
          <p:nvPr/>
        </p:nvGrpSpPr>
        <p:grpSpPr bwMode="auto">
          <a:xfrm>
            <a:off x="6443794" y="1556388"/>
            <a:ext cx="2592703" cy="3943082"/>
            <a:chOff x="3069" y="703"/>
            <a:chExt cx="2535" cy="3330"/>
          </a:xfrm>
        </p:grpSpPr>
        <p:sp>
          <p:nvSpPr>
            <p:cNvPr id="104" name="Rectangle 103"/>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5"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6"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07" name="Rectangle 106"/>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108" name="Group 107"/>
            <p:cNvGrpSpPr>
              <a:grpSpLocks/>
            </p:cNvGrpSpPr>
            <p:nvPr/>
          </p:nvGrpSpPr>
          <p:grpSpPr bwMode="auto">
            <a:xfrm>
              <a:off x="4424" y="1019"/>
              <a:ext cx="1180" cy="303"/>
              <a:chOff x="1474" y="3158"/>
              <a:chExt cx="1751" cy="317"/>
            </a:xfrm>
          </p:grpSpPr>
          <p:sp>
            <p:nvSpPr>
              <p:cNvPr id="116" name="Rectangle 115"/>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17"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18"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109"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110"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111"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Introduction</a:t>
              </a:r>
              <a:endParaRPr lang="en-US" sz="1800" dirty="0">
                <a:solidFill>
                  <a:srgbClr val="BAAF6A"/>
                </a:solidFill>
                <a:latin typeface="+mn-lt"/>
              </a:endParaRPr>
            </a:p>
          </p:txBody>
        </p:sp>
        <p:sp>
          <p:nvSpPr>
            <p:cNvPr id="112"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113"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114" name="Rectangle 113"/>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115"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119" name="Straight Connector 118"/>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189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Časti úvodu</a:t>
            </a:r>
          </a:p>
          <a:p>
            <a:pPr lvl="1"/>
            <a:r>
              <a:rPr lang="sk-SK" dirty="0" smtClean="0"/>
              <a:t>Vymedzenie problémovej oblasti</a:t>
            </a:r>
          </a:p>
          <a:p>
            <a:pPr lvl="1"/>
            <a:r>
              <a:rPr lang="sk-SK" dirty="0" smtClean="0"/>
              <a:t>Definícia otvoreného problému</a:t>
            </a:r>
          </a:p>
          <a:p>
            <a:pPr lvl="1"/>
            <a:r>
              <a:rPr lang="sk-SK" dirty="0" smtClean="0"/>
              <a:t>Definícia príspevku</a:t>
            </a:r>
          </a:p>
          <a:p>
            <a:pPr lvl="1"/>
            <a:r>
              <a:rPr lang="sk-SK" dirty="0"/>
              <a:t>Štruktúra článku </a:t>
            </a:r>
            <a:endParaRPr lang="sk-SK" dirty="0" smtClean="0"/>
          </a:p>
          <a:p>
            <a:pPr lvl="2"/>
            <a:r>
              <a:rPr lang="sk-SK" dirty="0" smtClean="0"/>
              <a:t>Najmä </a:t>
            </a:r>
            <a:r>
              <a:rPr lang="sk-SK" dirty="0"/>
              <a:t>pri dlhších </a:t>
            </a:r>
            <a:r>
              <a:rPr lang="sk-SK" dirty="0" smtClean="0"/>
              <a:t>článkoch</a:t>
            </a:r>
            <a:endParaRPr lang="sk-SK" dirty="0"/>
          </a:p>
          <a:p>
            <a:pPr lvl="1"/>
            <a:endParaRPr lang="sk-SK" dirty="0" smtClean="0"/>
          </a:p>
          <a:p>
            <a:pPr lvl="1"/>
            <a:endParaRPr lang="sk-SK" dirty="0" smtClean="0"/>
          </a:p>
        </p:txBody>
      </p:sp>
      <p:sp>
        <p:nvSpPr>
          <p:cNvPr id="3" name="Title 2"/>
          <p:cNvSpPr>
            <a:spLocks noGrp="1"/>
          </p:cNvSpPr>
          <p:nvPr>
            <p:ph type="title"/>
          </p:nvPr>
        </p:nvSpPr>
        <p:spPr/>
        <p:txBody>
          <a:bodyPr/>
          <a:lstStyle/>
          <a:p>
            <a:r>
              <a:rPr lang="sk-SK" dirty="0"/>
              <a:t>Štruktúra </a:t>
            </a:r>
            <a:r>
              <a:rPr lang="sk-SK" dirty="0" smtClean="0"/>
              <a:t>článkov: Úvod</a:t>
            </a:r>
            <a:endParaRPr lang="sk-SK" dirty="0"/>
          </a:p>
        </p:txBody>
      </p:sp>
      <p:grpSp>
        <p:nvGrpSpPr>
          <p:cNvPr id="20" name="Group 19"/>
          <p:cNvGrpSpPr>
            <a:grpSpLocks/>
          </p:cNvGrpSpPr>
          <p:nvPr/>
        </p:nvGrpSpPr>
        <p:grpSpPr bwMode="auto">
          <a:xfrm>
            <a:off x="6443794" y="1556388"/>
            <a:ext cx="2592703" cy="3943082"/>
            <a:chOff x="3069" y="703"/>
            <a:chExt cx="2535" cy="3330"/>
          </a:xfrm>
        </p:grpSpPr>
        <p:sp>
          <p:nvSpPr>
            <p:cNvPr id="21" name="Rectangle 20"/>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2"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CEC69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Rectangle 23"/>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5" name="Group 24"/>
            <p:cNvGrpSpPr>
              <a:grpSpLocks/>
            </p:cNvGrpSpPr>
            <p:nvPr/>
          </p:nvGrpSpPr>
          <p:grpSpPr bwMode="auto">
            <a:xfrm>
              <a:off x="4424" y="1019"/>
              <a:ext cx="1180" cy="303"/>
              <a:chOff x="1474" y="3158"/>
              <a:chExt cx="1751" cy="317"/>
            </a:xfrm>
          </p:grpSpPr>
          <p:sp>
            <p:nvSpPr>
              <p:cNvPr id="33" name="Rectangle 32"/>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4"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6"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7"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8"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Introduction</a:t>
              </a:r>
              <a:endParaRPr lang="en-US" sz="1800" dirty="0">
                <a:solidFill>
                  <a:srgbClr val="BAAF6A"/>
                </a:solidFill>
                <a:latin typeface="+mn-lt"/>
              </a:endParaRPr>
            </a:p>
          </p:txBody>
        </p:sp>
        <p:sp>
          <p:nvSpPr>
            <p:cNvPr id="29"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Body</a:t>
              </a:r>
              <a:endParaRPr lang="en-US" sz="1800" dirty="0">
                <a:solidFill>
                  <a:srgbClr val="D6CFA6"/>
                </a:solidFill>
                <a:latin typeface="+mn-lt"/>
              </a:endParaRPr>
            </a:p>
          </p:txBody>
        </p:sp>
        <p:sp>
          <p:nvSpPr>
            <p:cNvPr id="30"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1" name="Rectangle 30"/>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2"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36" name="Straight Connector 35"/>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
        <p:nvSpPr>
          <p:cNvPr id="37"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a:t>Swal93</a:t>
            </a:r>
            <a:r>
              <a:rPr lang="de-DE" sz="1100" dirty="0" smtClean="0"/>
              <a:t>]</a:t>
            </a:r>
            <a:endParaRPr lang="en-US" sz="1100" dirty="0"/>
          </a:p>
        </p:txBody>
      </p:sp>
    </p:spTree>
    <p:extLst>
      <p:ext uri="{BB962C8B-B14F-4D97-AF65-F5344CB8AC3E}">
        <p14:creationId xmlns:p14="http://schemas.microsoft.com/office/powerpoint/2010/main" val="3839219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E:\!Docasny\facebook\DSC_0198.JPG"/>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0305" r="22380"/>
          <a:stretch/>
        </p:blipFill>
        <p:spPr bwMode="auto">
          <a:xfrm>
            <a:off x="3563888" y="1196752"/>
            <a:ext cx="2428817" cy="5446174"/>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smtClean="0"/>
              <a:t>JTEL Summer School 2013</a:t>
            </a:r>
            <a:endParaRPr lang="sk-SK" dirty="0"/>
          </a:p>
        </p:txBody>
      </p:sp>
      <p:pic>
        <p:nvPicPr>
          <p:cNvPr id="2051" name="Picture 3" descr="E:\!Docasny\facebook\DSC_0135.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08520" y="1196752"/>
            <a:ext cx="3608090" cy="54461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Docasny\facebook\DSC_0250.JPG"/>
          <p:cNvPicPr>
            <a:picLocks noChangeAspect="1" noChangeArrowheads="1"/>
          </p:cNvPicPr>
          <p:nvPr/>
        </p:nvPicPr>
        <p:blipFill rotWithShape="1">
          <a:blip r:embed="rId5" cstate="email">
            <a:extLst>
              <a:ext uri="{28A0092B-C50C-407E-A947-70E740481C1C}">
                <a14:useLocalDpi xmlns:a14="http://schemas.microsoft.com/office/drawing/2010/main" val="0"/>
              </a:ext>
            </a:extLst>
          </a:blip>
          <a:srcRect l="7804"/>
          <a:stretch/>
        </p:blipFill>
        <p:spPr bwMode="auto">
          <a:xfrm>
            <a:off x="6057023" y="1196494"/>
            <a:ext cx="3326664" cy="5446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545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Štruktúra </a:t>
            </a:r>
            <a:r>
              <a:rPr lang="sk-SK" dirty="0" smtClean="0"/>
              <a:t>článkov: Úvod - </a:t>
            </a:r>
            <a:r>
              <a:rPr lang="sk-SK" dirty="0"/>
              <a:t>P</a:t>
            </a:r>
            <a:r>
              <a:rPr lang="sk-SK" dirty="0" smtClean="0"/>
              <a:t>ríklad</a:t>
            </a:r>
            <a:endParaRPr lang="sk-SK" dirty="0"/>
          </a:p>
        </p:txBody>
      </p:sp>
      <p:pic>
        <p:nvPicPr>
          <p:cNvPr id="21" name="Picture 2" descr="C:\Dropbox\Work\Events\JTEL-SS 2012\PaperWriting\Material\Paper Structure - Introduction\Comput Edu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838" y="1556792"/>
            <a:ext cx="8648650" cy="3895878"/>
          </a:xfrm>
          <a:prstGeom prst="rect">
            <a:avLst/>
          </a:prstGeom>
          <a:noFill/>
          <a:extLst>
            <a:ext uri="{909E8E84-426E-40DD-AFC4-6F175D3DCCD1}">
              <a14:hiddenFill xmlns:a14="http://schemas.microsoft.com/office/drawing/2010/main">
                <a:solidFill>
                  <a:srgbClr val="FFFFFF"/>
                </a:solidFill>
              </a14:hiddenFill>
            </a:ext>
          </a:extLst>
        </p:spPr>
      </p:pic>
      <p:sp>
        <p:nvSpPr>
          <p:cNvPr id="22" name="Freihandform 4"/>
          <p:cNvSpPr/>
          <p:nvPr/>
        </p:nvSpPr>
        <p:spPr bwMode="auto">
          <a:xfrm>
            <a:off x="315838" y="1948495"/>
            <a:ext cx="8603856" cy="385550"/>
          </a:xfrm>
          <a:custGeom>
            <a:avLst/>
            <a:gdLst>
              <a:gd name="connsiteX0" fmla="*/ 198783 w 8428383"/>
              <a:gd name="connsiteY0" fmla="*/ 0 h 377687"/>
              <a:gd name="connsiteX1" fmla="*/ 208722 w 8428383"/>
              <a:gd name="connsiteY1" fmla="*/ 178904 h 377687"/>
              <a:gd name="connsiteX2" fmla="*/ 0 w 8428383"/>
              <a:gd name="connsiteY2" fmla="*/ 178904 h 377687"/>
              <a:gd name="connsiteX3" fmla="*/ 0 w 8428383"/>
              <a:gd name="connsiteY3" fmla="*/ 377687 h 377687"/>
              <a:gd name="connsiteX4" fmla="*/ 2504661 w 8428383"/>
              <a:gd name="connsiteY4" fmla="*/ 367748 h 377687"/>
              <a:gd name="connsiteX5" fmla="*/ 2504661 w 8428383"/>
              <a:gd name="connsiteY5" fmla="*/ 188843 h 377687"/>
              <a:gd name="connsiteX6" fmla="*/ 8428383 w 8428383"/>
              <a:gd name="connsiteY6" fmla="*/ 188843 h 377687"/>
              <a:gd name="connsiteX7" fmla="*/ 8428383 w 8428383"/>
              <a:gd name="connsiteY7" fmla="*/ 19878 h 377687"/>
              <a:gd name="connsiteX8" fmla="*/ 198783 w 8428383"/>
              <a:gd name="connsiteY8" fmla="*/ 0 h 377687"/>
              <a:gd name="connsiteX0" fmla="*/ 198783 w 8428383"/>
              <a:gd name="connsiteY0" fmla="*/ 0 h 377687"/>
              <a:gd name="connsiteX1" fmla="*/ 208722 w 8428383"/>
              <a:gd name="connsiteY1" fmla="*/ 178904 h 377687"/>
              <a:gd name="connsiteX2" fmla="*/ 0 w 8428383"/>
              <a:gd name="connsiteY2" fmla="*/ 178904 h 377687"/>
              <a:gd name="connsiteX3" fmla="*/ 0 w 8428383"/>
              <a:gd name="connsiteY3" fmla="*/ 377687 h 377687"/>
              <a:gd name="connsiteX4" fmla="*/ 2504661 w 8428383"/>
              <a:gd name="connsiteY4" fmla="*/ 367748 h 377687"/>
              <a:gd name="connsiteX5" fmla="*/ 2504661 w 8428383"/>
              <a:gd name="connsiteY5" fmla="*/ 188843 h 377687"/>
              <a:gd name="connsiteX6" fmla="*/ 8428383 w 8428383"/>
              <a:gd name="connsiteY6" fmla="*/ 188843 h 377687"/>
              <a:gd name="connsiteX7" fmla="*/ 8428383 w 8428383"/>
              <a:gd name="connsiteY7" fmla="*/ 19878 h 377687"/>
              <a:gd name="connsiteX8" fmla="*/ 198783 w 8428383"/>
              <a:gd name="connsiteY8" fmla="*/ 0 h 377687"/>
              <a:gd name="connsiteX0" fmla="*/ 198783 w 8428383"/>
              <a:gd name="connsiteY0" fmla="*/ 0 h 377687"/>
              <a:gd name="connsiteX1" fmla="*/ 208722 w 8428383"/>
              <a:gd name="connsiteY1" fmla="*/ 178904 h 377687"/>
              <a:gd name="connsiteX2" fmla="*/ 0 w 8428383"/>
              <a:gd name="connsiteY2" fmla="*/ 178904 h 377687"/>
              <a:gd name="connsiteX3" fmla="*/ 0 w 8428383"/>
              <a:gd name="connsiteY3" fmla="*/ 377687 h 377687"/>
              <a:gd name="connsiteX4" fmla="*/ 2504661 w 8428383"/>
              <a:gd name="connsiteY4" fmla="*/ 367748 h 377687"/>
              <a:gd name="connsiteX5" fmla="*/ 2504661 w 8428383"/>
              <a:gd name="connsiteY5" fmla="*/ 188843 h 377687"/>
              <a:gd name="connsiteX6" fmla="*/ 8428383 w 8428383"/>
              <a:gd name="connsiteY6" fmla="*/ 188843 h 377687"/>
              <a:gd name="connsiteX7" fmla="*/ 8428383 w 8428383"/>
              <a:gd name="connsiteY7" fmla="*/ 19878 h 377687"/>
              <a:gd name="connsiteX8" fmla="*/ 198783 w 8428383"/>
              <a:gd name="connsiteY8" fmla="*/ 0 h 377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8383" h="377687">
                <a:moveTo>
                  <a:pt x="198783" y="0"/>
                </a:moveTo>
                <a:lnTo>
                  <a:pt x="208722" y="178904"/>
                </a:lnTo>
                <a:lnTo>
                  <a:pt x="0" y="178904"/>
                </a:lnTo>
                <a:lnTo>
                  <a:pt x="0" y="377687"/>
                </a:lnTo>
                <a:lnTo>
                  <a:pt x="2504661" y="367748"/>
                </a:lnTo>
                <a:lnTo>
                  <a:pt x="2504661" y="188843"/>
                </a:lnTo>
                <a:lnTo>
                  <a:pt x="8428383" y="188843"/>
                </a:lnTo>
                <a:lnTo>
                  <a:pt x="8428383" y="19878"/>
                </a:lnTo>
                <a:lnTo>
                  <a:pt x="198783" y="0"/>
                </a:lnTo>
                <a:close/>
              </a:path>
            </a:pathLst>
          </a:custGeom>
          <a:noFill/>
          <a:ln w="28575">
            <a:solidFill>
              <a:srgbClr val="FF0000"/>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84406" tIns="42203" rIns="84406" bIns="42203" numCol="1" rtlCol="0" anchor="t" anchorCtr="0" compatLnSpc="1">
            <a:prstTxWarp prst="textNoShape">
              <a:avLst/>
            </a:prstTxWarp>
          </a:bodyPr>
          <a:lstStyle/>
          <a:p>
            <a:pPr defTabSz="844083" eaLnBrk="0" hangingPunct="0"/>
            <a:endParaRPr lang="en-US" sz="1292">
              <a:latin typeface="Arial Narrow" pitchFamily="34" charset="0"/>
            </a:endParaRPr>
          </a:p>
        </p:txBody>
      </p:sp>
      <p:sp>
        <p:nvSpPr>
          <p:cNvPr id="24" name="Freihandform 7"/>
          <p:cNvSpPr/>
          <p:nvPr/>
        </p:nvSpPr>
        <p:spPr bwMode="auto">
          <a:xfrm>
            <a:off x="529139" y="2949221"/>
            <a:ext cx="8390555" cy="283003"/>
          </a:xfrm>
          <a:custGeom>
            <a:avLst/>
            <a:gdLst>
              <a:gd name="connsiteX0" fmla="*/ 0 w 8219440"/>
              <a:gd name="connsiteY0" fmla="*/ 0 h 203200"/>
              <a:gd name="connsiteX1" fmla="*/ 0 w 8219440"/>
              <a:gd name="connsiteY1" fmla="*/ 162560 h 203200"/>
              <a:gd name="connsiteX2" fmla="*/ 8209280 w 8219440"/>
              <a:gd name="connsiteY2" fmla="*/ 203200 h 203200"/>
              <a:gd name="connsiteX3" fmla="*/ 8219440 w 8219440"/>
              <a:gd name="connsiteY3" fmla="*/ 20320 h 203200"/>
              <a:gd name="connsiteX4" fmla="*/ 0 w 8219440"/>
              <a:gd name="connsiteY4" fmla="*/ 0 h 20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9440" h="203200">
                <a:moveTo>
                  <a:pt x="0" y="0"/>
                </a:moveTo>
                <a:lnTo>
                  <a:pt x="0" y="162560"/>
                </a:lnTo>
                <a:lnTo>
                  <a:pt x="8209280" y="203200"/>
                </a:lnTo>
                <a:lnTo>
                  <a:pt x="8219440" y="20320"/>
                </a:lnTo>
                <a:lnTo>
                  <a:pt x="0" y="0"/>
                </a:lnTo>
                <a:close/>
              </a:path>
            </a:pathLst>
          </a:custGeom>
          <a:noFill/>
          <a:ln w="28575">
            <a:solidFill>
              <a:srgbClr val="FF0000"/>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84406" tIns="42203" rIns="84406" bIns="42203" numCol="1" rtlCol="0" anchor="t" anchorCtr="0" compatLnSpc="1">
            <a:prstTxWarp prst="textNoShape">
              <a:avLst/>
            </a:prstTxWarp>
          </a:bodyPr>
          <a:lstStyle/>
          <a:p>
            <a:endParaRPr lang="en-US"/>
          </a:p>
        </p:txBody>
      </p:sp>
      <p:sp>
        <p:nvSpPr>
          <p:cNvPr id="26" name="Freihandform 8"/>
          <p:cNvSpPr/>
          <p:nvPr/>
        </p:nvSpPr>
        <p:spPr bwMode="auto">
          <a:xfrm>
            <a:off x="315838" y="4325432"/>
            <a:ext cx="8618728" cy="394118"/>
          </a:xfrm>
          <a:custGeom>
            <a:avLst/>
            <a:gdLst>
              <a:gd name="connsiteX0" fmla="*/ 223520 w 8442960"/>
              <a:gd name="connsiteY0" fmla="*/ 30480 h 386080"/>
              <a:gd name="connsiteX1" fmla="*/ 223520 w 8442960"/>
              <a:gd name="connsiteY1" fmla="*/ 193040 h 386080"/>
              <a:gd name="connsiteX2" fmla="*/ 0 w 8442960"/>
              <a:gd name="connsiteY2" fmla="*/ 193040 h 386080"/>
              <a:gd name="connsiteX3" fmla="*/ 0 w 8442960"/>
              <a:gd name="connsiteY3" fmla="*/ 386080 h 386080"/>
              <a:gd name="connsiteX4" fmla="*/ 3444240 w 8442960"/>
              <a:gd name="connsiteY4" fmla="*/ 375920 h 386080"/>
              <a:gd name="connsiteX5" fmla="*/ 3423920 w 8442960"/>
              <a:gd name="connsiteY5" fmla="*/ 203200 h 386080"/>
              <a:gd name="connsiteX6" fmla="*/ 8442960 w 8442960"/>
              <a:gd name="connsiteY6" fmla="*/ 213360 h 386080"/>
              <a:gd name="connsiteX7" fmla="*/ 8442960 w 8442960"/>
              <a:gd name="connsiteY7" fmla="*/ 0 h 386080"/>
              <a:gd name="connsiteX8" fmla="*/ 223520 w 8442960"/>
              <a:gd name="connsiteY8" fmla="*/ 30480 h 38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42960" h="386080">
                <a:moveTo>
                  <a:pt x="223520" y="30480"/>
                </a:moveTo>
                <a:lnTo>
                  <a:pt x="223520" y="193040"/>
                </a:lnTo>
                <a:lnTo>
                  <a:pt x="0" y="193040"/>
                </a:lnTo>
                <a:lnTo>
                  <a:pt x="0" y="386080"/>
                </a:lnTo>
                <a:lnTo>
                  <a:pt x="3444240" y="375920"/>
                </a:lnTo>
                <a:lnTo>
                  <a:pt x="3423920" y="203200"/>
                </a:lnTo>
                <a:lnTo>
                  <a:pt x="8442960" y="213360"/>
                </a:lnTo>
                <a:lnTo>
                  <a:pt x="8442960" y="0"/>
                </a:lnTo>
                <a:lnTo>
                  <a:pt x="223520" y="30480"/>
                </a:lnTo>
                <a:close/>
              </a:path>
            </a:pathLst>
          </a:custGeom>
          <a:noFill/>
          <a:ln w="28575">
            <a:solidFill>
              <a:srgbClr val="FF0000"/>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84406" tIns="42203" rIns="84406" bIns="42203" numCol="1" rtlCol="0" anchor="t" anchorCtr="0" compatLnSpc="1">
            <a:prstTxWarp prst="textNoShape">
              <a:avLst/>
            </a:prstTxWarp>
          </a:bodyPr>
          <a:lstStyle/>
          <a:p>
            <a:endParaRPr lang="en-US"/>
          </a:p>
        </p:txBody>
      </p:sp>
      <p:sp>
        <p:nvSpPr>
          <p:cNvPr id="28" name="Abgerundete rechteckige Legende 12"/>
          <p:cNvSpPr/>
          <p:nvPr/>
        </p:nvSpPr>
        <p:spPr bwMode="auto">
          <a:xfrm>
            <a:off x="2411595" y="5555483"/>
            <a:ext cx="2499240" cy="514549"/>
          </a:xfrm>
          <a:prstGeom prst="wedgeRoundRectCallout">
            <a:avLst>
              <a:gd name="adj1" fmla="val -47449"/>
              <a:gd name="adj2" fmla="val -91134"/>
              <a:gd name="adj3"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vert="horz" wrap="square" lIns="84406" tIns="42203" rIns="84406" bIns="42203" numCol="1" rtlCol="0" anchor="t" anchorCtr="0" compatLnSpc="1">
            <a:prstTxWarp prst="textNoShape">
              <a:avLst/>
            </a:prstTxWarp>
          </a:bodyPr>
          <a:lstStyle/>
          <a:p>
            <a:pPr defTabSz="844083" eaLnBrk="0" hangingPunct="0"/>
            <a:r>
              <a:rPr lang="sk-SK" sz="1662" b="1" dirty="0" smtClean="0">
                <a:solidFill>
                  <a:schemeClr val="tx1"/>
                </a:solidFill>
                <a:latin typeface="Arial Narrow" pitchFamily="34" charset="0"/>
              </a:rPr>
              <a:t>Štruktúra článku</a:t>
            </a:r>
            <a:endParaRPr lang="de-DE" sz="1662" b="1" dirty="0">
              <a:solidFill>
                <a:schemeClr val="tx1"/>
              </a:solidFill>
              <a:latin typeface="Arial Narrow" pitchFamily="34" charset="0"/>
            </a:endParaRPr>
          </a:p>
        </p:txBody>
      </p:sp>
      <p:sp>
        <p:nvSpPr>
          <p:cNvPr id="29" name="Freihandform 10"/>
          <p:cNvSpPr/>
          <p:nvPr/>
        </p:nvSpPr>
        <p:spPr bwMode="auto">
          <a:xfrm>
            <a:off x="346318" y="4853642"/>
            <a:ext cx="8588248" cy="531214"/>
          </a:xfrm>
          <a:custGeom>
            <a:avLst/>
            <a:gdLst>
              <a:gd name="connsiteX0" fmla="*/ 223520 w 8453120"/>
              <a:gd name="connsiteY0" fmla="*/ 0 h 538480"/>
              <a:gd name="connsiteX1" fmla="*/ 223520 w 8453120"/>
              <a:gd name="connsiteY1" fmla="*/ 162560 h 538480"/>
              <a:gd name="connsiteX2" fmla="*/ 0 w 8453120"/>
              <a:gd name="connsiteY2" fmla="*/ 172720 h 538480"/>
              <a:gd name="connsiteX3" fmla="*/ 30480 w 8453120"/>
              <a:gd name="connsiteY3" fmla="*/ 477520 h 538480"/>
              <a:gd name="connsiteX4" fmla="*/ 2011680 w 8453120"/>
              <a:gd name="connsiteY4" fmla="*/ 538480 h 538480"/>
              <a:gd name="connsiteX5" fmla="*/ 2001520 w 8453120"/>
              <a:gd name="connsiteY5" fmla="*/ 355600 h 538480"/>
              <a:gd name="connsiteX6" fmla="*/ 8453120 w 8453120"/>
              <a:gd name="connsiteY6" fmla="*/ 355600 h 538480"/>
              <a:gd name="connsiteX7" fmla="*/ 8442960 w 8453120"/>
              <a:gd name="connsiteY7" fmla="*/ 10160 h 538480"/>
              <a:gd name="connsiteX8" fmla="*/ 223520 w 8453120"/>
              <a:gd name="connsiteY8" fmla="*/ 0 h 538480"/>
              <a:gd name="connsiteX0" fmla="*/ 223520 w 8453120"/>
              <a:gd name="connsiteY0" fmla="*/ 0 h 477520"/>
              <a:gd name="connsiteX1" fmla="*/ 223520 w 8453120"/>
              <a:gd name="connsiteY1" fmla="*/ 162560 h 477520"/>
              <a:gd name="connsiteX2" fmla="*/ 0 w 8453120"/>
              <a:gd name="connsiteY2" fmla="*/ 172720 h 477520"/>
              <a:gd name="connsiteX3" fmla="*/ 30480 w 8453120"/>
              <a:gd name="connsiteY3" fmla="*/ 477520 h 477520"/>
              <a:gd name="connsiteX4" fmla="*/ 1981786 w 8453120"/>
              <a:gd name="connsiteY4" fmla="*/ 476832 h 477520"/>
              <a:gd name="connsiteX5" fmla="*/ 2001520 w 8453120"/>
              <a:gd name="connsiteY5" fmla="*/ 355600 h 477520"/>
              <a:gd name="connsiteX6" fmla="*/ 8453120 w 8453120"/>
              <a:gd name="connsiteY6" fmla="*/ 355600 h 477520"/>
              <a:gd name="connsiteX7" fmla="*/ 8442960 w 8453120"/>
              <a:gd name="connsiteY7" fmla="*/ 10160 h 477520"/>
              <a:gd name="connsiteX8" fmla="*/ 223520 w 8453120"/>
              <a:gd name="connsiteY8" fmla="*/ 0 h 477520"/>
              <a:gd name="connsiteX0" fmla="*/ 193626 w 8423226"/>
              <a:gd name="connsiteY0" fmla="*/ 0 h 477520"/>
              <a:gd name="connsiteX1" fmla="*/ 193626 w 8423226"/>
              <a:gd name="connsiteY1" fmla="*/ 162560 h 477520"/>
              <a:gd name="connsiteX2" fmla="*/ 0 w 8423226"/>
              <a:gd name="connsiteY2" fmla="*/ 159020 h 477520"/>
              <a:gd name="connsiteX3" fmla="*/ 586 w 8423226"/>
              <a:gd name="connsiteY3" fmla="*/ 477520 h 477520"/>
              <a:gd name="connsiteX4" fmla="*/ 1951892 w 8423226"/>
              <a:gd name="connsiteY4" fmla="*/ 476832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193626 w 8423226"/>
              <a:gd name="connsiteY1" fmla="*/ 16256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208573 w 8423226"/>
              <a:gd name="connsiteY1" fmla="*/ 148861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186152 w 8423226"/>
              <a:gd name="connsiteY1" fmla="*/ 16256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223520 w 8423226"/>
              <a:gd name="connsiteY1" fmla="*/ 16256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201099 w 8423226"/>
              <a:gd name="connsiteY1" fmla="*/ 142011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201099 w 8423226"/>
              <a:gd name="connsiteY1" fmla="*/ 15571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201099 w 8423226"/>
              <a:gd name="connsiteY1" fmla="*/ 15571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186152 w 8423226"/>
              <a:gd name="connsiteY1" fmla="*/ 15571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 name="connsiteX0" fmla="*/ 193626 w 8423226"/>
              <a:gd name="connsiteY0" fmla="*/ 0 h 477520"/>
              <a:gd name="connsiteX1" fmla="*/ 193626 w 8423226"/>
              <a:gd name="connsiteY1" fmla="*/ 155710 h 477520"/>
              <a:gd name="connsiteX2" fmla="*/ 0 w 8423226"/>
              <a:gd name="connsiteY2" fmla="*/ 159020 h 477520"/>
              <a:gd name="connsiteX3" fmla="*/ 586 w 8423226"/>
              <a:gd name="connsiteY3" fmla="*/ 477520 h 477520"/>
              <a:gd name="connsiteX4" fmla="*/ 1966839 w 8423226"/>
              <a:gd name="connsiteY4" fmla="*/ 469983 h 477520"/>
              <a:gd name="connsiteX5" fmla="*/ 1971626 w 8423226"/>
              <a:gd name="connsiteY5" fmla="*/ 355600 h 477520"/>
              <a:gd name="connsiteX6" fmla="*/ 8423226 w 8423226"/>
              <a:gd name="connsiteY6" fmla="*/ 355600 h 477520"/>
              <a:gd name="connsiteX7" fmla="*/ 8413066 w 8423226"/>
              <a:gd name="connsiteY7" fmla="*/ 10160 h 477520"/>
              <a:gd name="connsiteX8" fmla="*/ 193626 w 8423226"/>
              <a:gd name="connsiteY8" fmla="*/ 0 h 47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23226" h="477520">
                <a:moveTo>
                  <a:pt x="193626" y="0"/>
                </a:moveTo>
                <a:lnTo>
                  <a:pt x="193626" y="155710"/>
                </a:lnTo>
                <a:lnTo>
                  <a:pt x="0" y="159020"/>
                </a:lnTo>
                <a:cubicBezTo>
                  <a:pt x="195" y="265187"/>
                  <a:pt x="391" y="371353"/>
                  <a:pt x="586" y="477520"/>
                </a:cubicBezTo>
                <a:lnTo>
                  <a:pt x="1966839" y="469983"/>
                </a:lnTo>
                <a:lnTo>
                  <a:pt x="1971626" y="355600"/>
                </a:lnTo>
                <a:lnTo>
                  <a:pt x="8423226" y="355600"/>
                </a:lnTo>
                <a:lnTo>
                  <a:pt x="8413066" y="10160"/>
                </a:lnTo>
                <a:lnTo>
                  <a:pt x="193626" y="0"/>
                </a:lnTo>
                <a:close/>
              </a:path>
            </a:pathLst>
          </a:custGeom>
          <a:noFill/>
          <a:ln w="28575">
            <a:solidFill>
              <a:srgbClr val="FF0000"/>
            </a:solidFill>
            <a:headEnd type="none" w="sm" len="sm"/>
            <a:tailEnd type="none" w="sm" len="sm"/>
          </a:ln>
        </p:spPr>
        <p:style>
          <a:lnRef idx="2">
            <a:schemeClr val="dk1"/>
          </a:lnRef>
          <a:fillRef idx="1">
            <a:schemeClr val="lt1"/>
          </a:fillRef>
          <a:effectRef idx="0">
            <a:schemeClr val="dk1"/>
          </a:effectRef>
          <a:fontRef idx="minor">
            <a:schemeClr val="dk1"/>
          </a:fontRef>
        </p:style>
        <p:txBody>
          <a:bodyPr vert="horz" wrap="square" lIns="84406" tIns="42203" rIns="84406" bIns="42203" numCol="1" rtlCol="0" anchor="t" anchorCtr="0" compatLnSpc="1">
            <a:prstTxWarp prst="textNoShape">
              <a:avLst/>
            </a:prstTxWarp>
          </a:bodyPr>
          <a:lstStyle/>
          <a:p>
            <a:endParaRPr lang="en-US"/>
          </a:p>
        </p:txBody>
      </p:sp>
      <p:sp>
        <p:nvSpPr>
          <p:cNvPr id="23" name="Abgerundete rechteckige Legende 6"/>
          <p:cNvSpPr/>
          <p:nvPr/>
        </p:nvSpPr>
        <p:spPr bwMode="auto">
          <a:xfrm>
            <a:off x="2738436" y="3020156"/>
            <a:ext cx="5807064" cy="1323129"/>
          </a:xfrm>
          <a:prstGeom prst="wedgeRoundRectCallout">
            <a:avLst>
              <a:gd name="adj1" fmla="val -47034"/>
              <a:gd name="adj2" fmla="val -113306"/>
              <a:gd name="adj3"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vert="horz" wrap="square" lIns="84406" tIns="42203" rIns="84406" bIns="42203" numCol="1" rtlCol="0" anchor="t" anchorCtr="0" compatLnSpc="1">
            <a:prstTxWarp prst="textNoShape">
              <a:avLst/>
            </a:prstTxWarp>
          </a:bodyPr>
          <a:lstStyle/>
          <a:p>
            <a:pPr defTabSz="844083" eaLnBrk="0" hangingPunct="0"/>
            <a:r>
              <a:rPr lang="sk-SK" sz="1662" b="1" dirty="0" smtClean="0">
                <a:solidFill>
                  <a:schemeClr val="tx1"/>
                </a:solidFill>
                <a:latin typeface="Arial Narrow" pitchFamily="34" charset="0"/>
              </a:rPr>
              <a:t>Vymedzenie problémovej oblasti</a:t>
            </a:r>
            <a:r>
              <a:rPr lang="de-DE" sz="1662" b="1" dirty="0" smtClean="0">
                <a:solidFill>
                  <a:schemeClr val="tx1"/>
                </a:solidFill>
                <a:latin typeface="Arial Narrow" pitchFamily="34" charset="0"/>
              </a:rPr>
              <a:t>:</a:t>
            </a:r>
            <a:endParaRPr lang="de-DE" sz="1662" b="1" dirty="0">
              <a:solidFill>
                <a:schemeClr val="tx1"/>
              </a:solidFill>
              <a:latin typeface="Arial Narrow" pitchFamily="34" charset="0"/>
            </a:endParaRPr>
          </a:p>
          <a:p>
            <a:pPr defTabSz="844083" eaLnBrk="0" hangingPunct="0"/>
            <a:r>
              <a:rPr lang="de-DE" sz="1662" b="1" i="1" dirty="0">
                <a:solidFill>
                  <a:schemeClr val="tx1"/>
                </a:solidFill>
                <a:latin typeface="Arial Narrow" pitchFamily="34" charset="0"/>
              </a:rPr>
              <a:t>Peer review is an instructional method aiming to help students elaborate on domain-specific knowledge, while simultaneously developing methodological review skills.</a:t>
            </a:r>
            <a:endParaRPr lang="en-US" sz="1662" b="1" i="1" dirty="0">
              <a:solidFill>
                <a:schemeClr val="tx1"/>
              </a:solidFill>
              <a:latin typeface="Arial Narrow" pitchFamily="34" charset="0"/>
            </a:endParaRPr>
          </a:p>
        </p:txBody>
      </p:sp>
      <p:sp>
        <p:nvSpPr>
          <p:cNvPr id="27" name="Abgerundete rechteckige Legende 11"/>
          <p:cNvSpPr/>
          <p:nvPr/>
        </p:nvSpPr>
        <p:spPr bwMode="auto">
          <a:xfrm>
            <a:off x="363093" y="3052162"/>
            <a:ext cx="4097004" cy="822257"/>
          </a:xfrm>
          <a:prstGeom prst="wedgeRoundRectCallout">
            <a:avLst>
              <a:gd name="adj1" fmla="val 2082"/>
              <a:gd name="adj2" fmla="val 98600"/>
              <a:gd name="adj3"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vert="horz" wrap="square" lIns="84406" tIns="42203" rIns="84406" bIns="42203" numCol="1" rtlCol="0" anchor="t" anchorCtr="0" compatLnSpc="1">
            <a:prstTxWarp prst="textNoShape">
              <a:avLst/>
            </a:prstTxWarp>
          </a:bodyPr>
          <a:lstStyle/>
          <a:p>
            <a:pPr defTabSz="844083" eaLnBrk="0" hangingPunct="0"/>
            <a:r>
              <a:rPr lang="sk-SK" sz="1662" b="1" dirty="0" smtClean="0">
                <a:solidFill>
                  <a:schemeClr val="tx1"/>
                </a:solidFill>
                <a:latin typeface="Arial Narrow" pitchFamily="34" charset="0"/>
              </a:rPr>
              <a:t>Definícia vlastného príspevku</a:t>
            </a:r>
            <a:r>
              <a:rPr lang="de-DE" sz="1662" b="1" dirty="0" smtClean="0">
                <a:solidFill>
                  <a:schemeClr val="tx1"/>
                </a:solidFill>
                <a:latin typeface="Arial Narrow" pitchFamily="34" charset="0"/>
              </a:rPr>
              <a:t>:</a:t>
            </a:r>
            <a:endParaRPr lang="de-DE" sz="1662" b="1" dirty="0">
              <a:solidFill>
                <a:schemeClr val="tx1"/>
              </a:solidFill>
              <a:latin typeface="Arial Narrow" pitchFamily="34" charset="0"/>
            </a:endParaRPr>
          </a:p>
          <a:p>
            <a:pPr defTabSz="844083" eaLnBrk="0" hangingPunct="0"/>
            <a:r>
              <a:rPr lang="de-DE" sz="1662" b="1" i="1" dirty="0">
                <a:solidFill>
                  <a:schemeClr val="tx1"/>
                </a:solidFill>
                <a:latin typeface="Arial Narrow" pitchFamily="34" charset="0"/>
              </a:rPr>
              <a:t>Our focus was to (a) … and (b) …</a:t>
            </a:r>
            <a:endParaRPr lang="en-US" sz="1662" b="1" i="1" dirty="0">
              <a:solidFill>
                <a:schemeClr val="tx1"/>
              </a:solidFill>
              <a:latin typeface="Arial Narrow" pitchFamily="34" charset="0"/>
            </a:endParaRPr>
          </a:p>
        </p:txBody>
      </p:sp>
      <p:sp>
        <p:nvSpPr>
          <p:cNvPr id="25" name="Abgerundete rechteckige Legende 9"/>
          <p:cNvSpPr/>
          <p:nvPr/>
        </p:nvSpPr>
        <p:spPr bwMode="auto">
          <a:xfrm>
            <a:off x="2738436" y="3930295"/>
            <a:ext cx="5807064" cy="1323129"/>
          </a:xfrm>
          <a:prstGeom prst="wedgeRoundRectCallout">
            <a:avLst>
              <a:gd name="adj1" fmla="val -47034"/>
              <a:gd name="adj2" fmla="val -113306"/>
              <a:gd name="adj3" fmla="val 16667"/>
            </a:avLst>
          </a:prstGeom>
          <a:ln>
            <a:headEnd type="none" w="sm" len="sm"/>
            <a:tailEnd type="none" w="sm" len="sm"/>
          </a:ln>
        </p:spPr>
        <p:style>
          <a:lnRef idx="2">
            <a:schemeClr val="accent3">
              <a:shade val="50000"/>
            </a:schemeClr>
          </a:lnRef>
          <a:fillRef idx="1">
            <a:schemeClr val="accent3"/>
          </a:fillRef>
          <a:effectRef idx="0">
            <a:schemeClr val="accent3"/>
          </a:effectRef>
          <a:fontRef idx="minor">
            <a:schemeClr val="lt1"/>
          </a:fontRef>
        </p:style>
        <p:txBody>
          <a:bodyPr vert="horz" wrap="square" lIns="84406" tIns="42203" rIns="84406" bIns="42203" numCol="1" rtlCol="0" anchor="t" anchorCtr="0" compatLnSpc="1">
            <a:prstTxWarp prst="textNoShape">
              <a:avLst/>
            </a:prstTxWarp>
          </a:bodyPr>
          <a:lstStyle/>
          <a:p>
            <a:pPr defTabSz="844083" eaLnBrk="0" hangingPunct="0"/>
            <a:r>
              <a:rPr lang="sk-SK" sz="1662" b="1" dirty="0">
                <a:solidFill>
                  <a:schemeClr val="tx1"/>
                </a:solidFill>
                <a:latin typeface="Arial Narrow" pitchFamily="34" charset="0"/>
              </a:rPr>
              <a:t>Identifikácia otvoreného </a:t>
            </a:r>
            <a:r>
              <a:rPr lang="sk-SK" sz="1662" b="1" dirty="0" smtClean="0">
                <a:solidFill>
                  <a:schemeClr val="tx1"/>
                </a:solidFill>
                <a:latin typeface="Arial Narrow" pitchFamily="34" charset="0"/>
              </a:rPr>
              <a:t>problému</a:t>
            </a:r>
            <a:r>
              <a:rPr lang="de-DE" sz="1662" b="1" dirty="0" smtClean="0">
                <a:solidFill>
                  <a:schemeClr val="tx1"/>
                </a:solidFill>
                <a:latin typeface="Arial Narrow" pitchFamily="34" charset="0"/>
              </a:rPr>
              <a:t>:</a:t>
            </a:r>
            <a:endParaRPr lang="de-DE" sz="1662" b="1" dirty="0">
              <a:solidFill>
                <a:schemeClr val="tx1"/>
              </a:solidFill>
              <a:latin typeface="Arial Narrow" pitchFamily="34" charset="0"/>
            </a:endParaRPr>
          </a:p>
          <a:p>
            <a:pPr defTabSz="844083" eaLnBrk="0" hangingPunct="0"/>
            <a:r>
              <a:rPr lang="de-DE" sz="1662" b="1" i="1" dirty="0">
                <a:solidFill>
                  <a:schemeClr val="tx1"/>
                </a:solidFill>
                <a:latin typeface="Arial Narrow" pitchFamily="34" charset="0"/>
              </a:rPr>
              <a:t>We use the term „assigned-pair protocol“ here to refer to the class of peer review methods that involve static author-reviewer dyads.</a:t>
            </a:r>
            <a:endParaRPr lang="en-US" sz="1662" b="1" i="1" dirty="0">
              <a:solidFill>
                <a:schemeClr val="tx1"/>
              </a:solidFill>
              <a:latin typeface="Arial Narrow" pitchFamily="34" charset="0"/>
            </a:endParaRPr>
          </a:p>
        </p:txBody>
      </p:sp>
    </p:spTree>
    <p:extLst>
      <p:ext uri="{BB962C8B-B14F-4D97-AF65-F5344CB8AC3E}">
        <p14:creationId xmlns:p14="http://schemas.microsoft.com/office/powerpoint/2010/main" val="37978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22"/>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5"/>
                                        </p:tgtEl>
                                        <p:attrNameLst>
                                          <p:attrName>style.visibility</p:attrName>
                                        </p:attrNameLst>
                                      </p:cBhvr>
                                      <p:to>
                                        <p:strVal val="hidden"/>
                                      </p:to>
                                    </p:set>
                                  </p:childTnLst>
                                </p:cTn>
                              </p:par>
                              <p:par>
                                <p:cTn id="29" presetID="10"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26"/>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hidden"/>
                                      </p:to>
                                    </p:set>
                                  </p:childTnLst>
                                </p:cTn>
                              </p:par>
                              <p:par>
                                <p:cTn id="41" presetID="10"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fade">
                                      <p:cBhvr>
                                        <p:cTn id="43" dur="500"/>
                                        <p:tgtEl>
                                          <p:spTgt spid="2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4" grpId="0" animBg="1"/>
      <p:bldP spid="24" grpId="1" animBg="1"/>
      <p:bldP spid="26" grpId="0" animBg="1"/>
      <p:bldP spid="26" grpId="1" animBg="1"/>
      <p:bldP spid="28" grpId="0" animBg="1"/>
      <p:bldP spid="29" grpId="0" animBg="1"/>
      <p:bldP spid="23" grpId="0" animBg="1"/>
      <p:bldP spid="23" grpId="1" animBg="1"/>
      <p:bldP spid="27" grpId="0" animBg="1"/>
      <p:bldP spid="27" grpId="1" animBg="1"/>
      <p:bldP spid="25" grpId="0" animBg="1"/>
      <p:bldP spid="25"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Opisuje samotný výskum, ktorý sme vykonali pre vyriešenie otvorených problémov</a:t>
            </a:r>
          </a:p>
          <a:p>
            <a:r>
              <a:rPr lang="sk-SK" dirty="0" smtClean="0"/>
              <a:t>Štruktúra, organizácia a obsah výrazne závisí od typu článku</a:t>
            </a:r>
          </a:p>
          <a:p>
            <a:pPr lvl="1"/>
            <a:r>
              <a:rPr lang="sk-SK" dirty="0"/>
              <a:t>Zvyčajne štruktúrované do niekoľkých kapitol</a:t>
            </a:r>
          </a:p>
          <a:p>
            <a:pPr lvl="1"/>
            <a:endParaRPr lang="sk-SK" dirty="0" smtClean="0"/>
          </a:p>
        </p:txBody>
      </p:sp>
      <p:sp>
        <p:nvSpPr>
          <p:cNvPr id="3" name="Title 2"/>
          <p:cNvSpPr>
            <a:spLocks noGrp="1"/>
          </p:cNvSpPr>
          <p:nvPr>
            <p:ph type="title"/>
          </p:nvPr>
        </p:nvSpPr>
        <p:spPr/>
        <p:txBody>
          <a:bodyPr/>
          <a:lstStyle/>
          <a:p>
            <a:r>
              <a:rPr lang="sk-SK" dirty="0"/>
              <a:t>Štruktúra </a:t>
            </a:r>
            <a:r>
              <a:rPr lang="sk-SK" dirty="0" smtClean="0"/>
              <a:t>článkov: Jadro</a:t>
            </a:r>
            <a:endParaRPr lang="sk-SK" dirty="0"/>
          </a:p>
        </p:txBody>
      </p:sp>
      <p:grpSp>
        <p:nvGrpSpPr>
          <p:cNvPr id="20" name="Group 19"/>
          <p:cNvGrpSpPr>
            <a:grpSpLocks/>
          </p:cNvGrpSpPr>
          <p:nvPr/>
        </p:nvGrpSpPr>
        <p:grpSpPr bwMode="auto">
          <a:xfrm>
            <a:off x="6443794" y="1556388"/>
            <a:ext cx="2592703" cy="3943082"/>
            <a:chOff x="3069" y="703"/>
            <a:chExt cx="2535" cy="3330"/>
          </a:xfrm>
        </p:grpSpPr>
        <p:sp>
          <p:nvSpPr>
            <p:cNvPr id="21" name="Rectangle 20"/>
            <p:cNvSpPr>
              <a:spLocks noChangeArrowheads="1"/>
            </p:cNvSpPr>
            <p:nvPr/>
          </p:nvSpPr>
          <p:spPr bwMode="auto">
            <a:xfrm>
              <a:off x="4832" y="1943"/>
              <a:ext cx="362" cy="1264"/>
            </a:xfrm>
            <a:prstGeom prst="rect">
              <a:avLst/>
            </a:prstGeom>
            <a:solidFill>
              <a:srgbClr val="D6CFA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2"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Rectangle 23"/>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5" name="Group 24"/>
            <p:cNvGrpSpPr>
              <a:grpSpLocks/>
            </p:cNvGrpSpPr>
            <p:nvPr/>
          </p:nvGrpSpPr>
          <p:grpSpPr bwMode="auto">
            <a:xfrm>
              <a:off x="4424" y="1019"/>
              <a:ext cx="1180" cy="303"/>
              <a:chOff x="1474" y="3158"/>
              <a:chExt cx="1751" cy="317"/>
            </a:xfrm>
          </p:grpSpPr>
          <p:sp>
            <p:nvSpPr>
              <p:cNvPr id="33" name="Rectangle 32"/>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4"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6"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7"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8"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29"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Body</a:t>
              </a:r>
              <a:endParaRPr lang="en-US" sz="1800" dirty="0">
                <a:solidFill>
                  <a:srgbClr val="BAAF6A"/>
                </a:solidFill>
                <a:latin typeface="+mn-lt"/>
              </a:endParaRPr>
            </a:p>
          </p:txBody>
        </p:sp>
        <p:sp>
          <p:nvSpPr>
            <p:cNvPr id="30"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1" name="Rectangle 30"/>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2"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36" name="Straight Connector 35"/>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2496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Empirický článok</a:t>
            </a:r>
          </a:p>
          <a:p>
            <a:pPr lvl="1"/>
            <a:r>
              <a:rPr lang="sk-SK" dirty="0" smtClean="0"/>
              <a:t>Metóda, experiment, výsledky, diskusia</a:t>
            </a:r>
          </a:p>
          <a:p>
            <a:pPr lvl="1"/>
            <a:r>
              <a:rPr lang="sk-SK" dirty="0" smtClean="0"/>
              <a:t>Cieľ: </a:t>
            </a:r>
            <a:r>
              <a:rPr lang="sk-SK" dirty="0" err="1" smtClean="0"/>
              <a:t>zopakovateľnosť</a:t>
            </a:r>
            <a:endParaRPr lang="sk-SK" dirty="0" smtClean="0"/>
          </a:p>
          <a:p>
            <a:r>
              <a:rPr lang="sk-SK" dirty="0" smtClean="0"/>
              <a:t>Prípadová štúdia</a:t>
            </a:r>
          </a:p>
          <a:p>
            <a:pPr lvl="1"/>
            <a:r>
              <a:rPr lang="sk-SK" dirty="0" smtClean="0"/>
              <a:t>Použitie existujúcich metód, nástrojov, teórií</a:t>
            </a:r>
          </a:p>
          <a:p>
            <a:pPr lvl="1"/>
            <a:r>
              <a:rPr lang="sk-SK" dirty="0" smtClean="0"/>
              <a:t>Cieľ: abstrakcia z špecifického prípadu</a:t>
            </a:r>
          </a:p>
          <a:p>
            <a:r>
              <a:rPr lang="sk-SK" dirty="0" smtClean="0"/>
              <a:t>Prehľadový článok</a:t>
            </a:r>
          </a:p>
          <a:p>
            <a:pPr lvl="1"/>
            <a:r>
              <a:rPr lang="sk-SK" dirty="0" smtClean="0"/>
              <a:t>Hodnotenie a spájanie existujúcich výsledkov</a:t>
            </a:r>
          </a:p>
          <a:p>
            <a:pPr lvl="1"/>
            <a:r>
              <a:rPr lang="sk-SK" dirty="0" smtClean="0"/>
              <a:t>Zvyčajne malý vlastný prínos</a:t>
            </a:r>
          </a:p>
          <a:p>
            <a:pPr lvl="1"/>
            <a:r>
              <a:rPr lang="sk-SK" dirty="0" smtClean="0"/>
              <a:t>Cieľ: úplnosť</a:t>
            </a:r>
          </a:p>
        </p:txBody>
      </p:sp>
      <p:sp>
        <p:nvSpPr>
          <p:cNvPr id="3" name="Title 2"/>
          <p:cNvSpPr>
            <a:spLocks noGrp="1"/>
          </p:cNvSpPr>
          <p:nvPr>
            <p:ph type="title"/>
          </p:nvPr>
        </p:nvSpPr>
        <p:spPr/>
        <p:txBody>
          <a:bodyPr/>
          <a:lstStyle/>
          <a:p>
            <a:r>
              <a:rPr lang="sk-SK" dirty="0"/>
              <a:t>Štruktúra </a:t>
            </a:r>
            <a:r>
              <a:rPr lang="sk-SK" dirty="0" smtClean="0"/>
              <a:t>článkov: Jadro</a:t>
            </a:r>
            <a:endParaRPr lang="sk-SK" dirty="0"/>
          </a:p>
        </p:txBody>
      </p:sp>
      <p:grpSp>
        <p:nvGrpSpPr>
          <p:cNvPr id="21" name="Group 20"/>
          <p:cNvGrpSpPr>
            <a:grpSpLocks/>
          </p:cNvGrpSpPr>
          <p:nvPr/>
        </p:nvGrpSpPr>
        <p:grpSpPr bwMode="auto">
          <a:xfrm>
            <a:off x="6443794" y="1556388"/>
            <a:ext cx="2592703" cy="3943082"/>
            <a:chOff x="3069" y="703"/>
            <a:chExt cx="2535" cy="3330"/>
          </a:xfrm>
        </p:grpSpPr>
        <p:sp>
          <p:nvSpPr>
            <p:cNvPr id="22" name="Rectangle 21"/>
            <p:cNvSpPr>
              <a:spLocks noChangeArrowheads="1"/>
            </p:cNvSpPr>
            <p:nvPr/>
          </p:nvSpPr>
          <p:spPr bwMode="auto">
            <a:xfrm>
              <a:off x="4832" y="1943"/>
              <a:ext cx="362" cy="1264"/>
            </a:xfrm>
            <a:prstGeom prst="rect">
              <a:avLst/>
            </a:prstGeom>
            <a:solidFill>
              <a:srgbClr val="D6CFA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5" name="Rectangle 24"/>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6" name="Group 25"/>
            <p:cNvGrpSpPr>
              <a:grpSpLocks/>
            </p:cNvGrpSpPr>
            <p:nvPr/>
          </p:nvGrpSpPr>
          <p:grpSpPr bwMode="auto">
            <a:xfrm>
              <a:off x="4424" y="1019"/>
              <a:ext cx="1180" cy="303"/>
              <a:chOff x="1474" y="3158"/>
              <a:chExt cx="1751" cy="317"/>
            </a:xfrm>
          </p:grpSpPr>
          <p:sp>
            <p:nvSpPr>
              <p:cNvPr id="34" name="Rectangle 33"/>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6"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7"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8"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9"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30"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Body</a:t>
              </a:r>
              <a:endParaRPr lang="en-US" sz="1800" dirty="0">
                <a:solidFill>
                  <a:srgbClr val="BAAF6A"/>
                </a:solidFill>
                <a:latin typeface="+mn-lt"/>
              </a:endParaRPr>
            </a:p>
          </p:txBody>
        </p:sp>
        <p:sp>
          <p:nvSpPr>
            <p:cNvPr id="31"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2" name="Rectangle 31"/>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3"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37" name="Straight Connector 36"/>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
        <p:nvSpPr>
          <p:cNvPr id="39"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smtClean="0"/>
              <a:t>CHI98</a:t>
            </a:r>
            <a:r>
              <a:rPr lang="de-DE" sz="1100" dirty="0" smtClean="0"/>
              <a:t>]</a:t>
            </a:r>
            <a:endParaRPr lang="en-US" sz="1100" dirty="0"/>
          </a:p>
        </p:txBody>
      </p:sp>
    </p:spTree>
    <p:extLst>
      <p:ext uri="{BB962C8B-B14F-4D97-AF65-F5344CB8AC3E}">
        <p14:creationId xmlns:p14="http://schemas.microsoft.com/office/powerpoint/2010/main" val="2655112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Teoretický článok</a:t>
            </a:r>
          </a:p>
          <a:p>
            <a:pPr lvl="1"/>
            <a:r>
              <a:rPr lang="sk-SK" dirty="0" smtClean="0"/>
              <a:t>Hodnotenie a spájanie existujúcej práce</a:t>
            </a:r>
          </a:p>
          <a:p>
            <a:pPr lvl="1"/>
            <a:r>
              <a:rPr lang="sk-SK" dirty="0" smtClean="0"/>
              <a:t>Cieľ: kompletnosť</a:t>
            </a:r>
          </a:p>
          <a:p>
            <a:r>
              <a:rPr lang="sk-SK" dirty="0" smtClean="0"/>
              <a:t>Iné</a:t>
            </a:r>
          </a:p>
          <a:p>
            <a:pPr lvl="1"/>
            <a:r>
              <a:rPr lang="sk-SK" dirty="0" smtClean="0"/>
              <a:t>Metodologické články</a:t>
            </a:r>
          </a:p>
          <a:p>
            <a:pPr lvl="1"/>
            <a:r>
              <a:rPr lang="sk-SK" dirty="0" smtClean="0"/>
              <a:t>Posudky</a:t>
            </a:r>
          </a:p>
        </p:txBody>
      </p:sp>
      <p:sp>
        <p:nvSpPr>
          <p:cNvPr id="3" name="Title 2"/>
          <p:cNvSpPr>
            <a:spLocks noGrp="1"/>
          </p:cNvSpPr>
          <p:nvPr>
            <p:ph type="title"/>
          </p:nvPr>
        </p:nvSpPr>
        <p:spPr/>
        <p:txBody>
          <a:bodyPr/>
          <a:lstStyle/>
          <a:p>
            <a:r>
              <a:rPr lang="sk-SK" dirty="0"/>
              <a:t>Štruktúra </a:t>
            </a:r>
            <a:r>
              <a:rPr lang="sk-SK" dirty="0" smtClean="0"/>
              <a:t>článkov: Jadro</a:t>
            </a:r>
            <a:endParaRPr lang="sk-SK" dirty="0"/>
          </a:p>
        </p:txBody>
      </p:sp>
      <p:grpSp>
        <p:nvGrpSpPr>
          <p:cNvPr id="21" name="Group 20"/>
          <p:cNvGrpSpPr>
            <a:grpSpLocks/>
          </p:cNvGrpSpPr>
          <p:nvPr/>
        </p:nvGrpSpPr>
        <p:grpSpPr bwMode="auto">
          <a:xfrm>
            <a:off x="6443794" y="1556388"/>
            <a:ext cx="2592703" cy="3943082"/>
            <a:chOff x="3069" y="703"/>
            <a:chExt cx="2535" cy="3330"/>
          </a:xfrm>
        </p:grpSpPr>
        <p:sp>
          <p:nvSpPr>
            <p:cNvPr id="22" name="Rectangle 21"/>
            <p:cNvSpPr>
              <a:spLocks noChangeArrowheads="1"/>
            </p:cNvSpPr>
            <p:nvPr/>
          </p:nvSpPr>
          <p:spPr bwMode="auto">
            <a:xfrm>
              <a:off x="4832" y="1943"/>
              <a:ext cx="362" cy="1264"/>
            </a:xfrm>
            <a:prstGeom prst="rect">
              <a:avLst/>
            </a:prstGeom>
            <a:solidFill>
              <a:srgbClr val="D6CFA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5" name="Rectangle 24"/>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6" name="Group 25"/>
            <p:cNvGrpSpPr>
              <a:grpSpLocks/>
            </p:cNvGrpSpPr>
            <p:nvPr/>
          </p:nvGrpSpPr>
          <p:grpSpPr bwMode="auto">
            <a:xfrm>
              <a:off x="4424" y="1019"/>
              <a:ext cx="1180" cy="303"/>
              <a:chOff x="1474" y="3158"/>
              <a:chExt cx="1751" cy="317"/>
            </a:xfrm>
          </p:grpSpPr>
          <p:sp>
            <p:nvSpPr>
              <p:cNvPr id="34" name="Rectangle 33"/>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6"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7"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8"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9"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30"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Body</a:t>
              </a:r>
              <a:endParaRPr lang="en-US" sz="1800" dirty="0">
                <a:solidFill>
                  <a:srgbClr val="BAAF6A"/>
                </a:solidFill>
                <a:latin typeface="+mn-lt"/>
              </a:endParaRPr>
            </a:p>
          </p:txBody>
        </p:sp>
        <p:sp>
          <p:nvSpPr>
            <p:cNvPr id="31"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2" name="Rectangle 31"/>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3"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37" name="Straight Connector 36"/>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
        <p:nvSpPr>
          <p:cNvPr id="39"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smtClean="0"/>
              <a:t>CHI98</a:t>
            </a:r>
            <a:r>
              <a:rPr lang="de-DE" sz="1100" dirty="0" smtClean="0"/>
              <a:t>]</a:t>
            </a:r>
            <a:endParaRPr lang="en-US" sz="1100" dirty="0"/>
          </a:p>
        </p:txBody>
      </p:sp>
    </p:spTree>
    <p:extLst>
      <p:ext uri="{BB962C8B-B14F-4D97-AF65-F5344CB8AC3E}">
        <p14:creationId xmlns:p14="http://schemas.microsoft.com/office/powerpoint/2010/main" val="42878081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Pravidlá a vlastnosti dobrého záveru</a:t>
            </a:r>
          </a:p>
          <a:p>
            <a:pPr lvl="1"/>
            <a:r>
              <a:rPr lang="sk-SK" dirty="0" smtClean="0"/>
              <a:t>Protiklad k úvodu</a:t>
            </a:r>
          </a:p>
          <a:p>
            <a:pPr lvl="1"/>
            <a:r>
              <a:rPr lang="sk-SK" dirty="0" smtClean="0"/>
              <a:t>Zovšeobecnenie výsledkov</a:t>
            </a:r>
          </a:p>
          <a:p>
            <a:pPr lvl="1"/>
            <a:r>
              <a:rPr lang="sk-SK" dirty="0" smtClean="0"/>
              <a:t>Zopakovanie problémovej oblasti a cieľov</a:t>
            </a:r>
          </a:p>
          <a:p>
            <a:pPr lvl="1"/>
            <a:r>
              <a:rPr lang="sk-SK" dirty="0" smtClean="0"/>
              <a:t>Sumarizácia a diskusia, implikácie kľúčových výsledkov</a:t>
            </a:r>
          </a:p>
          <a:p>
            <a:pPr lvl="1"/>
            <a:r>
              <a:rPr lang="sk-SK" dirty="0" smtClean="0"/>
              <a:t>Porovnanie výsledkov s existujúcimi prácami</a:t>
            </a:r>
          </a:p>
          <a:p>
            <a:pPr lvl="1"/>
            <a:r>
              <a:rPr lang="sk-SK" dirty="0" smtClean="0"/>
              <a:t>Diskusia obmedzení, nedostatkov a </a:t>
            </a:r>
            <a:r>
              <a:rPr lang="sk-SK" dirty="0" err="1" smtClean="0"/>
              <a:t>signifikancie</a:t>
            </a:r>
            <a:endParaRPr lang="sk-SK" dirty="0" smtClean="0"/>
          </a:p>
          <a:p>
            <a:pPr lvl="1"/>
            <a:r>
              <a:rPr lang="sk-SK" dirty="0" smtClean="0"/>
              <a:t>Identifikácia ďalšieho výskumu</a:t>
            </a:r>
          </a:p>
        </p:txBody>
      </p:sp>
      <p:sp>
        <p:nvSpPr>
          <p:cNvPr id="3" name="Title 2"/>
          <p:cNvSpPr>
            <a:spLocks noGrp="1"/>
          </p:cNvSpPr>
          <p:nvPr>
            <p:ph type="title"/>
          </p:nvPr>
        </p:nvSpPr>
        <p:spPr/>
        <p:txBody>
          <a:bodyPr/>
          <a:lstStyle/>
          <a:p>
            <a:r>
              <a:rPr lang="sk-SK" dirty="0"/>
              <a:t>Štruktúra </a:t>
            </a:r>
            <a:r>
              <a:rPr lang="sk-SK" dirty="0" smtClean="0"/>
              <a:t>článkov: Záver</a:t>
            </a:r>
            <a:endParaRPr lang="sk-SK" dirty="0"/>
          </a:p>
        </p:txBody>
      </p:sp>
      <p:grpSp>
        <p:nvGrpSpPr>
          <p:cNvPr id="21" name="Group 20"/>
          <p:cNvGrpSpPr>
            <a:grpSpLocks/>
          </p:cNvGrpSpPr>
          <p:nvPr/>
        </p:nvGrpSpPr>
        <p:grpSpPr bwMode="auto">
          <a:xfrm>
            <a:off x="6443794" y="1556388"/>
            <a:ext cx="2592703" cy="3943082"/>
            <a:chOff x="3069" y="703"/>
            <a:chExt cx="2535" cy="3330"/>
          </a:xfrm>
        </p:grpSpPr>
        <p:sp>
          <p:nvSpPr>
            <p:cNvPr id="22" name="Rectangle 21"/>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D6CFA6"/>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5" name="Rectangle 24"/>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6" name="Group 25"/>
            <p:cNvGrpSpPr>
              <a:grpSpLocks/>
            </p:cNvGrpSpPr>
            <p:nvPr/>
          </p:nvGrpSpPr>
          <p:grpSpPr bwMode="auto">
            <a:xfrm>
              <a:off x="4424" y="1019"/>
              <a:ext cx="1180" cy="303"/>
              <a:chOff x="1474" y="3158"/>
              <a:chExt cx="1751" cy="317"/>
            </a:xfrm>
          </p:grpSpPr>
          <p:sp>
            <p:nvSpPr>
              <p:cNvPr id="34" name="Rectangle 33"/>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6"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7"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8"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9"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30"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Body</a:t>
              </a:r>
              <a:endParaRPr lang="en-US" sz="1800" dirty="0">
                <a:solidFill>
                  <a:srgbClr val="CEC696"/>
                </a:solidFill>
                <a:latin typeface="+mn-lt"/>
              </a:endParaRPr>
            </a:p>
          </p:txBody>
        </p:sp>
        <p:sp>
          <p:nvSpPr>
            <p:cNvPr id="31"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Conclusion</a:t>
              </a:r>
              <a:endParaRPr lang="en-US" sz="1800" dirty="0">
                <a:solidFill>
                  <a:srgbClr val="BAAF6A"/>
                </a:solidFill>
                <a:latin typeface="+mn-lt"/>
              </a:endParaRPr>
            </a:p>
          </p:txBody>
        </p:sp>
        <p:sp>
          <p:nvSpPr>
            <p:cNvPr id="32" name="Rectangle 31"/>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3"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References</a:t>
              </a:r>
              <a:endParaRPr lang="en-US" sz="1800" dirty="0">
                <a:solidFill>
                  <a:srgbClr val="D6CFA6"/>
                </a:solidFill>
                <a:latin typeface="+mn-lt"/>
              </a:endParaRPr>
            </a:p>
          </p:txBody>
        </p:sp>
      </p:grpSp>
      <p:cxnSp>
        <p:nvCxnSpPr>
          <p:cNvPr id="37" name="Straight Connector 36"/>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
        <p:nvSpPr>
          <p:cNvPr id="38"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smtClean="0"/>
              <a:t>[</a:t>
            </a:r>
            <a:r>
              <a:rPr lang="sk-SK" sz="1100" dirty="0" smtClean="0"/>
              <a:t>CHI98</a:t>
            </a:r>
            <a:r>
              <a:rPr lang="de-DE" sz="1100" dirty="0" smtClean="0"/>
              <a:t>]</a:t>
            </a:r>
            <a:endParaRPr lang="en-US" sz="1100" dirty="0"/>
          </a:p>
        </p:txBody>
      </p:sp>
    </p:spTree>
    <p:extLst>
      <p:ext uri="{BB962C8B-B14F-4D97-AF65-F5344CB8AC3E}">
        <p14:creationId xmlns:p14="http://schemas.microsoft.com/office/powerpoint/2010/main" val="42660759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Pravidlá pre správne uvedenie referencií</a:t>
            </a:r>
          </a:p>
          <a:p>
            <a:pPr lvl="1"/>
            <a:r>
              <a:rPr lang="sk-SK" dirty="0" smtClean="0"/>
              <a:t>Uveďte zoznam každej citovanej literatúry</a:t>
            </a:r>
          </a:p>
          <a:p>
            <a:pPr lvl="1"/>
            <a:r>
              <a:rPr lang="sk-SK" dirty="0" smtClean="0"/>
              <a:t>Neuvádzajte necitovanú literatúru</a:t>
            </a:r>
          </a:p>
          <a:p>
            <a:pPr lvl="1"/>
            <a:r>
              <a:rPr lang="sk-SK" dirty="0" smtClean="0"/>
              <a:t>Necitujte zdroje, ktoré ste nečítali</a:t>
            </a:r>
          </a:p>
          <a:p>
            <a:pPr lvl="1"/>
            <a:r>
              <a:rPr lang="sk-SK" dirty="0" smtClean="0"/>
              <a:t>Uistite sa, že v referenciách máte najrelevantnejšiu literatúru</a:t>
            </a:r>
          </a:p>
          <a:p>
            <a:pPr lvl="1"/>
            <a:r>
              <a:rPr lang="sk-SK" dirty="0" smtClean="0"/>
              <a:t>Dodržujte formátovanie podľa pokynov vydavateľa</a:t>
            </a:r>
          </a:p>
        </p:txBody>
      </p:sp>
      <p:sp>
        <p:nvSpPr>
          <p:cNvPr id="3" name="Title 2"/>
          <p:cNvSpPr>
            <a:spLocks noGrp="1"/>
          </p:cNvSpPr>
          <p:nvPr>
            <p:ph type="title"/>
          </p:nvPr>
        </p:nvSpPr>
        <p:spPr/>
        <p:txBody>
          <a:bodyPr/>
          <a:lstStyle/>
          <a:p>
            <a:r>
              <a:rPr lang="sk-SK" dirty="0"/>
              <a:t>Štruktúra </a:t>
            </a:r>
            <a:r>
              <a:rPr lang="sk-SK" dirty="0" smtClean="0"/>
              <a:t>článkov: Referencie</a:t>
            </a:r>
            <a:endParaRPr lang="sk-SK" dirty="0"/>
          </a:p>
        </p:txBody>
      </p:sp>
      <p:grpSp>
        <p:nvGrpSpPr>
          <p:cNvPr id="20" name="Group 19"/>
          <p:cNvGrpSpPr>
            <a:grpSpLocks/>
          </p:cNvGrpSpPr>
          <p:nvPr/>
        </p:nvGrpSpPr>
        <p:grpSpPr bwMode="auto">
          <a:xfrm>
            <a:off x="6443794" y="1556388"/>
            <a:ext cx="2592703" cy="3943082"/>
            <a:chOff x="3069" y="703"/>
            <a:chExt cx="2535" cy="3330"/>
          </a:xfrm>
        </p:grpSpPr>
        <p:sp>
          <p:nvSpPr>
            <p:cNvPr id="21" name="Rectangle 20"/>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2"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Rectangle 23"/>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5" name="Group 24"/>
            <p:cNvGrpSpPr>
              <a:grpSpLocks/>
            </p:cNvGrpSpPr>
            <p:nvPr/>
          </p:nvGrpSpPr>
          <p:grpSpPr bwMode="auto">
            <a:xfrm>
              <a:off x="4424" y="1019"/>
              <a:ext cx="1180" cy="303"/>
              <a:chOff x="1474" y="3158"/>
              <a:chExt cx="1751" cy="317"/>
            </a:xfrm>
          </p:grpSpPr>
          <p:sp>
            <p:nvSpPr>
              <p:cNvPr id="33" name="Rectangle 32"/>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4"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6"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7"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8"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29"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Body</a:t>
              </a:r>
              <a:endParaRPr lang="en-US" sz="1800" dirty="0">
                <a:solidFill>
                  <a:srgbClr val="CEC696"/>
                </a:solidFill>
                <a:latin typeface="+mn-lt"/>
              </a:endParaRPr>
            </a:p>
          </p:txBody>
        </p:sp>
        <p:sp>
          <p:nvSpPr>
            <p:cNvPr id="30"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1" name="Rectangle 30"/>
            <p:cNvSpPr>
              <a:spLocks noChangeArrowheads="1"/>
            </p:cNvSpPr>
            <p:nvPr/>
          </p:nvSpPr>
          <p:spPr bwMode="auto">
            <a:xfrm>
              <a:off x="4423" y="3671"/>
              <a:ext cx="1179" cy="349"/>
            </a:xfrm>
            <a:prstGeom prst="rect">
              <a:avLst/>
            </a:prstGeom>
            <a:solidFill>
              <a:srgbClr val="D6CFA6"/>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2"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BAAF6A"/>
                  </a:solidFill>
                  <a:latin typeface="+mn-lt"/>
                </a:rPr>
                <a:t>References</a:t>
              </a:r>
              <a:endParaRPr lang="en-US" sz="1800" dirty="0">
                <a:solidFill>
                  <a:srgbClr val="BAAF6A"/>
                </a:solidFill>
                <a:latin typeface="+mn-lt"/>
              </a:endParaRPr>
            </a:p>
          </p:txBody>
        </p:sp>
      </p:grpSp>
      <p:cxnSp>
        <p:nvCxnSpPr>
          <p:cNvPr id="36" name="Straight Connector 35"/>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2636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5449671" cy="4637112"/>
          </a:xfrm>
        </p:spPr>
        <p:txBody>
          <a:bodyPr/>
          <a:lstStyle/>
          <a:p>
            <a:r>
              <a:rPr lang="sk-SK" dirty="0" smtClean="0"/>
              <a:t>Autori + organizácie</a:t>
            </a:r>
          </a:p>
          <a:p>
            <a:pPr lvl="1"/>
            <a:r>
              <a:rPr lang="sk-SK" dirty="0" smtClean="0"/>
              <a:t>Zoznam autorov a ich poradie</a:t>
            </a:r>
          </a:p>
          <a:p>
            <a:r>
              <a:rPr lang="sk-SK" dirty="0" smtClean="0"/>
              <a:t>Poďakovanie</a:t>
            </a:r>
          </a:p>
          <a:p>
            <a:pPr lvl="1"/>
            <a:r>
              <a:rPr lang="sk-SK" dirty="0" smtClean="0"/>
              <a:t>Granty, participanti na experimente, posudzovatelia</a:t>
            </a:r>
          </a:p>
          <a:p>
            <a:r>
              <a:rPr lang="sk-SK" dirty="0" smtClean="0"/>
              <a:t>Kľúčové slová a klasifikácia</a:t>
            </a:r>
          </a:p>
          <a:p>
            <a:pPr lvl="1"/>
            <a:r>
              <a:rPr lang="sk-SK" dirty="0" smtClean="0"/>
              <a:t>Vlastné/predpísaná taxonómia</a:t>
            </a:r>
          </a:p>
          <a:p>
            <a:pPr lvl="1"/>
            <a:r>
              <a:rPr lang="sk-SK" dirty="0" smtClean="0"/>
              <a:t>ACM klasifikácia</a:t>
            </a:r>
          </a:p>
          <a:p>
            <a:r>
              <a:rPr lang="sk-SK" dirty="0" smtClean="0"/>
              <a:t>Prílohy</a:t>
            </a:r>
          </a:p>
          <a:p>
            <a:pPr lvl="1"/>
            <a:r>
              <a:rPr lang="sk-SK" dirty="0" smtClean="0"/>
              <a:t>Detailné tabuľky, zdrojové kódy</a:t>
            </a:r>
          </a:p>
          <a:p>
            <a:pPr lvl="1"/>
            <a:r>
              <a:rPr lang="sk-SK" dirty="0" smtClean="0"/>
              <a:t>Informácie o autoroch</a:t>
            </a:r>
          </a:p>
        </p:txBody>
      </p:sp>
      <p:sp>
        <p:nvSpPr>
          <p:cNvPr id="3" name="Title 2"/>
          <p:cNvSpPr>
            <a:spLocks noGrp="1"/>
          </p:cNvSpPr>
          <p:nvPr>
            <p:ph type="title"/>
          </p:nvPr>
        </p:nvSpPr>
        <p:spPr/>
        <p:txBody>
          <a:bodyPr/>
          <a:lstStyle/>
          <a:p>
            <a:r>
              <a:rPr lang="sk-SK" dirty="0"/>
              <a:t>Štruktúra </a:t>
            </a:r>
            <a:r>
              <a:rPr lang="sk-SK" dirty="0" smtClean="0"/>
              <a:t>článkov: Ostatné</a:t>
            </a:r>
            <a:endParaRPr lang="sk-SK" dirty="0"/>
          </a:p>
        </p:txBody>
      </p:sp>
      <p:grpSp>
        <p:nvGrpSpPr>
          <p:cNvPr id="20" name="Group 19"/>
          <p:cNvGrpSpPr>
            <a:grpSpLocks/>
          </p:cNvGrpSpPr>
          <p:nvPr/>
        </p:nvGrpSpPr>
        <p:grpSpPr bwMode="auto">
          <a:xfrm>
            <a:off x="6443794" y="1556388"/>
            <a:ext cx="2592703" cy="3943082"/>
            <a:chOff x="3069" y="703"/>
            <a:chExt cx="2535" cy="3330"/>
          </a:xfrm>
        </p:grpSpPr>
        <p:sp>
          <p:nvSpPr>
            <p:cNvPr id="21" name="Rectangle 20"/>
            <p:cNvSpPr>
              <a:spLocks noChangeArrowheads="1"/>
            </p:cNvSpPr>
            <p:nvPr/>
          </p:nvSpPr>
          <p:spPr bwMode="auto">
            <a:xfrm>
              <a:off x="4832" y="1943"/>
              <a:ext cx="362" cy="1264"/>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2"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3"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24" name="Rectangle 23"/>
            <p:cNvSpPr>
              <a:spLocks noChangeArrowheads="1"/>
            </p:cNvSpPr>
            <p:nvPr/>
          </p:nvSpPr>
          <p:spPr bwMode="auto">
            <a:xfrm>
              <a:off x="4695" y="799"/>
              <a:ext cx="634" cy="131"/>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CF9F6F"/>
                </a:solidFill>
              </a:endParaRPr>
            </a:p>
          </p:txBody>
        </p:sp>
        <p:grpSp>
          <p:nvGrpSpPr>
            <p:cNvPr id="25" name="Group 24"/>
            <p:cNvGrpSpPr>
              <a:grpSpLocks/>
            </p:cNvGrpSpPr>
            <p:nvPr/>
          </p:nvGrpSpPr>
          <p:grpSpPr bwMode="auto">
            <a:xfrm>
              <a:off x="4424" y="1019"/>
              <a:ext cx="1180" cy="303"/>
              <a:chOff x="1474" y="3158"/>
              <a:chExt cx="1751" cy="317"/>
            </a:xfrm>
          </p:grpSpPr>
          <p:sp>
            <p:nvSpPr>
              <p:cNvPr id="33" name="Rectangle 32"/>
              <p:cNvSpPr>
                <a:spLocks noChangeArrowheads="1"/>
              </p:cNvSpPr>
              <p:nvPr/>
            </p:nvSpPr>
            <p:spPr bwMode="auto">
              <a:xfrm>
                <a:off x="2109" y="3249"/>
                <a:ext cx="487" cy="136"/>
              </a:xfrm>
              <a:prstGeom prst="rect">
                <a:avLst/>
              </a:pr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4"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5"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7E3CB"/>
              </a:solidFill>
              <a:ln w="9525">
                <a:solidFill>
                  <a:srgbClr val="D6CFA6"/>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grpSp>
        <p:sp>
          <p:nvSpPr>
            <p:cNvPr id="26" name="Text Box 30"/>
            <p:cNvSpPr txBox="1">
              <a:spLocks noChangeArrowheads="1"/>
            </p:cNvSpPr>
            <p:nvPr/>
          </p:nvSpPr>
          <p:spPr bwMode="auto">
            <a:xfrm>
              <a:off x="3069" y="703"/>
              <a:ext cx="59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Title</a:t>
              </a:r>
              <a:endParaRPr lang="en-US" sz="1800" dirty="0">
                <a:solidFill>
                  <a:srgbClr val="D6CFA6"/>
                </a:solidFill>
                <a:latin typeface="+mn-lt"/>
              </a:endParaRPr>
            </a:p>
          </p:txBody>
        </p:sp>
        <p:sp>
          <p:nvSpPr>
            <p:cNvPr id="27" name="Text Box 31"/>
            <p:cNvSpPr txBox="1">
              <a:spLocks noChangeArrowheads="1"/>
            </p:cNvSpPr>
            <p:nvPr/>
          </p:nvSpPr>
          <p:spPr bwMode="auto">
            <a:xfrm>
              <a:off x="3069" y="1056"/>
              <a:ext cx="1008"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a:solidFill>
                    <a:srgbClr val="CEC696"/>
                  </a:solidFill>
                  <a:latin typeface="+mn-lt"/>
                </a:rPr>
                <a:t>Abstract</a:t>
              </a:r>
              <a:endParaRPr lang="en-US" sz="1800" dirty="0">
                <a:solidFill>
                  <a:srgbClr val="CEC696"/>
                </a:solidFill>
                <a:latin typeface="+mn-lt"/>
              </a:endParaRPr>
            </a:p>
          </p:txBody>
        </p:sp>
        <p:sp>
          <p:nvSpPr>
            <p:cNvPr id="28" name="Text Box 32"/>
            <p:cNvSpPr txBox="1">
              <a:spLocks noChangeArrowheads="1"/>
            </p:cNvSpPr>
            <p:nvPr/>
          </p:nvSpPr>
          <p:spPr bwMode="auto">
            <a:xfrm>
              <a:off x="3069" y="1535"/>
              <a:ext cx="1359"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Introduction</a:t>
              </a:r>
              <a:endParaRPr lang="en-US" sz="1800" dirty="0">
                <a:solidFill>
                  <a:srgbClr val="CEC696"/>
                </a:solidFill>
                <a:latin typeface="+mn-lt"/>
              </a:endParaRPr>
            </a:p>
          </p:txBody>
        </p:sp>
        <p:sp>
          <p:nvSpPr>
            <p:cNvPr id="29" name="Text Box 33"/>
            <p:cNvSpPr txBox="1">
              <a:spLocks noChangeArrowheads="1"/>
            </p:cNvSpPr>
            <p:nvPr/>
          </p:nvSpPr>
          <p:spPr bwMode="auto">
            <a:xfrm>
              <a:off x="3139" y="2406"/>
              <a:ext cx="695"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Body</a:t>
              </a:r>
              <a:endParaRPr lang="en-US" sz="1800" dirty="0">
                <a:solidFill>
                  <a:srgbClr val="CEC696"/>
                </a:solidFill>
                <a:latin typeface="+mn-lt"/>
              </a:endParaRPr>
            </a:p>
          </p:txBody>
        </p:sp>
        <p:sp>
          <p:nvSpPr>
            <p:cNvPr id="30" name="Text Box 34"/>
            <p:cNvSpPr txBox="1">
              <a:spLocks noChangeArrowheads="1"/>
            </p:cNvSpPr>
            <p:nvPr/>
          </p:nvSpPr>
          <p:spPr bwMode="auto">
            <a:xfrm>
              <a:off x="3069" y="3300"/>
              <a:ext cx="1296"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D6CFA6"/>
                  </a:solidFill>
                  <a:latin typeface="+mn-lt"/>
                </a:rPr>
                <a:t>Conclusion</a:t>
              </a:r>
              <a:endParaRPr lang="en-US" sz="1800" dirty="0">
                <a:solidFill>
                  <a:srgbClr val="D6CFA6"/>
                </a:solidFill>
                <a:latin typeface="+mn-lt"/>
              </a:endParaRPr>
            </a:p>
          </p:txBody>
        </p:sp>
        <p:sp>
          <p:nvSpPr>
            <p:cNvPr id="31" name="Rectangle 30"/>
            <p:cNvSpPr>
              <a:spLocks noChangeArrowheads="1"/>
            </p:cNvSpPr>
            <p:nvPr/>
          </p:nvSpPr>
          <p:spPr bwMode="auto">
            <a:xfrm>
              <a:off x="4423" y="3671"/>
              <a:ext cx="1179" cy="349"/>
            </a:xfrm>
            <a:prstGeom prst="rect">
              <a:avLst/>
            </a:prstGeom>
            <a:solidFill>
              <a:srgbClr val="E7E3CB"/>
            </a:solidFill>
            <a:ln w="9525">
              <a:solidFill>
                <a:srgbClr val="D6CFA6"/>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solidFill>
                  <a:srgbClr val="7DC41E"/>
                </a:solidFill>
              </a:endParaRPr>
            </a:p>
          </p:txBody>
        </p:sp>
        <p:sp>
          <p:nvSpPr>
            <p:cNvPr id="32" name="Text Box 36"/>
            <p:cNvSpPr txBox="1">
              <a:spLocks noChangeArrowheads="1"/>
            </p:cNvSpPr>
            <p:nvPr/>
          </p:nvSpPr>
          <p:spPr bwMode="auto">
            <a:xfrm>
              <a:off x="3069" y="3721"/>
              <a:ext cx="1334" cy="31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1800" dirty="0" smtClean="0">
                  <a:solidFill>
                    <a:srgbClr val="CEC696"/>
                  </a:solidFill>
                  <a:latin typeface="+mn-lt"/>
                </a:rPr>
                <a:t>References</a:t>
              </a:r>
              <a:endParaRPr lang="en-US" sz="1800" dirty="0">
                <a:solidFill>
                  <a:srgbClr val="CEC696"/>
                </a:solidFill>
                <a:latin typeface="+mn-lt"/>
              </a:endParaRPr>
            </a:p>
          </p:txBody>
        </p:sp>
      </p:grpSp>
      <p:cxnSp>
        <p:nvCxnSpPr>
          <p:cNvPr id="36" name="Straight Connector 35"/>
          <p:cNvCxnSpPr/>
          <p:nvPr/>
        </p:nvCxnSpPr>
        <p:spPr>
          <a:xfrm>
            <a:off x="6300192" y="1628800"/>
            <a:ext cx="0" cy="3814015"/>
          </a:xfrm>
          <a:prstGeom prst="line">
            <a:avLst/>
          </a:prstGeom>
          <a:ln w="19050">
            <a:solidFill>
              <a:srgbClr val="D6CFA6"/>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57000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k-SK" dirty="0" smtClean="0"/>
              <a:t>Časť z týchto pravidiel platí všeobecne pre odborné texty</a:t>
            </a:r>
          </a:p>
          <a:p>
            <a:pPr lvl="1"/>
            <a:r>
              <a:rPr lang="sk-SK" dirty="0" smtClean="0"/>
              <a:t>Záverečné práce, projekty, prezentácie</a:t>
            </a:r>
          </a:p>
          <a:p>
            <a:r>
              <a:rPr lang="sk-SK" dirty="0" smtClean="0"/>
              <a:t>Pri písaní každého textu zohľadnite</a:t>
            </a:r>
          </a:p>
          <a:p>
            <a:pPr lvl="1"/>
            <a:r>
              <a:rPr lang="sk-SK" dirty="0" smtClean="0"/>
              <a:t>Kto je cieľová skupina</a:t>
            </a:r>
          </a:p>
          <a:p>
            <a:pPr lvl="1"/>
            <a:r>
              <a:rPr lang="sk-SK" dirty="0"/>
              <a:t>Čo </a:t>
            </a:r>
            <a:r>
              <a:rPr lang="sk-SK" dirty="0" smtClean="0"/>
              <a:t>je na vašej práci jedinečné a prečo </a:t>
            </a:r>
            <a:r>
              <a:rPr lang="sk-SK" dirty="0"/>
              <a:t>je to </a:t>
            </a:r>
            <a:r>
              <a:rPr lang="sk-SK" dirty="0" smtClean="0"/>
              <a:t>dôležité  </a:t>
            </a:r>
          </a:p>
          <a:p>
            <a:pPr lvl="1"/>
            <a:r>
              <a:rPr lang="sk-SK" dirty="0" smtClean="0"/>
              <a:t>Aké sú dôsledky, obmedzenia atď.</a:t>
            </a:r>
            <a:endParaRPr lang="sk-SK" dirty="0"/>
          </a:p>
          <a:p>
            <a:r>
              <a:rPr lang="sk-SK" b="1" dirty="0" smtClean="0"/>
              <a:t>Čo ďalej?</a:t>
            </a:r>
          </a:p>
          <a:p>
            <a:pPr lvl="1"/>
            <a:r>
              <a:rPr lang="en-US" dirty="0" smtClean="0"/>
              <a:t>Writing </a:t>
            </a:r>
            <a:r>
              <a:rPr lang="en-US" dirty="0"/>
              <a:t>in </a:t>
            </a:r>
            <a:r>
              <a:rPr lang="en-US" dirty="0" smtClean="0"/>
              <a:t>English</a:t>
            </a:r>
            <a:r>
              <a:rPr lang="sk-SK" dirty="0" smtClean="0"/>
              <a:t>: </a:t>
            </a:r>
            <a:r>
              <a:rPr lang="en-US" dirty="0" smtClean="0"/>
              <a:t>A </a:t>
            </a:r>
            <a:r>
              <a:rPr lang="en-US" dirty="0"/>
              <a:t>Practical Handbook for Scientific and Technical </a:t>
            </a:r>
            <a:r>
              <a:rPr lang="en-US" dirty="0" smtClean="0"/>
              <a:t>Writers</a:t>
            </a:r>
            <a:endParaRPr lang="sk-SK" dirty="0" smtClean="0"/>
          </a:p>
          <a:p>
            <a:pPr lvl="2"/>
            <a:r>
              <a:rPr lang="sk-SK" sz="1400" dirty="0" smtClean="0"/>
              <a:t>Nájdete ju v našom repozitári</a:t>
            </a:r>
            <a:endParaRPr lang="sk-SK" dirty="0" smtClean="0"/>
          </a:p>
          <a:p>
            <a:pPr lvl="1"/>
            <a:r>
              <a:rPr lang="en-US" sz="1940" dirty="0"/>
              <a:t>How to Write A Paper in Scientific Journal Style and Format</a:t>
            </a:r>
            <a:endParaRPr lang="en-US" sz="1940" dirty="0" smtClean="0">
              <a:hlinkClick r:id="rId2"/>
            </a:endParaRPr>
          </a:p>
          <a:p>
            <a:pPr lvl="2"/>
            <a:r>
              <a:rPr lang="sk-SK" sz="1400" dirty="0" smtClean="0"/>
              <a:t>http</a:t>
            </a:r>
            <a:r>
              <a:rPr lang="sk-SK" sz="1400" dirty="0"/>
              <a:t>://abacus.bates.edu/~</a:t>
            </a:r>
            <a:r>
              <a:rPr lang="sk-SK" sz="1400" dirty="0" smtClean="0"/>
              <a:t>ganderso/biology/resources/writing/HTWtoc.html</a:t>
            </a:r>
            <a:endParaRPr lang="en-US" sz="1400" dirty="0" smtClean="0"/>
          </a:p>
          <a:p>
            <a:pPr lvl="1"/>
            <a:endParaRPr lang="sk-SK" dirty="0"/>
          </a:p>
        </p:txBody>
      </p:sp>
      <p:sp>
        <p:nvSpPr>
          <p:cNvPr id="3" name="Title 2"/>
          <p:cNvSpPr>
            <a:spLocks noGrp="1"/>
          </p:cNvSpPr>
          <p:nvPr>
            <p:ph type="title"/>
          </p:nvPr>
        </p:nvSpPr>
        <p:spPr/>
        <p:txBody>
          <a:bodyPr/>
          <a:lstStyle/>
          <a:p>
            <a:r>
              <a:rPr lang="sk-SK" dirty="0" smtClean="0"/>
              <a:t>Záver</a:t>
            </a:r>
            <a:endParaRPr lang="sk-SK" dirty="0"/>
          </a:p>
        </p:txBody>
      </p:sp>
    </p:spTree>
    <p:extLst>
      <p:ext uri="{BB962C8B-B14F-4D97-AF65-F5344CB8AC3E}">
        <p14:creationId xmlns:p14="http://schemas.microsoft.com/office/powerpoint/2010/main" val="18179051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898525" indent="-898525">
              <a:spcBef>
                <a:spcPts val="500"/>
              </a:spcBef>
              <a:buNone/>
            </a:pPr>
            <a:r>
              <a:rPr lang="en-US" sz="1400" dirty="0"/>
              <a:t>[BCWi95] </a:t>
            </a:r>
            <a:r>
              <a:rPr lang="sk-SK" sz="1400" dirty="0" smtClean="0"/>
              <a:t>	</a:t>
            </a:r>
            <a:r>
              <a:rPr lang="en-US" sz="1400" dirty="0" smtClean="0"/>
              <a:t>Booth</a:t>
            </a:r>
            <a:r>
              <a:rPr lang="en-US" sz="1400" dirty="0"/>
              <a:t>, W.C., </a:t>
            </a:r>
            <a:r>
              <a:rPr lang="en-US" sz="1400" dirty="0" err="1"/>
              <a:t>Colomb</a:t>
            </a:r>
            <a:r>
              <a:rPr lang="en-US" sz="1400" dirty="0"/>
              <a:t>, G.G., Williams, J.M.: The Craft of Research. Univ. of Chicago Press, Chicago (1995)</a:t>
            </a:r>
          </a:p>
          <a:p>
            <a:pPr marL="898525" indent="-898525">
              <a:spcBef>
                <a:spcPts val="500"/>
              </a:spcBef>
              <a:buNone/>
            </a:pPr>
            <a:r>
              <a:rPr lang="de-DE" sz="1400" dirty="0"/>
              <a:t>[CHI98] </a:t>
            </a:r>
            <a:r>
              <a:rPr lang="sk-SK" sz="1400" dirty="0" smtClean="0"/>
              <a:t>	</a:t>
            </a:r>
            <a:r>
              <a:rPr lang="en-US" sz="1400" dirty="0" smtClean="0"/>
              <a:t>CHI'98 </a:t>
            </a:r>
            <a:r>
              <a:rPr lang="en-US" sz="1400" dirty="0"/>
              <a:t>Conference Webpage: Types of papers. http://www.acm.org/sigchi/chi98/call/papers.html#types (1998)</a:t>
            </a:r>
          </a:p>
          <a:p>
            <a:pPr marL="898525" indent="-898525">
              <a:spcBef>
                <a:spcPts val="500"/>
              </a:spcBef>
              <a:buNone/>
            </a:pPr>
            <a:r>
              <a:rPr lang="de-DE" sz="1400" dirty="0"/>
              <a:t>[Dern11] </a:t>
            </a:r>
            <a:r>
              <a:rPr lang="sk-SK" sz="1400" dirty="0" smtClean="0"/>
              <a:t>	</a:t>
            </a:r>
            <a:r>
              <a:rPr lang="de-DE" sz="1400" dirty="0" smtClean="0"/>
              <a:t>Derntl</a:t>
            </a:r>
            <a:r>
              <a:rPr lang="de-DE" sz="1400" dirty="0"/>
              <a:t>, M.: Basics of research paper writing and publishing. Unpublished manuscript, http://is.gd/paperwriting  (2011)</a:t>
            </a:r>
          </a:p>
          <a:p>
            <a:pPr marL="898525" indent="-898525">
              <a:spcBef>
                <a:spcPts val="500"/>
              </a:spcBef>
              <a:buNone/>
            </a:pPr>
            <a:r>
              <a:rPr lang="de-DE" sz="1400" dirty="0"/>
              <a:t>[ElseXX] </a:t>
            </a:r>
            <a:r>
              <a:rPr lang="sk-SK" sz="1400" dirty="0" smtClean="0"/>
              <a:t>	</a:t>
            </a:r>
            <a:r>
              <a:rPr lang="en-US" sz="1400" dirty="0" smtClean="0"/>
              <a:t>How </a:t>
            </a:r>
            <a:r>
              <a:rPr lang="en-US" sz="1400" dirty="0"/>
              <a:t>to write a world-class methodology paper. http://www.paperpub.com.cn/admin/upload/file/200893103922625.pdf</a:t>
            </a:r>
          </a:p>
          <a:p>
            <a:pPr marL="898525" indent="-898525">
              <a:spcBef>
                <a:spcPts val="500"/>
              </a:spcBef>
              <a:buNone/>
            </a:pPr>
            <a:r>
              <a:rPr lang="de-DE" sz="1400" dirty="0"/>
              <a:t>[JaNi11] </a:t>
            </a:r>
            <a:r>
              <a:rPr lang="sk-SK" sz="1400" dirty="0" smtClean="0"/>
              <a:t>	</a:t>
            </a:r>
            <a:r>
              <a:rPr lang="de-DE" sz="1400" dirty="0" smtClean="0"/>
              <a:t>Jamali</a:t>
            </a:r>
            <a:r>
              <a:rPr lang="de-DE" sz="1400" dirty="0"/>
              <a:t>, H., Nikzad, M: </a:t>
            </a:r>
            <a:r>
              <a:rPr lang="en-US" sz="1400" dirty="0"/>
              <a:t>Article title type and its relation with the number of downloads and citation. </a:t>
            </a:r>
            <a:r>
              <a:rPr lang="en-US" sz="1400" dirty="0" err="1"/>
              <a:t>Scientometrics</a:t>
            </a:r>
            <a:r>
              <a:rPr lang="en-US" sz="1400" dirty="0"/>
              <a:t> (2011) 88:653–661</a:t>
            </a:r>
            <a:endParaRPr lang="de-DE" sz="1400" dirty="0"/>
          </a:p>
          <a:p>
            <a:pPr marL="898525" indent="-898525">
              <a:spcBef>
                <a:spcPts val="500"/>
              </a:spcBef>
              <a:buNone/>
            </a:pPr>
            <a:r>
              <a:rPr lang="de-DE" sz="1400" dirty="0"/>
              <a:t>[Ocon05] </a:t>
            </a:r>
            <a:r>
              <a:rPr lang="sk-SK" sz="1400" dirty="0" smtClean="0"/>
              <a:t>	</a:t>
            </a:r>
            <a:r>
              <a:rPr lang="en-US" sz="1400" dirty="0" smtClean="0"/>
              <a:t>O'Connor</a:t>
            </a:r>
            <a:r>
              <a:rPr lang="en-US" sz="1400" dirty="0"/>
              <a:t>, M.: Writing Successfully in Science. Chapman &amp; Hall, London (1995)</a:t>
            </a:r>
          </a:p>
          <a:p>
            <a:pPr marL="898525" indent="-898525">
              <a:spcBef>
                <a:spcPts val="500"/>
              </a:spcBef>
              <a:buNone/>
            </a:pPr>
            <a:r>
              <a:rPr lang="de-DE" sz="1400" dirty="0"/>
              <a:t>[PEBK02</a:t>
            </a:r>
            <a:r>
              <a:rPr lang="de-DE" sz="1400" dirty="0" smtClean="0"/>
              <a:t>]</a:t>
            </a:r>
            <a:r>
              <a:rPr lang="sk-SK" sz="1400" dirty="0" smtClean="0"/>
              <a:t>	</a:t>
            </a:r>
            <a:r>
              <a:rPr lang="en-US" sz="1400" dirty="0" smtClean="0"/>
              <a:t>Peat</a:t>
            </a:r>
            <a:r>
              <a:rPr lang="en-US" sz="1400" dirty="0"/>
              <a:t>, J., Elliott, E., </a:t>
            </a:r>
            <a:r>
              <a:rPr lang="en-US" sz="1400" dirty="0" err="1"/>
              <a:t>Baur</a:t>
            </a:r>
            <a:r>
              <a:rPr lang="en-US" sz="1400" dirty="0"/>
              <a:t>, L., </a:t>
            </a:r>
            <a:r>
              <a:rPr lang="en-US" sz="1400" dirty="0" err="1"/>
              <a:t>Keena</a:t>
            </a:r>
            <a:r>
              <a:rPr lang="en-US" sz="1400" dirty="0"/>
              <a:t>, V.: </a:t>
            </a:r>
            <a:r>
              <a:rPr lang="en-US" sz="1400" dirty="0" err="1"/>
              <a:t>Scientfic</a:t>
            </a:r>
            <a:r>
              <a:rPr lang="en-US" sz="1400" dirty="0"/>
              <a:t> Writing - Easy when you know how. BMJ Books, London (2002)</a:t>
            </a:r>
          </a:p>
          <a:p>
            <a:pPr marL="898525" indent="-898525">
              <a:spcBef>
                <a:spcPts val="500"/>
              </a:spcBef>
              <a:buNone/>
            </a:pPr>
            <a:r>
              <a:rPr lang="de-DE" sz="1400" dirty="0"/>
              <a:t>[Stoc00] </a:t>
            </a:r>
            <a:r>
              <a:rPr lang="sk-SK" sz="1400" dirty="0" smtClean="0"/>
              <a:t>	</a:t>
            </a:r>
            <a:r>
              <a:rPr lang="de-DE" sz="1400" dirty="0" smtClean="0"/>
              <a:t>Stock</a:t>
            </a:r>
            <a:r>
              <a:rPr lang="de-DE" sz="1400" dirty="0"/>
              <a:t>, W.G.: Was ist eine Publikation? Zum Problem der Einheitenbildung in der Wissenschaftsforschung. In Fuchs-Kittowski, K., Laitko, H., Parthey, H., Umstatter, W., eds.: Wissenschaftsforschung Jahrbuch 1998. Verlag fur Wissenschaftsforschung, Berlin (2000) 239-282</a:t>
            </a:r>
          </a:p>
          <a:p>
            <a:pPr marL="898525" indent="-898525">
              <a:spcBef>
                <a:spcPts val="500"/>
              </a:spcBef>
              <a:buNone/>
            </a:pPr>
            <a:r>
              <a:rPr lang="en-US" sz="1400" dirty="0"/>
              <a:t>[Swal93] </a:t>
            </a:r>
            <a:r>
              <a:rPr lang="sk-SK" sz="1400" dirty="0" smtClean="0"/>
              <a:t>	</a:t>
            </a:r>
            <a:r>
              <a:rPr lang="en-US" sz="1400" dirty="0" smtClean="0"/>
              <a:t>Swales</a:t>
            </a:r>
            <a:r>
              <a:rPr lang="en-US" sz="1400" dirty="0"/>
              <a:t>, J.M.: Genre analysis: English in academic and research settings. Cambridge Univ. Press, Cambridge (1993)</a:t>
            </a:r>
          </a:p>
          <a:p>
            <a:pPr marL="898525" indent="-898525">
              <a:spcBef>
                <a:spcPts val="500"/>
              </a:spcBef>
              <a:buNone/>
            </a:pPr>
            <a:endParaRPr lang="sk-SK" sz="1400" dirty="0"/>
          </a:p>
        </p:txBody>
      </p:sp>
      <p:sp>
        <p:nvSpPr>
          <p:cNvPr id="3" name="Title 2"/>
          <p:cNvSpPr>
            <a:spLocks noGrp="1"/>
          </p:cNvSpPr>
          <p:nvPr>
            <p:ph type="title"/>
          </p:nvPr>
        </p:nvSpPr>
        <p:spPr/>
        <p:txBody>
          <a:bodyPr/>
          <a:lstStyle/>
          <a:p>
            <a:r>
              <a:rPr lang="sk-SK" dirty="0" smtClean="0"/>
              <a:t>Zdroje</a:t>
            </a:r>
            <a:endParaRPr lang="sk-SK" dirty="0"/>
          </a:p>
        </p:txBody>
      </p:sp>
    </p:spTree>
    <p:extLst>
      <p:ext uri="{BB962C8B-B14F-4D97-AF65-F5344CB8AC3E}">
        <p14:creationId xmlns:p14="http://schemas.microsoft.com/office/powerpoint/2010/main" val="593385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smtClean="0"/>
              <a:t> Niekedy je rozdiel v kvalite príspevkov jednoznačný </a:t>
            </a:r>
            <a:endParaRPr lang="sk-SK" dirty="0"/>
          </a:p>
        </p:txBody>
      </p:sp>
      <p:pic>
        <p:nvPicPr>
          <p:cNvPr id="7" name="Picture 2" descr="E:\!Docasny\facebook\DSC_0250.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3568" y="1196752"/>
            <a:ext cx="3608260" cy="544643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4" cstate="email">
            <a:extLst>
              <a:ext uri="{28A0092B-C50C-407E-A947-70E740481C1C}">
                <a14:useLocalDpi xmlns:a14="http://schemas.microsoft.com/office/drawing/2010/main" val="0"/>
              </a:ext>
            </a:extLst>
          </a:blip>
          <a:srcRect l="46964" r="3939"/>
          <a:stretch/>
        </p:blipFill>
        <p:spPr>
          <a:xfrm>
            <a:off x="4427984" y="1176274"/>
            <a:ext cx="4032448" cy="5466910"/>
          </a:xfrm>
          <a:prstGeom prst="rect">
            <a:avLst/>
          </a:prstGeom>
        </p:spPr>
      </p:pic>
    </p:spTree>
    <p:extLst>
      <p:ext uri="{BB962C8B-B14F-4D97-AF65-F5344CB8AC3E}">
        <p14:creationId xmlns:p14="http://schemas.microsoft.com/office/powerpoint/2010/main" val="2759834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smtClean="0"/>
              <a:t>A niekedy to nie je </a:t>
            </a:r>
            <a:r>
              <a:rPr lang="en-US" dirty="0" smtClean="0"/>
              <a:t>a</a:t>
            </a:r>
            <a:r>
              <a:rPr lang="sk-SK" dirty="0" smtClean="0"/>
              <a:t>ž tak jednoduché...</a:t>
            </a:r>
            <a:endParaRPr lang="sk-SK" dirty="0"/>
          </a:p>
        </p:txBody>
      </p:sp>
      <p:pic>
        <p:nvPicPr>
          <p:cNvPr id="4" name="Picture 3"/>
          <p:cNvPicPr>
            <a:picLocks noChangeAspect="1"/>
          </p:cNvPicPr>
          <p:nvPr/>
        </p:nvPicPr>
        <p:blipFill>
          <a:blip r:embed="rId3"/>
          <a:stretch>
            <a:fillRect/>
          </a:stretch>
        </p:blipFill>
        <p:spPr>
          <a:xfrm>
            <a:off x="360544" y="1196752"/>
            <a:ext cx="4247744" cy="5435400"/>
          </a:xfrm>
          <a:prstGeom prst="rect">
            <a:avLst/>
          </a:prstGeom>
        </p:spPr>
      </p:pic>
      <p:pic>
        <p:nvPicPr>
          <p:cNvPr id="5" name="Picture 4"/>
          <p:cNvPicPr>
            <a:picLocks noChangeAspect="1"/>
          </p:cNvPicPr>
          <p:nvPr/>
        </p:nvPicPr>
        <p:blipFill>
          <a:blip r:embed="rId4"/>
          <a:stretch>
            <a:fillRect/>
          </a:stretch>
        </p:blipFill>
        <p:spPr>
          <a:xfrm>
            <a:off x="4719487" y="1182588"/>
            <a:ext cx="4172993" cy="5449564"/>
          </a:xfrm>
          <a:prstGeom prst="rect">
            <a:avLst/>
          </a:prstGeom>
        </p:spPr>
      </p:pic>
    </p:spTree>
    <p:extLst>
      <p:ext uri="{BB962C8B-B14F-4D97-AF65-F5344CB8AC3E}">
        <p14:creationId xmlns:p14="http://schemas.microsoft.com/office/powerpoint/2010/main" val="3406059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sk-SK" dirty="0" smtClean="0"/>
              <a:t>Zámer (autor)</a:t>
            </a:r>
            <a:endParaRPr lang="sk-SK" dirty="0"/>
          </a:p>
        </p:txBody>
      </p:sp>
      <p:sp>
        <p:nvSpPr>
          <p:cNvPr id="3" name="Content Placeholder 2"/>
          <p:cNvSpPr>
            <a:spLocks noGrp="1"/>
          </p:cNvSpPr>
          <p:nvPr>
            <p:ph sz="half" idx="2"/>
          </p:nvPr>
        </p:nvSpPr>
        <p:spPr/>
        <p:txBody>
          <a:bodyPr/>
          <a:lstStyle/>
          <a:p>
            <a:r>
              <a:rPr lang="sk-SK" sz="2000" dirty="0" smtClean="0"/>
              <a:t>Komunikácia s komunitou</a:t>
            </a:r>
          </a:p>
          <a:p>
            <a:r>
              <a:rPr lang="sk-SK" sz="2000" dirty="0" smtClean="0"/>
              <a:t>Podpora progresu v danej problémovej oblasti</a:t>
            </a:r>
          </a:p>
          <a:p>
            <a:r>
              <a:rPr lang="sk-SK" sz="2000" dirty="0" smtClean="0"/>
              <a:t>Získanie spätnej väzby</a:t>
            </a:r>
          </a:p>
          <a:p>
            <a:r>
              <a:rPr lang="sk-SK" sz="2000" dirty="0"/>
              <a:t>Ochrana intelektuálneho vlastníctva</a:t>
            </a:r>
          </a:p>
          <a:p>
            <a:r>
              <a:rPr lang="sk-SK" sz="2000" dirty="0" smtClean="0"/>
              <a:t>Získanie reputácie</a:t>
            </a:r>
            <a:endParaRPr lang="sk-SK" sz="2000" dirty="0"/>
          </a:p>
          <a:p>
            <a:r>
              <a:rPr lang="sk-SK" sz="2000" dirty="0" smtClean="0"/>
              <a:t>...</a:t>
            </a:r>
            <a:endParaRPr lang="sk-SK" sz="2000" dirty="0"/>
          </a:p>
        </p:txBody>
      </p:sp>
      <p:sp>
        <p:nvSpPr>
          <p:cNvPr id="4" name="Text Placeholder 3"/>
          <p:cNvSpPr>
            <a:spLocks noGrp="1"/>
          </p:cNvSpPr>
          <p:nvPr>
            <p:ph type="body" sz="quarter" idx="3"/>
          </p:nvPr>
        </p:nvSpPr>
        <p:spPr/>
        <p:txBody>
          <a:bodyPr/>
          <a:lstStyle/>
          <a:p>
            <a:r>
              <a:rPr lang="sk-SK" dirty="0" smtClean="0"/>
              <a:t>Očakávania (čitatelia)</a:t>
            </a:r>
            <a:endParaRPr lang="sk-SK" dirty="0"/>
          </a:p>
        </p:txBody>
      </p:sp>
      <p:sp>
        <p:nvSpPr>
          <p:cNvPr id="5" name="Content Placeholder 4"/>
          <p:cNvSpPr>
            <a:spLocks noGrp="1"/>
          </p:cNvSpPr>
          <p:nvPr>
            <p:ph sz="quarter" idx="4"/>
          </p:nvPr>
        </p:nvSpPr>
        <p:spPr/>
        <p:txBody>
          <a:bodyPr/>
          <a:lstStyle/>
          <a:p>
            <a:r>
              <a:rPr lang="sk-SK" sz="2000" dirty="0" smtClean="0"/>
              <a:t>Štandardná forma</a:t>
            </a:r>
          </a:p>
          <a:p>
            <a:pPr lvl="1"/>
            <a:r>
              <a:rPr lang="sk-SK" sz="1800" dirty="0" smtClean="0"/>
              <a:t>Kapitoly, vety, ...</a:t>
            </a:r>
          </a:p>
          <a:p>
            <a:r>
              <a:rPr lang="sk-SK" sz="2000" dirty="0" smtClean="0"/>
              <a:t>Kvalita a relevancia</a:t>
            </a:r>
          </a:p>
          <a:p>
            <a:r>
              <a:rPr lang="sk-SK" sz="2000" dirty="0" smtClean="0"/>
              <a:t>Diskusia</a:t>
            </a:r>
          </a:p>
          <a:p>
            <a:pPr lvl="1"/>
            <a:r>
              <a:rPr lang="sk-SK" sz="1800" dirty="0" smtClean="0"/>
              <a:t>Súvis s existujúcim výskumom</a:t>
            </a:r>
          </a:p>
          <a:p>
            <a:pPr lvl="1"/>
            <a:r>
              <a:rPr lang="sk-SK" sz="1800" dirty="0" smtClean="0"/>
              <a:t>Implikácie</a:t>
            </a:r>
          </a:p>
          <a:p>
            <a:pPr lvl="1"/>
            <a:r>
              <a:rPr lang="sk-SK" sz="1800" dirty="0"/>
              <a:t>Obmedzenia</a:t>
            </a:r>
          </a:p>
          <a:p>
            <a:r>
              <a:rPr lang="sk-SK" sz="2000" dirty="0" smtClean="0"/>
              <a:t>Jazyková správnosť</a:t>
            </a:r>
          </a:p>
          <a:p>
            <a:r>
              <a:rPr lang="sk-SK" sz="2000" dirty="0" smtClean="0"/>
              <a:t>...</a:t>
            </a:r>
            <a:endParaRPr lang="sk-SK" sz="2000" dirty="0"/>
          </a:p>
        </p:txBody>
      </p:sp>
      <p:sp>
        <p:nvSpPr>
          <p:cNvPr id="6" name="Title 5"/>
          <p:cNvSpPr>
            <a:spLocks noGrp="1"/>
          </p:cNvSpPr>
          <p:nvPr>
            <p:ph type="title"/>
          </p:nvPr>
        </p:nvSpPr>
        <p:spPr>
          <a:xfrm>
            <a:off x="457200" y="44624"/>
            <a:ext cx="8291264" cy="864096"/>
          </a:xfrm>
        </p:spPr>
        <p:txBody>
          <a:bodyPr/>
          <a:lstStyle/>
          <a:p>
            <a:r>
              <a:rPr lang="sk-SK" dirty="0"/>
              <a:t>Odborné a výskumné články</a:t>
            </a:r>
            <a:br>
              <a:rPr lang="sk-SK" dirty="0"/>
            </a:br>
            <a:r>
              <a:rPr lang="sk-SK" sz="2000" dirty="0"/>
              <a:t>Zámer </a:t>
            </a:r>
            <a:r>
              <a:rPr lang="sk-SK" sz="2000" dirty="0" err="1"/>
              <a:t>vs</a:t>
            </a:r>
            <a:r>
              <a:rPr lang="sk-SK" sz="2000" dirty="0"/>
              <a:t>. očakávania</a:t>
            </a:r>
            <a:endParaRPr lang="sk-SK" dirty="0"/>
          </a:p>
        </p:txBody>
      </p:sp>
      <p:sp>
        <p:nvSpPr>
          <p:cNvPr id="7"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a:t>[BCWi95] [</a:t>
            </a:r>
            <a:r>
              <a:rPr lang="de-DE" sz="1100" dirty="0"/>
              <a:t>Stoc00] [Ocon05] [PEBK02]</a:t>
            </a:r>
            <a:endParaRPr lang="en-US" sz="1100" dirty="0"/>
          </a:p>
        </p:txBody>
      </p:sp>
    </p:spTree>
    <p:extLst>
      <p:ext uri="{BB962C8B-B14F-4D97-AF65-F5344CB8AC3E}">
        <p14:creationId xmlns:p14="http://schemas.microsoft.com/office/powerpoint/2010/main" val="1180363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sk-SK" dirty="0" smtClean="0"/>
              <a:t>Zámer (autor)</a:t>
            </a:r>
            <a:endParaRPr lang="sk-SK" dirty="0"/>
          </a:p>
        </p:txBody>
      </p:sp>
      <p:sp>
        <p:nvSpPr>
          <p:cNvPr id="3" name="Content Placeholder 2"/>
          <p:cNvSpPr>
            <a:spLocks noGrp="1"/>
          </p:cNvSpPr>
          <p:nvPr>
            <p:ph sz="half" idx="2"/>
          </p:nvPr>
        </p:nvSpPr>
        <p:spPr/>
        <p:txBody>
          <a:bodyPr/>
          <a:lstStyle/>
          <a:p>
            <a:r>
              <a:rPr lang="sk-SK" sz="2000" dirty="0" smtClean="0"/>
              <a:t>Komunikácia s komunitou</a:t>
            </a:r>
          </a:p>
          <a:p>
            <a:r>
              <a:rPr lang="sk-SK" sz="2000" dirty="0" smtClean="0"/>
              <a:t>Podpora progresu v danej problémovej oblasti</a:t>
            </a:r>
          </a:p>
          <a:p>
            <a:r>
              <a:rPr lang="sk-SK" sz="2000" dirty="0" smtClean="0"/>
              <a:t>Získanie spätnej väzby</a:t>
            </a:r>
          </a:p>
          <a:p>
            <a:r>
              <a:rPr lang="sk-SK" sz="2000" dirty="0"/>
              <a:t>Ochrana intelektuálneho vlastníctva</a:t>
            </a:r>
          </a:p>
          <a:p>
            <a:r>
              <a:rPr lang="sk-SK" sz="2000" dirty="0" smtClean="0"/>
              <a:t>Získanie reputácie</a:t>
            </a:r>
            <a:endParaRPr lang="sk-SK" sz="2000" dirty="0"/>
          </a:p>
          <a:p>
            <a:r>
              <a:rPr lang="sk-SK" sz="2000" dirty="0" smtClean="0"/>
              <a:t>...</a:t>
            </a:r>
            <a:endParaRPr lang="sk-SK" sz="2000" dirty="0"/>
          </a:p>
        </p:txBody>
      </p:sp>
      <p:sp>
        <p:nvSpPr>
          <p:cNvPr id="4" name="Text Placeholder 3"/>
          <p:cNvSpPr>
            <a:spLocks noGrp="1"/>
          </p:cNvSpPr>
          <p:nvPr>
            <p:ph type="body" sz="quarter" idx="3"/>
          </p:nvPr>
        </p:nvSpPr>
        <p:spPr/>
        <p:txBody>
          <a:bodyPr/>
          <a:lstStyle/>
          <a:p>
            <a:r>
              <a:rPr lang="sk-SK" dirty="0" smtClean="0"/>
              <a:t>Očakávania (čitatelia)</a:t>
            </a:r>
            <a:endParaRPr lang="sk-SK" dirty="0"/>
          </a:p>
        </p:txBody>
      </p:sp>
      <p:sp>
        <p:nvSpPr>
          <p:cNvPr id="5" name="Content Placeholder 4"/>
          <p:cNvSpPr>
            <a:spLocks noGrp="1"/>
          </p:cNvSpPr>
          <p:nvPr>
            <p:ph sz="quarter" idx="4"/>
          </p:nvPr>
        </p:nvSpPr>
        <p:spPr/>
        <p:txBody>
          <a:bodyPr/>
          <a:lstStyle/>
          <a:p>
            <a:r>
              <a:rPr lang="sk-SK" sz="2000" dirty="0" smtClean="0"/>
              <a:t>Štandardná forma</a:t>
            </a:r>
          </a:p>
          <a:p>
            <a:pPr lvl="1"/>
            <a:r>
              <a:rPr lang="sk-SK" sz="1800" dirty="0" smtClean="0"/>
              <a:t>Kapitoly, vety, ...</a:t>
            </a:r>
          </a:p>
          <a:p>
            <a:r>
              <a:rPr lang="sk-SK" sz="2000" dirty="0" smtClean="0"/>
              <a:t>Kvalita a relevancia</a:t>
            </a:r>
          </a:p>
          <a:p>
            <a:r>
              <a:rPr lang="sk-SK" sz="2000" dirty="0" smtClean="0"/>
              <a:t>Diskusia</a:t>
            </a:r>
          </a:p>
          <a:p>
            <a:pPr lvl="1"/>
            <a:r>
              <a:rPr lang="sk-SK" sz="1800" dirty="0"/>
              <a:t>Súvis s existujúcim výskumom</a:t>
            </a:r>
          </a:p>
          <a:p>
            <a:pPr lvl="1"/>
            <a:r>
              <a:rPr lang="sk-SK" sz="1800" dirty="0"/>
              <a:t>Implikácie</a:t>
            </a:r>
          </a:p>
          <a:p>
            <a:pPr lvl="1"/>
            <a:r>
              <a:rPr lang="sk-SK" sz="1800" dirty="0"/>
              <a:t>Obmedzenia</a:t>
            </a:r>
          </a:p>
          <a:p>
            <a:r>
              <a:rPr lang="sk-SK" sz="2000" dirty="0" smtClean="0"/>
              <a:t>Jazyková správnosť</a:t>
            </a:r>
          </a:p>
          <a:p>
            <a:r>
              <a:rPr lang="sk-SK" sz="2000" dirty="0" smtClean="0"/>
              <a:t>...</a:t>
            </a:r>
            <a:endParaRPr lang="sk-SK" sz="2000" dirty="0"/>
          </a:p>
        </p:txBody>
      </p:sp>
      <p:sp>
        <p:nvSpPr>
          <p:cNvPr id="6" name="Title 5"/>
          <p:cNvSpPr>
            <a:spLocks noGrp="1"/>
          </p:cNvSpPr>
          <p:nvPr>
            <p:ph type="title"/>
          </p:nvPr>
        </p:nvSpPr>
        <p:spPr>
          <a:xfrm>
            <a:off x="457200" y="44624"/>
            <a:ext cx="8291264" cy="864096"/>
          </a:xfrm>
        </p:spPr>
        <p:txBody>
          <a:bodyPr/>
          <a:lstStyle/>
          <a:p>
            <a:r>
              <a:rPr lang="sk-SK" dirty="0" smtClean="0"/>
              <a:t>Odborné a výskumné články</a:t>
            </a:r>
            <a:br>
              <a:rPr lang="sk-SK" dirty="0" smtClean="0"/>
            </a:br>
            <a:r>
              <a:rPr lang="sk-SK" sz="2000" dirty="0" smtClean="0"/>
              <a:t>Zámer </a:t>
            </a:r>
            <a:r>
              <a:rPr lang="sk-SK" sz="2000" dirty="0" err="1"/>
              <a:t>vs</a:t>
            </a:r>
            <a:r>
              <a:rPr lang="sk-SK" sz="2000" dirty="0"/>
              <a:t>. </a:t>
            </a:r>
            <a:r>
              <a:rPr lang="sk-SK" sz="2000" dirty="0" smtClean="0"/>
              <a:t>očakávania</a:t>
            </a:r>
            <a:endParaRPr lang="sk-SK" sz="2000" dirty="0"/>
          </a:p>
        </p:txBody>
      </p:sp>
      <p:sp>
        <p:nvSpPr>
          <p:cNvPr id="7" name="Textfeld 3"/>
          <p:cNvSpPr txBox="1"/>
          <p:nvPr/>
        </p:nvSpPr>
        <p:spPr>
          <a:xfrm>
            <a:off x="0" y="6596390"/>
            <a:ext cx="2483768" cy="261610"/>
          </a:xfrm>
          <a:prstGeom prst="rect">
            <a:avLst/>
          </a:prstGeom>
          <a:noFill/>
        </p:spPr>
        <p:txBody>
          <a:bodyPr wrap="square" rtlCol="0">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r>
              <a:rPr lang="en-US" sz="1100" dirty="0"/>
              <a:t>[BCWi95] [</a:t>
            </a:r>
            <a:r>
              <a:rPr lang="de-DE" sz="1100" dirty="0"/>
              <a:t>Stoc00] [Ocon05] [PEBK02]</a:t>
            </a:r>
            <a:endParaRPr lang="en-US" sz="1100" dirty="0"/>
          </a:p>
        </p:txBody>
      </p:sp>
      <p:sp>
        <p:nvSpPr>
          <p:cNvPr id="8" name="Text Placeholder 1"/>
          <p:cNvSpPr txBox="1">
            <a:spLocks/>
          </p:cNvSpPr>
          <p:nvPr/>
        </p:nvSpPr>
        <p:spPr>
          <a:xfrm>
            <a:off x="457200" y="5517232"/>
            <a:ext cx="7283152" cy="896613"/>
          </a:xfrm>
          <a:prstGeom prst="rect">
            <a:avLst/>
          </a:prstGeom>
        </p:spPr>
        <p:txBody>
          <a:bodyPr anchor="b"/>
          <a:lstStyle>
            <a:lvl1pPr marL="0" indent="0" algn="l" rtl="0" eaLnBrk="0" fontAlgn="base" hangingPunct="0">
              <a:spcBef>
                <a:spcPct val="20000"/>
              </a:spcBef>
              <a:spcAft>
                <a:spcPct val="0"/>
              </a:spcAft>
              <a:buNone/>
              <a:defRPr sz="2400" b="1">
                <a:solidFill>
                  <a:srgbClr val="663300"/>
                </a:solidFill>
                <a:latin typeface="+mn-lt"/>
                <a:ea typeface="+mn-ea"/>
                <a:cs typeface="+mn-cs"/>
              </a:defRPr>
            </a:lvl1pPr>
            <a:lvl2pPr marL="457200" indent="0" algn="l" rtl="0" eaLnBrk="0" fontAlgn="base" hangingPunct="0">
              <a:spcBef>
                <a:spcPct val="20000"/>
              </a:spcBef>
              <a:spcAft>
                <a:spcPct val="0"/>
              </a:spcAft>
              <a:buNone/>
              <a:defRPr sz="2000" b="1">
                <a:solidFill>
                  <a:schemeClr val="tx1"/>
                </a:solidFill>
                <a:latin typeface="+mn-lt"/>
                <a:cs typeface="+mn-cs"/>
              </a:defRPr>
            </a:lvl2pPr>
            <a:lvl3pPr marL="914400" indent="0" algn="l" rtl="0" eaLnBrk="0" fontAlgn="base" hangingPunct="0">
              <a:spcBef>
                <a:spcPct val="20000"/>
              </a:spcBef>
              <a:spcAft>
                <a:spcPct val="0"/>
              </a:spcAft>
              <a:buNone/>
              <a:defRPr sz="1800" b="1">
                <a:solidFill>
                  <a:schemeClr val="tx1"/>
                </a:solidFill>
                <a:latin typeface="+mn-lt"/>
                <a:cs typeface="+mn-cs"/>
              </a:defRPr>
            </a:lvl3pPr>
            <a:lvl4pPr marL="1371600" indent="0" algn="l" rtl="0" eaLnBrk="0" fontAlgn="base" hangingPunct="0">
              <a:spcBef>
                <a:spcPct val="20000"/>
              </a:spcBef>
              <a:spcAft>
                <a:spcPct val="0"/>
              </a:spcAft>
              <a:buNone/>
              <a:defRPr sz="1600" b="1">
                <a:solidFill>
                  <a:schemeClr val="tx1"/>
                </a:solidFill>
                <a:latin typeface="+mn-lt"/>
                <a:cs typeface="+mn-cs"/>
              </a:defRPr>
            </a:lvl4pPr>
            <a:lvl5pPr marL="1828800" indent="0" algn="l" rtl="0" eaLnBrk="0" fontAlgn="base" hangingPunct="0">
              <a:spcBef>
                <a:spcPct val="20000"/>
              </a:spcBef>
              <a:spcAft>
                <a:spcPct val="0"/>
              </a:spcAft>
              <a:buNone/>
              <a:defRPr sz="1600" b="1">
                <a:solidFill>
                  <a:schemeClr val="tx1"/>
                </a:solidFill>
                <a:latin typeface="+mn-lt"/>
                <a:cs typeface="+mn-cs"/>
              </a:defRPr>
            </a:lvl5pPr>
            <a:lvl6pPr marL="2286000" indent="0" algn="l" rtl="0" fontAlgn="base">
              <a:spcBef>
                <a:spcPct val="20000"/>
              </a:spcBef>
              <a:spcAft>
                <a:spcPct val="0"/>
              </a:spcAft>
              <a:buNone/>
              <a:defRPr sz="1600" b="1">
                <a:solidFill>
                  <a:schemeClr val="tx1"/>
                </a:solidFill>
                <a:latin typeface="+mn-lt"/>
                <a:cs typeface="+mn-cs"/>
              </a:defRPr>
            </a:lvl6pPr>
            <a:lvl7pPr marL="2743200" indent="0" algn="l" rtl="0" fontAlgn="base">
              <a:spcBef>
                <a:spcPct val="20000"/>
              </a:spcBef>
              <a:spcAft>
                <a:spcPct val="0"/>
              </a:spcAft>
              <a:buNone/>
              <a:defRPr sz="1600" b="1">
                <a:solidFill>
                  <a:schemeClr val="tx1"/>
                </a:solidFill>
                <a:latin typeface="+mn-lt"/>
                <a:cs typeface="+mn-cs"/>
              </a:defRPr>
            </a:lvl7pPr>
            <a:lvl8pPr marL="3200400" indent="0" algn="l" rtl="0" fontAlgn="base">
              <a:spcBef>
                <a:spcPct val="20000"/>
              </a:spcBef>
              <a:spcAft>
                <a:spcPct val="0"/>
              </a:spcAft>
              <a:buNone/>
              <a:defRPr sz="1600" b="1">
                <a:solidFill>
                  <a:schemeClr val="tx1"/>
                </a:solidFill>
                <a:latin typeface="+mn-lt"/>
                <a:cs typeface="+mn-cs"/>
              </a:defRPr>
            </a:lvl8pPr>
            <a:lvl9pPr marL="3657600" indent="0" algn="l" rtl="0" fontAlgn="base">
              <a:spcBef>
                <a:spcPct val="20000"/>
              </a:spcBef>
              <a:spcAft>
                <a:spcPct val="0"/>
              </a:spcAft>
              <a:buNone/>
              <a:defRPr sz="1600" b="1">
                <a:solidFill>
                  <a:schemeClr val="tx1"/>
                </a:solidFill>
                <a:latin typeface="+mn-lt"/>
                <a:cs typeface="+mn-cs"/>
              </a:defRPr>
            </a:lvl9pPr>
          </a:lstStyle>
          <a:p>
            <a:pPr algn="ctr"/>
            <a:r>
              <a:rPr lang="sk-SK" kern="0" dirty="0" smtClean="0"/>
              <a:t>Ako naplniť očakávania čitateľov?</a:t>
            </a:r>
          </a:p>
          <a:p>
            <a:pPr algn="ctr"/>
            <a:r>
              <a:rPr lang="sk-SK" kern="0" dirty="0" smtClean="0"/>
              <a:t>Dodržanie pravidiel a prax</a:t>
            </a:r>
            <a:endParaRPr lang="sk-SK" kern="0" dirty="0"/>
          </a:p>
        </p:txBody>
      </p:sp>
    </p:spTree>
    <p:extLst>
      <p:ext uri="{BB962C8B-B14F-4D97-AF65-F5344CB8AC3E}">
        <p14:creationId xmlns:p14="http://schemas.microsoft.com/office/powerpoint/2010/main" val="4248231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Štruktúra </a:t>
            </a:r>
            <a:r>
              <a:rPr lang="sk-SK" dirty="0" smtClean="0"/>
              <a:t>článkov</a:t>
            </a:r>
            <a:br>
              <a:rPr lang="sk-SK" dirty="0" smtClean="0"/>
            </a:br>
            <a:r>
              <a:rPr lang="sk-SK" sz="2000" dirty="0" err="1" smtClean="0"/>
              <a:t>Hourglass</a:t>
            </a:r>
            <a:r>
              <a:rPr lang="sk-SK" sz="2000" dirty="0" smtClean="0"/>
              <a:t> </a:t>
            </a:r>
            <a:r>
              <a:rPr lang="sk-SK" sz="2000" dirty="0"/>
              <a:t>Model </a:t>
            </a:r>
            <a:r>
              <a:rPr lang="sk-SK" sz="2000" baseline="30000" dirty="0"/>
              <a:t>[Swal93</a:t>
            </a:r>
            <a:r>
              <a:rPr lang="sk-SK" sz="2000" baseline="30000" dirty="0" smtClean="0"/>
              <a:t>]</a:t>
            </a:r>
            <a:endParaRPr lang="sk-SK" baseline="30000" dirty="0"/>
          </a:p>
        </p:txBody>
      </p:sp>
      <p:sp>
        <p:nvSpPr>
          <p:cNvPr id="25" name="Rectangle 24"/>
          <p:cNvSpPr>
            <a:spLocks noChangeArrowheads="1"/>
          </p:cNvSpPr>
          <p:nvPr/>
        </p:nvSpPr>
        <p:spPr bwMode="auto">
          <a:xfrm>
            <a:off x="3836268" y="3005609"/>
            <a:ext cx="719138" cy="2138362"/>
          </a:xfrm>
          <a:prstGeom prst="rect">
            <a:avLst/>
          </a:pr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26" name="AutoShape 30"/>
          <p:cNvSpPr>
            <a:spLocks noChangeArrowheads="1"/>
          </p:cNvSpPr>
          <p:nvPr/>
        </p:nvSpPr>
        <p:spPr bwMode="auto">
          <a:xfrm>
            <a:off x="2810743" y="2203921"/>
            <a:ext cx="2768600" cy="673100"/>
          </a:xfrm>
          <a:custGeom>
            <a:avLst/>
            <a:gdLst>
              <a:gd name="T0" fmla="*/ 2259485 w 21600"/>
              <a:gd name="T1" fmla="*/ 336550 h 21600"/>
              <a:gd name="T2" fmla="*/ 1384300 w 21600"/>
              <a:gd name="T3" fmla="*/ 673100 h 21600"/>
              <a:gd name="T4" fmla="*/ 509115 w 21600"/>
              <a:gd name="T5" fmla="*/ 336550 h 21600"/>
              <a:gd name="T6" fmla="*/ 1384300 w 21600"/>
              <a:gd name="T7" fmla="*/ 0 h 21600"/>
              <a:gd name="T8" fmla="*/ 0 60000 65536"/>
              <a:gd name="T9" fmla="*/ 0 60000 65536"/>
              <a:gd name="T10" fmla="*/ 0 60000 65536"/>
              <a:gd name="T11" fmla="*/ 0 60000 65536"/>
              <a:gd name="T12" fmla="*/ 5772 w 21600"/>
              <a:gd name="T13" fmla="*/ 5772 h 21600"/>
              <a:gd name="T14" fmla="*/ 15828 w 21600"/>
              <a:gd name="T15" fmla="*/ 15828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27" name="AutoShape 31"/>
          <p:cNvSpPr>
            <a:spLocks noChangeArrowheads="1"/>
          </p:cNvSpPr>
          <p:nvPr/>
        </p:nvSpPr>
        <p:spPr bwMode="auto">
          <a:xfrm flipV="1">
            <a:off x="2810743" y="5272559"/>
            <a:ext cx="2768600" cy="676275"/>
          </a:xfrm>
          <a:custGeom>
            <a:avLst/>
            <a:gdLst>
              <a:gd name="T0" fmla="*/ 2259485 w 21600"/>
              <a:gd name="T1" fmla="*/ 338138 h 21600"/>
              <a:gd name="T2" fmla="*/ 1384300 w 21600"/>
              <a:gd name="T3" fmla="*/ 676275 h 21600"/>
              <a:gd name="T4" fmla="*/ 509115 w 21600"/>
              <a:gd name="T5" fmla="*/ 338138 h 21600"/>
              <a:gd name="T6" fmla="*/ 1384300 w 21600"/>
              <a:gd name="T7" fmla="*/ 0 h 21600"/>
              <a:gd name="T8" fmla="*/ 0 60000 65536"/>
              <a:gd name="T9" fmla="*/ 0 60000 65536"/>
              <a:gd name="T10" fmla="*/ 0 60000 65536"/>
              <a:gd name="T11" fmla="*/ 0 60000 65536"/>
              <a:gd name="T12" fmla="*/ 5772 w 21600"/>
              <a:gd name="T13" fmla="*/ 5772 h 21600"/>
              <a:gd name="T14" fmla="*/ 15828 w 21600"/>
              <a:gd name="T15" fmla="*/ 15828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28" name="Text Box 32"/>
          <p:cNvSpPr txBox="1">
            <a:spLocks noChangeArrowheads="1"/>
          </p:cNvSpPr>
          <p:nvPr/>
        </p:nvSpPr>
        <p:spPr bwMode="auto">
          <a:xfrm>
            <a:off x="1499468" y="2342034"/>
            <a:ext cx="128272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eaLnBrk="1" hangingPunct="1"/>
            <a:r>
              <a:rPr lang="de-AT" sz="2000" smtClean="0">
                <a:latin typeface="+mn-lt"/>
              </a:rPr>
              <a:t>Introduction</a:t>
            </a:r>
            <a:endParaRPr lang="en-US" sz="2000">
              <a:latin typeface="+mn-lt"/>
            </a:endParaRPr>
          </a:p>
        </p:txBody>
      </p:sp>
      <p:sp>
        <p:nvSpPr>
          <p:cNvPr id="29" name="Text Box 33"/>
          <p:cNvSpPr txBox="1">
            <a:spLocks noChangeArrowheads="1"/>
          </p:cNvSpPr>
          <p:nvPr/>
        </p:nvSpPr>
        <p:spPr bwMode="auto">
          <a:xfrm>
            <a:off x="1486768" y="3888259"/>
            <a:ext cx="6655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eaLnBrk="1" hangingPunct="1"/>
            <a:r>
              <a:rPr lang="de-AT" sz="2000" smtClean="0">
                <a:latin typeface="+mn-lt"/>
              </a:rPr>
              <a:t>Body</a:t>
            </a:r>
            <a:endParaRPr lang="en-US" sz="2000">
              <a:latin typeface="+mn-lt"/>
            </a:endParaRPr>
          </a:p>
        </p:txBody>
      </p:sp>
      <p:sp>
        <p:nvSpPr>
          <p:cNvPr id="30" name="Text Box 34"/>
          <p:cNvSpPr txBox="1">
            <a:spLocks noChangeArrowheads="1"/>
          </p:cNvSpPr>
          <p:nvPr/>
        </p:nvSpPr>
        <p:spPr bwMode="auto">
          <a:xfrm>
            <a:off x="1475656" y="5412259"/>
            <a:ext cx="122661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eaLnBrk="1" hangingPunct="1"/>
            <a:r>
              <a:rPr lang="de-AT" sz="2000" smtClean="0">
                <a:latin typeface="+mn-lt"/>
              </a:rPr>
              <a:t>Conclusion</a:t>
            </a:r>
            <a:endParaRPr lang="en-US" sz="2000">
              <a:latin typeface="+mn-lt"/>
            </a:endParaRPr>
          </a:p>
        </p:txBody>
      </p:sp>
      <p:sp>
        <p:nvSpPr>
          <p:cNvPr id="31" name="Text Box 35"/>
          <p:cNvSpPr txBox="1">
            <a:spLocks noChangeArrowheads="1"/>
          </p:cNvSpPr>
          <p:nvPr/>
        </p:nvSpPr>
        <p:spPr bwMode="auto">
          <a:xfrm>
            <a:off x="5835000" y="5551959"/>
            <a:ext cx="886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smtClean="0">
                <a:latin typeface="+mn-lt"/>
              </a:rPr>
              <a:t>general</a:t>
            </a:r>
            <a:endParaRPr lang="en-US" sz="2000">
              <a:latin typeface="+mn-lt"/>
            </a:endParaRPr>
          </a:p>
        </p:txBody>
      </p:sp>
      <p:sp>
        <p:nvSpPr>
          <p:cNvPr id="32" name="Text Box 36"/>
          <p:cNvSpPr txBox="1">
            <a:spLocks noChangeArrowheads="1"/>
          </p:cNvSpPr>
          <p:nvPr/>
        </p:nvSpPr>
        <p:spPr bwMode="auto">
          <a:xfrm>
            <a:off x="5838206" y="4737571"/>
            <a:ext cx="886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smtClean="0">
                <a:latin typeface="+mn-lt"/>
              </a:rPr>
              <a:t>specific</a:t>
            </a:r>
            <a:endParaRPr lang="en-US" sz="2000">
              <a:latin typeface="+mn-lt"/>
            </a:endParaRPr>
          </a:p>
        </p:txBody>
      </p:sp>
      <p:sp>
        <p:nvSpPr>
          <p:cNvPr id="33" name="Text Box 37"/>
          <p:cNvSpPr txBox="1">
            <a:spLocks noChangeArrowheads="1"/>
          </p:cNvSpPr>
          <p:nvPr/>
        </p:nvSpPr>
        <p:spPr bwMode="auto">
          <a:xfrm>
            <a:off x="5838206" y="3018309"/>
            <a:ext cx="886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smtClean="0">
                <a:latin typeface="+mn-lt"/>
              </a:rPr>
              <a:t>specific</a:t>
            </a:r>
            <a:endParaRPr lang="en-US" sz="2000">
              <a:latin typeface="+mn-lt"/>
            </a:endParaRPr>
          </a:p>
        </p:txBody>
      </p:sp>
      <p:sp>
        <p:nvSpPr>
          <p:cNvPr id="34" name="Text Box 38"/>
          <p:cNvSpPr txBox="1">
            <a:spLocks noChangeArrowheads="1"/>
          </p:cNvSpPr>
          <p:nvPr/>
        </p:nvSpPr>
        <p:spPr bwMode="auto">
          <a:xfrm>
            <a:off x="5835000" y="2191221"/>
            <a:ext cx="8867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smtClean="0">
                <a:latin typeface="+mn-lt"/>
              </a:rPr>
              <a:t>general</a:t>
            </a:r>
            <a:endParaRPr lang="en-US" sz="2000">
              <a:latin typeface="+mn-lt"/>
            </a:endParaRPr>
          </a:p>
        </p:txBody>
      </p:sp>
      <p:sp>
        <p:nvSpPr>
          <p:cNvPr id="35" name="Line 39"/>
          <p:cNvSpPr>
            <a:spLocks noChangeShapeType="1"/>
          </p:cNvSpPr>
          <p:nvPr/>
        </p:nvSpPr>
        <p:spPr bwMode="auto">
          <a:xfrm>
            <a:off x="6335304" y="2564284"/>
            <a:ext cx="1588" cy="466725"/>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latin typeface="+mn-lt"/>
            </a:endParaRPr>
          </a:p>
        </p:txBody>
      </p:sp>
      <p:sp>
        <p:nvSpPr>
          <p:cNvPr id="36" name="Text Box 40"/>
          <p:cNvSpPr txBox="1">
            <a:spLocks noChangeArrowheads="1"/>
          </p:cNvSpPr>
          <p:nvPr/>
        </p:nvSpPr>
        <p:spPr bwMode="auto">
          <a:xfrm>
            <a:off x="1585488" y="1627659"/>
            <a:ext cx="9444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eaLnBrk="1" hangingPunct="1"/>
            <a:r>
              <a:rPr lang="de-AT" sz="2000" b="1" smtClean="0">
                <a:latin typeface="+mn-lt"/>
              </a:rPr>
              <a:t>Section</a:t>
            </a:r>
            <a:endParaRPr lang="en-US" sz="2000" b="1">
              <a:latin typeface="+mn-lt"/>
            </a:endParaRPr>
          </a:p>
        </p:txBody>
      </p:sp>
      <p:sp>
        <p:nvSpPr>
          <p:cNvPr id="37" name="Text Box 41"/>
          <p:cNvSpPr txBox="1">
            <a:spLocks noChangeArrowheads="1"/>
          </p:cNvSpPr>
          <p:nvPr/>
        </p:nvSpPr>
        <p:spPr bwMode="auto">
          <a:xfrm>
            <a:off x="5569818" y="1627659"/>
            <a:ext cx="153256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ctr" eaLnBrk="1" hangingPunct="1"/>
            <a:r>
              <a:rPr lang="de-AT" sz="2000" b="1" smtClean="0">
                <a:latin typeface="+mn-lt"/>
              </a:rPr>
              <a:t>Theme</a:t>
            </a:r>
            <a:endParaRPr lang="en-US" sz="2000" b="1">
              <a:latin typeface="+mn-lt"/>
            </a:endParaRPr>
          </a:p>
        </p:txBody>
      </p:sp>
      <p:sp>
        <p:nvSpPr>
          <p:cNvPr id="38" name="Line 42"/>
          <p:cNvSpPr>
            <a:spLocks noChangeShapeType="1"/>
          </p:cNvSpPr>
          <p:nvPr/>
        </p:nvSpPr>
        <p:spPr bwMode="auto">
          <a:xfrm>
            <a:off x="1480418" y="2061046"/>
            <a:ext cx="6234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39" name="Line 43"/>
          <p:cNvSpPr>
            <a:spLocks noChangeShapeType="1"/>
          </p:cNvSpPr>
          <p:nvPr/>
        </p:nvSpPr>
        <p:spPr bwMode="auto">
          <a:xfrm>
            <a:off x="1480418" y="6093296"/>
            <a:ext cx="62341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40" name="Line 44"/>
          <p:cNvSpPr>
            <a:spLocks noChangeShapeType="1"/>
          </p:cNvSpPr>
          <p:nvPr/>
        </p:nvSpPr>
        <p:spPr bwMode="auto">
          <a:xfrm flipH="1">
            <a:off x="6336098" y="3427884"/>
            <a:ext cx="0" cy="1296987"/>
          </a:xfrm>
          <a:prstGeom prst="line">
            <a:avLst/>
          </a:prstGeom>
          <a:noFill/>
          <a:ln w="19050">
            <a:solidFill>
              <a:schemeClr val="tx1"/>
            </a:solidFill>
            <a:prstDash val="dash"/>
            <a:round/>
            <a:headEnd/>
            <a:tailEnd type="stealth" w="lg"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latin typeface="+mn-lt"/>
            </a:endParaRPr>
          </a:p>
        </p:txBody>
      </p:sp>
      <p:sp>
        <p:nvSpPr>
          <p:cNvPr id="41" name="Line 45"/>
          <p:cNvSpPr>
            <a:spLocks noChangeShapeType="1"/>
          </p:cNvSpPr>
          <p:nvPr/>
        </p:nvSpPr>
        <p:spPr bwMode="auto">
          <a:xfrm flipH="1">
            <a:off x="6336098" y="5158259"/>
            <a:ext cx="0" cy="430212"/>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latin typeface="+mn-lt"/>
            </a:endParaRPr>
          </a:p>
        </p:txBody>
      </p:sp>
    </p:spTree>
    <p:extLst>
      <p:ext uri="{BB962C8B-B14F-4D97-AF65-F5344CB8AC3E}">
        <p14:creationId xmlns:p14="http://schemas.microsoft.com/office/powerpoint/2010/main" val="383479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sk-SK" dirty="0"/>
              <a:t>Štruktúra </a:t>
            </a:r>
            <a:r>
              <a:rPr lang="sk-SK" dirty="0" smtClean="0"/>
              <a:t>článkov</a:t>
            </a:r>
            <a:br>
              <a:rPr lang="sk-SK" dirty="0" smtClean="0"/>
            </a:br>
            <a:r>
              <a:rPr lang="sk-SK" sz="2000" dirty="0" smtClean="0"/>
              <a:t>King Model </a:t>
            </a:r>
            <a:r>
              <a:rPr lang="de-DE" sz="2000" baseline="30000" dirty="0" smtClean="0"/>
              <a:t>[Dern11]</a:t>
            </a:r>
            <a:endParaRPr lang="sk-SK" dirty="0"/>
          </a:p>
        </p:txBody>
      </p:sp>
      <p:grpSp>
        <p:nvGrpSpPr>
          <p:cNvPr id="4" name="Group 3"/>
          <p:cNvGrpSpPr>
            <a:grpSpLocks/>
          </p:cNvGrpSpPr>
          <p:nvPr/>
        </p:nvGrpSpPr>
        <p:grpSpPr bwMode="auto">
          <a:xfrm>
            <a:off x="2987824" y="1835982"/>
            <a:ext cx="3096344" cy="4617354"/>
            <a:chOff x="2999" y="740"/>
            <a:chExt cx="2605" cy="3280"/>
          </a:xfrm>
        </p:grpSpPr>
        <p:sp>
          <p:nvSpPr>
            <p:cNvPr id="5" name="Rectangle 4"/>
            <p:cNvSpPr>
              <a:spLocks noChangeArrowheads="1"/>
            </p:cNvSpPr>
            <p:nvPr/>
          </p:nvSpPr>
          <p:spPr bwMode="auto">
            <a:xfrm>
              <a:off x="4832" y="1943"/>
              <a:ext cx="362" cy="1264"/>
            </a:xfrm>
            <a:prstGeom prst="rect">
              <a:avLst/>
            </a:pr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6" name="AutoShape 23"/>
            <p:cNvSpPr>
              <a:spLocks noChangeArrowheads="1"/>
            </p:cNvSpPr>
            <p:nvPr/>
          </p:nvSpPr>
          <p:spPr bwMode="auto">
            <a:xfrm>
              <a:off x="4423" y="1420"/>
              <a:ext cx="1179" cy="480"/>
            </a:xfrm>
            <a:custGeom>
              <a:avLst/>
              <a:gdLst>
                <a:gd name="T0" fmla="*/ 976 w 21600"/>
                <a:gd name="T1" fmla="*/ 240 h 21600"/>
                <a:gd name="T2" fmla="*/ 590 w 21600"/>
                <a:gd name="T3" fmla="*/ 480 h 21600"/>
                <a:gd name="T4" fmla="*/ 203 w 21600"/>
                <a:gd name="T5" fmla="*/ 240 h 21600"/>
                <a:gd name="T6" fmla="*/ 590 w 21600"/>
                <a:gd name="T7" fmla="*/ 0 h 21600"/>
                <a:gd name="T8" fmla="*/ 0 60000 65536"/>
                <a:gd name="T9" fmla="*/ 0 60000 65536"/>
                <a:gd name="T10" fmla="*/ 0 60000 65536"/>
                <a:gd name="T11" fmla="*/ 0 60000 65536"/>
                <a:gd name="T12" fmla="*/ 5515 w 21600"/>
                <a:gd name="T13" fmla="*/ 5490 h 21600"/>
                <a:gd name="T14" fmla="*/ 16085 w 21600"/>
                <a:gd name="T15" fmla="*/ 16110 h 21600"/>
              </a:gdLst>
              <a:ahLst/>
              <a:cxnLst>
                <a:cxn ang="T8">
                  <a:pos x="T0" y="T1"/>
                </a:cxn>
                <a:cxn ang="T9">
                  <a:pos x="T2" y="T3"/>
                </a:cxn>
                <a:cxn ang="T10">
                  <a:pos x="T4" y="T5"/>
                </a:cxn>
                <a:cxn ang="T11">
                  <a:pos x="T6" y="T7"/>
                </a:cxn>
              </a:cxnLst>
              <a:rect l="T12" t="T13" r="T14" b="T15"/>
              <a:pathLst>
                <a:path w="21600" h="21600">
                  <a:moveTo>
                    <a:pt x="0" y="0"/>
                  </a:moveTo>
                  <a:lnTo>
                    <a:pt x="7420" y="21600"/>
                  </a:lnTo>
                  <a:lnTo>
                    <a:pt x="14180"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7" name="AutoShape 24"/>
            <p:cNvSpPr>
              <a:spLocks noChangeArrowheads="1"/>
            </p:cNvSpPr>
            <p:nvPr/>
          </p:nvSpPr>
          <p:spPr bwMode="auto">
            <a:xfrm flipV="1">
              <a:off x="4423" y="3251"/>
              <a:ext cx="1179" cy="348"/>
            </a:xfrm>
            <a:custGeom>
              <a:avLst/>
              <a:gdLst>
                <a:gd name="T0" fmla="*/ 980 w 21600"/>
                <a:gd name="T1" fmla="*/ 174 h 21600"/>
                <a:gd name="T2" fmla="*/ 590 w 21600"/>
                <a:gd name="T3" fmla="*/ 348 h 21600"/>
                <a:gd name="T4" fmla="*/ 199 w 21600"/>
                <a:gd name="T5" fmla="*/ 174 h 21600"/>
                <a:gd name="T6" fmla="*/ 590 w 21600"/>
                <a:gd name="T7" fmla="*/ 0 h 21600"/>
                <a:gd name="T8" fmla="*/ 0 60000 65536"/>
                <a:gd name="T9" fmla="*/ 0 60000 65536"/>
                <a:gd name="T10" fmla="*/ 0 60000 65536"/>
                <a:gd name="T11" fmla="*/ 0 60000 65536"/>
                <a:gd name="T12" fmla="*/ 5441 w 21600"/>
                <a:gd name="T13" fmla="*/ 5462 h 21600"/>
                <a:gd name="T14" fmla="*/ 16159 w 21600"/>
                <a:gd name="T15" fmla="*/ 16138 h 21600"/>
              </a:gdLst>
              <a:ahLst/>
              <a:cxnLst>
                <a:cxn ang="T8">
                  <a:pos x="T0" y="T1"/>
                </a:cxn>
                <a:cxn ang="T9">
                  <a:pos x="T2" y="T3"/>
                </a:cxn>
                <a:cxn ang="T10">
                  <a:pos x="T4" y="T5"/>
                </a:cxn>
                <a:cxn ang="T11">
                  <a:pos x="T6" y="T7"/>
                </a:cxn>
              </a:cxnLst>
              <a:rect l="T12" t="T13" r="T14" b="T15"/>
              <a:pathLst>
                <a:path w="21600" h="21600">
                  <a:moveTo>
                    <a:pt x="0" y="0"/>
                  </a:moveTo>
                  <a:lnTo>
                    <a:pt x="7291" y="21600"/>
                  </a:lnTo>
                  <a:lnTo>
                    <a:pt x="14309"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8" name="Rectangle 7"/>
            <p:cNvSpPr>
              <a:spLocks noChangeArrowheads="1"/>
            </p:cNvSpPr>
            <p:nvPr/>
          </p:nvSpPr>
          <p:spPr bwMode="auto">
            <a:xfrm>
              <a:off x="4695" y="799"/>
              <a:ext cx="634" cy="131"/>
            </a:xfrm>
            <a:prstGeom prst="rect">
              <a:avLst/>
            </a:pr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grpSp>
          <p:nvGrpSpPr>
            <p:cNvPr id="9" name="Group 8"/>
            <p:cNvGrpSpPr>
              <a:grpSpLocks/>
            </p:cNvGrpSpPr>
            <p:nvPr/>
          </p:nvGrpSpPr>
          <p:grpSpPr bwMode="auto">
            <a:xfrm>
              <a:off x="4424" y="1019"/>
              <a:ext cx="1180" cy="303"/>
              <a:chOff x="1474" y="3158"/>
              <a:chExt cx="1751" cy="317"/>
            </a:xfrm>
          </p:grpSpPr>
          <p:sp>
            <p:nvSpPr>
              <p:cNvPr id="17" name="Rectangle 16"/>
              <p:cNvSpPr>
                <a:spLocks noChangeArrowheads="1"/>
              </p:cNvSpPr>
              <p:nvPr/>
            </p:nvSpPr>
            <p:spPr bwMode="auto">
              <a:xfrm>
                <a:off x="2109" y="3249"/>
                <a:ext cx="487" cy="136"/>
              </a:xfrm>
              <a:prstGeom prst="rect">
                <a:avLst/>
              </a:pr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18" name="AutoShape 28"/>
              <p:cNvSpPr>
                <a:spLocks noChangeArrowheads="1"/>
              </p:cNvSpPr>
              <p:nvPr/>
            </p:nvSpPr>
            <p:spPr bwMode="auto">
              <a:xfrm>
                <a:off x="1474" y="3158"/>
                <a:ext cx="1744" cy="105"/>
              </a:xfrm>
              <a:custGeom>
                <a:avLst/>
                <a:gdLst>
                  <a:gd name="T0" fmla="*/ 1423 w 21600"/>
                  <a:gd name="T1" fmla="*/ 53 h 21600"/>
                  <a:gd name="T2" fmla="*/ 872 w 21600"/>
                  <a:gd name="T3" fmla="*/ 105 h 21600"/>
                  <a:gd name="T4" fmla="*/ 321 w 21600"/>
                  <a:gd name="T5" fmla="*/ 53 h 21600"/>
                  <a:gd name="T6" fmla="*/ 872 w 21600"/>
                  <a:gd name="T7" fmla="*/ 0 h 21600"/>
                  <a:gd name="T8" fmla="*/ 0 60000 65536"/>
                  <a:gd name="T9" fmla="*/ 0 60000 65536"/>
                  <a:gd name="T10" fmla="*/ 0 60000 65536"/>
                  <a:gd name="T11" fmla="*/ 0 60000 65536"/>
                  <a:gd name="T12" fmla="*/ 5772 w 21600"/>
                  <a:gd name="T13" fmla="*/ 5760 h 21600"/>
                  <a:gd name="T14" fmla="*/ 15828 w 21600"/>
                  <a:gd name="T15" fmla="*/ 15840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19" name="AutoShape 29"/>
              <p:cNvSpPr>
                <a:spLocks noChangeArrowheads="1"/>
              </p:cNvSpPr>
              <p:nvPr/>
            </p:nvSpPr>
            <p:spPr bwMode="auto">
              <a:xfrm flipV="1">
                <a:off x="1481" y="3353"/>
                <a:ext cx="1744" cy="122"/>
              </a:xfrm>
              <a:custGeom>
                <a:avLst/>
                <a:gdLst>
                  <a:gd name="T0" fmla="*/ 1423 w 21600"/>
                  <a:gd name="T1" fmla="*/ 61 h 21600"/>
                  <a:gd name="T2" fmla="*/ 872 w 21600"/>
                  <a:gd name="T3" fmla="*/ 122 h 21600"/>
                  <a:gd name="T4" fmla="*/ 321 w 21600"/>
                  <a:gd name="T5" fmla="*/ 61 h 21600"/>
                  <a:gd name="T6" fmla="*/ 872 w 21600"/>
                  <a:gd name="T7" fmla="*/ 0 h 21600"/>
                  <a:gd name="T8" fmla="*/ 0 60000 65536"/>
                  <a:gd name="T9" fmla="*/ 0 60000 65536"/>
                  <a:gd name="T10" fmla="*/ 0 60000 65536"/>
                  <a:gd name="T11" fmla="*/ 0 60000 65536"/>
                  <a:gd name="T12" fmla="*/ 5772 w 21600"/>
                  <a:gd name="T13" fmla="*/ 5843 h 21600"/>
                  <a:gd name="T14" fmla="*/ 15828 w 21600"/>
                  <a:gd name="T15" fmla="*/ 15757 h 21600"/>
                </a:gdLst>
                <a:ahLst/>
                <a:cxnLst>
                  <a:cxn ang="T8">
                    <a:pos x="T0" y="T1"/>
                  </a:cxn>
                  <a:cxn ang="T9">
                    <a:pos x="T2" y="T3"/>
                  </a:cxn>
                  <a:cxn ang="T10">
                    <a:pos x="T4" y="T5"/>
                  </a:cxn>
                  <a:cxn ang="T11">
                    <a:pos x="T6" y="T7"/>
                  </a:cxn>
                </a:cxnLst>
                <a:rect l="T12" t="T13" r="T14" b="T15"/>
                <a:pathLst>
                  <a:path w="21600" h="21600">
                    <a:moveTo>
                      <a:pt x="0" y="0"/>
                    </a:moveTo>
                    <a:lnTo>
                      <a:pt x="7943" y="21600"/>
                    </a:lnTo>
                    <a:lnTo>
                      <a:pt x="13657" y="21600"/>
                    </a:lnTo>
                    <a:lnTo>
                      <a:pt x="21600" y="0"/>
                    </a:lnTo>
                    <a:close/>
                  </a:path>
                </a:pathLst>
              </a:custGeom>
              <a:solidFill>
                <a:srgbClr val="EAEAEA"/>
              </a:solidFill>
              <a:ln w="9525">
                <a:solidFill>
                  <a:schemeClr val="tx1">
                    <a:lumMod val="65000"/>
                    <a:lumOff val="35000"/>
                  </a:schemeClr>
                </a:solidFill>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grpSp>
        <p:sp>
          <p:nvSpPr>
            <p:cNvPr id="10" name="Text Box 30"/>
            <p:cNvSpPr txBox="1">
              <a:spLocks noChangeArrowheads="1"/>
            </p:cNvSpPr>
            <p:nvPr/>
          </p:nvSpPr>
          <p:spPr bwMode="auto">
            <a:xfrm>
              <a:off x="3028" y="740"/>
              <a:ext cx="363"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smtClean="0">
                  <a:latin typeface="+mn-lt"/>
                </a:rPr>
                <a:t>Title</a:t>
              </a:r>
              <a:endParaRPr lang="en-US" sz="2000" dirty="0">
                <a:latin typeface="+mn-lt"/>
              </a:endParaRPr>
            </a:p>
          </p:txBody>
        </p:sp>
        <p:sp>
          <p:nvSpPr>
            <p:cNvPr id="11" name="Text Box 31"/>
            <p:cNvSpPr txBox="1">
              <a:spLocks noChangeArrowheads="1"/>
            </p:cNvSpPr>
            <p:nvPr/>
          </p:nvSpPr>
          <p:spPr bwMode="auto">
            <a:xfrm>
              <a:off x="3028" y="1056"/>
              <a:ext cx="603"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a:latin typeface="+mn-lt"/>
                </a:rPr>
                <a:t>Abstract</a:t>
              </a:r>
              <a:endParaRPr lang="en-US" sz="2000" dirty="0">
                <a:latin typeface="+mn-lt"/>
              </a:endParaRPr>
            </a:p>
          </p:txBody>
        </p:sp>
        <p:sp>
          <p:nvSpPr>
            <p:cNvPr id="12" name="Text Box 32"/>
            <p:cNvSpPr txBox="1">
              <a:spLocks noChangeArrowheads="1"/>
            </p:cNvSpPr>
            <p:nvPr/>
          </p:nvSpPr>
          <p:spPr bwMode="auto">
            <a:xfrm>
              <a:off x="3028" y="1535"/>
              <a:ext cx="808"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smtClean="0">
                  <a:latin typeface="+mn-lt"/>
                </a:rPr>
                <a:t>Introduction</a:t>
              </a:r>
              <a:endParaRPr lang="en-US" sz="2000" dirty="0">
                <a:latin typeface="+mn-lt"/>
              </a:endParaRPr>
            </a:p>
          </p:txBody>
        </p:sp>
        <p:sp>
          <p:nvSpPr>
            <p:cNvPr id="13" name="Text Box 33"/>
            <p:cNvSpPr txBox="1">
              <a:spLocks noChangeArrowheads="1"/>
            </p:cNvSpPr>
            <p:nvPr/>
          </p:nvSpPr>
          <p:spPr bwMode="auto">
            <a:xfrm>
              <a:off x="3096" y="2450"/>
              <a:ext cx="419"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smtClean="0">
                  <a:latin typeface="+mn-lt"/>
                </a:rPr>
                <a:t>Body</a:t>
              </a:r>
              <a:endParaRPr lang="en-US" sz="2000" dirty="0">
                <a:latin typeface="+mn-lt"/>
              </a:endParaRPr>
            </a:p>
          </p:txBody>
        </p:sp>
        <p:sp>
          <p:nvSpPr>
            <p:cNvPr id="14" name="Text Box 34"/>
            <p:cNvSpPr txBox="1">
              <a:spLocks noChangeArrowheads="1"/>
            </p:cNvSpPr>
            <p:nvPr/>
          </p:nvSpPr>
          <p:spPr bwMode="auto">
            <a:xfrm>
              <a:off x="3021" y="3300"/>
              <a:ext cx="773"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smtClean="0">
                  <a:latin typeface="+mn-lt"/>
                </a:rPr>
                <a:t>Conclusion</a:t>
              </a:r>
              <a:endParaRPr lang="en-US" sz="2000" dirty="0">
                <a:latin typeface="+mn-lt"/>
              </a:endParaRPr>
            </a:p>
          </p:txBody>
        </p:sp>
        <p:sp>
          <p:nvSpPr>
            <p:cNvPr id="15" name="Rectangle 14"/>
            <p:cNvSpPr>
              <a:spLocks noChangeArrowheads="1"/>
            </p:cNvSpPr>
            <p:nvPr/>
          </p:nvSpPr>
          <p:spPr bwMode="auto">
            <a:xfrm>
              <a:off x="4423" y="3671"/>
              <a:ext cx="1179" cy="349"/>
            </a:xfrm>
            <a:prstGeom prst="rect">
              <a:avLst/>
            </a:prstGeom>
            <a:solidFill>
              <a:srgbClr val="EAEAEA"/>
            </a:solidFill>
            <a:ln w="9525">
              <a:solidFill>
                <a:schemeClr val="tx1">
                  <a:lumMod val="65000"/>
                  <a:lumOff val="35000"/>
                </a:schemeClr>
              </a:solidFill>
              <a:prstDash val="dash"/>
              <a:miter lim="800000"/>
              <a:headEnd/>
              <a:tailEnd/>
            </a:ln>
          </p:spPr>
          <p:txBody>
            <a:bodyPr wrap="none" anchor="ct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endParaRPr lang="en-US"/>
            </a:p>
          </p:txBody>
        </p:sp>
        <p:sp>
          <p:nvSpPr>
            <p:cNvPr id="16" name="Text Box 36"/>
            <p:cNvSpPr txBox="1">
              <a:spLocks noChangeArrowheads="1"/>
            </p:cNvSpPr>
            <p:nvPr/>
          </p:nvSpPr>
          <p:spPr bwMode="auto">
            <a:xfrm>
              <a:off x="2999" y="3721"/>
              <a:ext cx="795" cy="252"/>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sz="1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1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1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Arial Narrow" pitchFamily="34" charset="0"/>
                  <a:ea typeface="+mn-ea"/>
                  <a:cs typeface="+mn-cs"/>
                </a:defRPr>
              </a:lvl5pPr>
              <a:lvl6pPr marL="2286000" algn="l" defTabSz="914400" rtl="0" eaLnBrk="1" latinLnBrk="0" hangingPunct="1">
                <a:defRPr sz="1400" kern="1200">
                  <a:solidFill>
                    <a:schemeClr val="tx1"/>
                  </a:solidFill>
                  <a:latin typeface="Arial Narrow" pitchFamily="34" charset="0"/>
                  <a:ea typeface="+mn-ea"/>
                  <a:cs typeface="+mn-cs"/>
                </a:defRPr>
              </a:lvl6pPr>
              <a:lvl7pPr marL="2743200" algn="l" defTabSz="914400" rtl="0" eaLnBrk="1" latinLnBrk="0" hangingPunct="1">
                <a:defRPr sz="1400" kern="1200">
                  <a:solidFill>
                    <a:schemeClr val="tx1"/>
                  </a:solidFill>
                  <a:latin typeface="Arial Narrow" pitchFamily="34" charset="0"/>
                  <a:ea typeface="+mn-ea"/>
                  <a:cs typeface="+mn-cs"/>
                </a:defRPr>
              </a:lvl7pPr>
              <a:lvl8pPr marL="3200400" algn="l" defTabSz="914400" rtl="0" eaLnBrk="1" latinLnBrk="0" hangingPunct="1">
                <a:defRPr sz="1400" kern="1200">
                  <a:solidFill>
                    <a:schemeClr val="tx1"/>
                  </a:solidFill>
                  <a:latin typeface="Arial Narrow" pitchFamily="34" charset="0"/>
                  <a:ea typeface="+mn-ea"/>
                  <a:cs typeface="+mn-cs"/>
                </a:defRPr>
              </a:lvl8pPr>
              <a:lvl9pPr marL="3657600" algn="l" defTabSz="914400" rtl="0" eaLnBrk="1" latinLnBrk="0" hangingPunct="1">
                <a:defRPr sz="1400" kern="1200">
                  <a:solidFill>
                    <a:schemeClr val="tx1"/>
                  </a:solidFill>
                  <a:latin typeface="Arial Narrow" pitchFamily="34" charset="0"/>
                  <a:ea typeface="+mn-ea"/>
                  <a:cs typeface="+mn-cs"/>
                </a:defRPr>
              </a:lvl9pPr>
            </a:lstStyle>
            <a:p>
              <a:pPr algn="l" eaLnBrk="1" hangingPunct="1"/>
              <a:r>
                <a:rPr lang="de-AT" sz="2000" dirty="0" smtClean="0">
                  <a:latin typeface="+mn-lt"/>
                </a:rPr>
                <a:t>References</a:t>
              </a:r>
              <a:endParaRPr lang="en-US" sz="2000" dirty="0">
                <a:latin typeface="+mn-lt"/>
              </a:endParaRPr>
            </a:p>
          </p:txBody>
        </p:sp>
      </p:grpSp>
    </p:spTree>
    <p:extLst>
      <p:ext uri="{BB962C8B-B14F-4D97-AF65-F5344CB8AC3E}">
        <p14:creationId xmlns:p14="http://schemas.microsoft.com/office/powerpoint/2010/main" val="1007000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Ivan Srba - DizP">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9460</TotalTime>
  <Words>2134</Words>
  <Application>Microsoft Office PowerPoint</Application>
  <PresentationFormat>Prezentácia na obrazovke (4:3)</PresentationFormat>
  <Paragraphs>521</Paragraphs>
  <Slides>38</Slides>
  <Notes>31</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38</vt:i4>
      </vt:variant>
    </vt:vector>
  </HeadingPairs>
  <TitlesOfParts>
    <vt:vector size="42" baseType="lpstr">
      <vt:lpstr>Arial</vt:lpstr>
      <vt:lpstr>Arial Narrow</vt:lpstr>
      <vt:lpstr>Calibri</vt:lpstr>
      <vt:lpstr>Ivan Srba - DizP</vt:lpstr>
      <vt:lpstr>Ako na písanie odborných článkov </vt:lpstr>
      <vt:lpstr>JTEL Summer School 2013</vt:lpstr>
      <vt:lpstr>JTEL Summer School 2013</vt:lpstr>
      <vt:lpstr> Niekedy je rozdiel v kvalite príspevkov jednoznačný </vt:lpstr>
      <vt:lpstr>A niekedy to nie je až tak jednoduché...</vt:lpstr>
      <vt:lpstr>Odborné a výskumné články Zámer vs. očakávania</vt:lpstr>
      <vt:lpstr>Odborné a výskumné články Zámer vs. očakávania</vt:lpstr>
      <vt:lpstr>Štruktúra článkov Hourglass Model [Swal93]</vt:lpstr>
      <vt:lpstr>Štruktúra článkov King Model [Dern11]</vt:lpstr>
      <vt:lpstr>Štruktúra článkov: Nadpis</vt:lpstr>
      <vt:lpstr>Štruktúra článkov: Nadpis</vt:lpstr>
      <vt:lpstr>Štruktúra článkov: Nadpis</vt:lpstr>
      <vt:lpstr>Štruktúra článkov: Nadpis</vt:lpstr>
      <vt:lpstr>Štruktúra článkov: Nadpis</vt:lpstr>
      <vt:lpstr>Štruktúra článkov: Nadpis - Príklady</vt:lpstr>
      <vt:lpstr>Štruktúra článkov: Abstrakt</vt:lpstr>
      <vt:lpstr>Štruktúra článkov: Abstrakt</vt:lpstr>
      <vt:lpstr>Štruktúra článkov: Abstrakt</vt:lpstr>
      <vt:lpstr>Štruktúra článkov: Abstrakt</vt:lpstr>
      <vt:lpstr>Štruktúra článkov: Abstrakt</vt:lpstr>
      <vt:lpstr>Štruktúra článkov: Abstrakt</vt:lpstr>
      <vt:lpstr>Štruktúra článkov: Abstrakt</vt:lpstr>
      <vt:lpstr>4. miesto: Abstrakt B</vt:lpstr>
      <vt:lpstr>3. miesto: Abstrakt D</vt:lpstr>
      <vt:lpstr>2. miesto: Abstrakt A</vt:lpstr>
      <vt:lpstr>1. miesto: Abstrakt C</vt:lpstr>
      <vt:lpstr>Nestaňte sa však otrokmi pravidiel</vt:lpstr>
      <vt:lpstr>Štruktúra článkov: Úvod</vt:lpstr>
      <vt:lpstr>Štruktúra článkov: Úvod</vt:lpstr>
      <vt:lpstr>Štruktúra článkov: Úvod - Príklad</vt:lpstr>
      <vt:lpstr>Štruktúra článkov: Jadro</vt:lpstr>
      <vt:lpstr>Štruktúra článkov: Jadro</vt:lpstr>
      <vt:lpstr>Štruktúra článkov: Jadro</vt:lpstr>
      <vt:lpstr>Štruktúra článkov: Záver</vt:lpstr>
      <vt:lpstr>Štruktúra článkov: Referencie</vt:lpstr>
      <vt:lpstr>Štruktúra článkov: Ostatné</vt:lpstr>
      <vt:lpstr>Záver</vt:lpstr>
      <vt:lpstr>Zdroje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Jancatova</cp:lastModifiedBy>
  <cp:revision>1093</cp:revision>
  <dcterms:created xsi:type="dcterms:W3CDTF">2010-05-23T14:28:12Z</dcterms:created>
  <dcterms:modified xsi:type="dcterms:W3CDTF">2016-01-15T12:44:50Z</dcterms:modified>
</cp:coreProperties>
</file>