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9" r:id="rId3"/>
    <p:sldId id="274" r:id="rId4"/>
    <p:sldId id="275" r:id="rId5"/>
    <p:sldId id="278" r:id="rId6"/>
    <p:sldId id="276" r:id="rId7"/>
    <p:sldId id="277" r:id="rId8"/>
    <p:sldId id="282" r:id="rId9"/>
    <p:sldId id="273" r:id="rId10"/>
    <p:sldId id="280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E0C0A0"/>
    <a:srgbClr val="422C16"/>
    <a:srgbClr val="663300"/>
    <a:srgbClr val="00566D"/>
    <a:srgbClr val="0C788E"/>
    <a:srgbClr val="0066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85600" autoAdjust="0"/>
  </p:normalViewPr>
  <p:slideViewPr>
    <p:cSldViewPr>
      <p:cViewPr varScale="1">
        <p:scale>
          <a:sx n="96" d="100"/>
          <a:sy n="96" d="100"/>
        </p:scale>
        <p:origin x="15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DAF505E-F8E7-4131-9120-5A52F8BB9779}" type="datetimeFigureOut">
              <a:rPr lang="sk-SK"/>
              <a:pPr>
                <a:defRPr/>
              </a:pPr>
              <a:t>25.2.2014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306746F-6C28-4C66-82FB-EA27F99CEEE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7352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6746F-6C28-4C66-82FB-EA27F99CEEE1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774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wiki.fiit.stuba.sk/research/seminars/pewe/identity/logo/logo_pewe_titled_fullcolor_lbcg_fin.pn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" name="AutoShape 4" descr="https://wiki.fiit.stuba.sk/research/seminars/pewe/identity/logo/logo_pewe_titled_fullcolor_lbcg_fin.png"/>
          <p:cNvSpPr>
            <a:spLocks noChangeAspect="1" noChangeArrowheads="1"/>
          </p:cNvSpPr>
          <p:nvPr userDrawn="1"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8" name="AutoShape 6" descr="https://wiki.fiit.stuba.sk/research/seminars/pewe/identity/logo/logo_pewe_titled_fullcolor_lbcg_fin.png"/>
          <p:cNvSpPr>
            <a:spLocks noChangeAspect="1" noChangeArrowheads="1"/>
          </p:cNvSpPr>
          <p:nvPr userDrawn="1"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9" name="AutoShape 8" descr="https://wiki.fiit.stuba.sk/research/seminars/pewe/identity/logo/logo_pewe_titled_fullcolor_lbcg_fin.png"/>
          <p:cNvSpPr>
            <a:spLocks noChangeAspect="1" noChangeArrowheads="1"/>
          </p:cNvSpPr>
          <p:nvPr userDrawn="1"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0" name="Picture 10" descr="E:\!Docasny\template\logo_pewe_titled_fullcolor_lbcg_fi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351" y="6340475"/>
            <a:ext cx="11144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 descr="E:\My School\! Diplomovy Projekt\Conference - ACM SPY\Prezentacie\STU-FIIT-zfv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353175"/>
            <a:ext cx="101441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50825" y="3861048"/>
            <a:ext cx="5254625" cy="936104"/>
          </a:xfrm>
          <a:prstGeom prst="rect">
            <a:avLst/>
          </a:prstGeom>
        </p:spPr>
        <p:txBody>
          <a:bodyPr/>
          <a:lstStyle>
            <a:lvl1pPr algn="l">
              <a:defRPr sz="2400" b="1" baseline="0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es-ES" dirty="0"/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10"/>
          </p:nvPr>
        </p:nvSpPr>
        <p:spPr>
          <a:xfrm>
            <a:off x="6516216" y="6165304"/>
            <a:ext cx="2448397" cy="69269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0">
                <a:solidFill>
                  <a:srgbClr val="996633"/>
                </a:solidFill>
              </a:defRPr>
            </a:lvl1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22" name="Podnadpis 2"/>
          <p:cNvSpPr>
            <a:spLocks noGrp="1"/>
          </p:cNvSpPr>
          <p:nvPr>
            <p:ph type="subTitle" idx="1"/>
          </p:nvPr>
        </p:nvSpPr>
        <p:spPr>
          <a:xfrm>
            <a:off x="251520" y="4869160"/>
            <a:ext cx="5248672" cy="72008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rgbClr val="996633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dirty="0" smtClean="0"/>
              <a:t>Kliknite sem a upravte štýl predlohy podnadpisov.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416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7410450" y="6308725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D3305797-6ADE-4548-B6F4-76918F6FB208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smtClean="0">
              <a:solidFill>
                <a:srgbClr val="99663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  <a:prstGeom prst="rect">
            <a:avLst/>
          </a:prstGeom>
        </p:spPr>
        <p:txBody>
          <a:bodyPr/>
          <a:lstStyle>
            <a:lvl1pPr>
              <a:spcBef>
                <a:spcPts val="1800"/>
              </a:spcBef>
              <a:defRPr sz="2400">
                <a:solidFill>
                  <a:srgbClr val="996633"/>
                </a:solidFill>
              </a:defRPr>
            </a:lvl1pPr>
            <a:lvl2pPr>
              <a:defRPr sz="2000">
                <a:solidFill>
                  <a:srgbClr val="422C16"/>
                </a:solidFill>
              </a:defRPr>
            </a:lvl2pPr>
            <a:lvl3pPr>
              <a:defRPr sz="1800">
                <a:solidFill>
                  <a:srgbClr val="422C16"/>
                </a:solidFill>
              </a:defRPr>
            </a:lvl3pPr>
            <a:lvl4pPr>
              <a:defRPr sz="1600">
                <a:solidFill>
                  <a:srgbClr val="422C16"/>
                </a:solidFill>
              </a:defRPr>
            </a:lvl4pPr>
            <a:lvl5pPr>
              <a:defRPr sz="1600">
                <a:solidFill>
                  <a:srgbClr val="422C16"/>
                </a:solidFill>
              </a:defRPr>
            </a:lvl5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  <a:prstGeom prst="rect">
            <a:avLst/>
          </a:prstGeom>
        </p:spPr>
        <p:txBody>
          <a:bodyPr anchor="ctr"/>
          <a:lstStyle>
            <a:lvl1pPr algn="ctr">
              <a:defRPr sz="2800" b="1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932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99663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45622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7410450" y="6308725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E330A2A0-430E-42B0-9107-7B50DA999FBF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smtClean="0">
              <a:solidFill>
                <a:srgbClr val="99663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3711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422C16"/>
                </a:solidFill>
              </a:defRPr>
            </a:lvl1pPr>
            <a:lvl2pPr>
              <a:defRPr sz="2000">
                <a:solidFill>
                  <a:srgbClr val="422C16"/>
                </a:solidFill>
              </a:defRPr>
            </a:lvl2pPr>
            <a:lvl3pPr>
              <a:defRPr sz="1800">
                <a:solidFill>
                  <a:srgbClr val="422C16"/>
                </a:solidFill>
              </a:defRPr>
            </a:lvl3pPr>
            <a:lvl4pPr>
              <a:defRPr sz="1600">
                <a:solidFill>
                  <a:srgbClr val="422C16"/>
                </a:solidFill>
              </a:defRPr>
            </a:lvl4pPr>
            <a:lvl5pPr>
              <a:defRPr sz="1600">
                <a:solidFill>
                  <a:srgbClr val="422C1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3711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422C16"/>
                </a:solidFill>
              </a:defRPr>
            </a:lvl1pPr>
            <a:lvl2pPr>
              <a:defRPr sz="2000">
                <a:solidFill>
                  <a:srgbClr val="422C16"/>
                </a:solidFill>
              </a:defRPr>
            </a:lvl2pPr>
            <a:lvl3pPr>
              <a:defRPr sz="1800">
                <a:solidFill>
                  <a:srgbClr val="422C16"/>
                </a:solidFill>
              </a:defRPr>
            </a:lvl3pPr>
            <a:lvl4pPr>
              <a:defRPr sz="1600">
                <a:solidFill>
                  <a:srgbClr val="422C16"/>
                </a:solidFill>
              </a:defRPr>
            </a:lvl4pPr>
            <a:lvl5pPr>
              <a:defRPr sz="1600">
                <a:solidFill>
                  <a:srgbClr val="422C1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11" name="Nadpis 7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  <a:prstGeom prst="rect">
            <a:avLst/>
          </a:prstGeom>
        </p:spPr>
        <p:txBody>
          <a:bodyPr anchor="ctr"/>
          <a:lstStyle>
            <a:lvl1pPr algn="ctr">
              <a:defRPr sz="2800" b="1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042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7410450" y="6308725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03DD057B-41B4-4A50-BD00-F88F996C6210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smtClean="0">
              <a:solidFill>
                <a:srgbClr val="996633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6633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422C16"/>
                </a:solidFill>
              </a:defRPr>
            </a:lvl1pPr>
            <a:lvl2pPr>
              <a:defRPr sz="2000">
                <a:solidFill>
                  <a:srgbClr val="422C16"/>
                </a:solidFill>
              </a:defRPr>
            </a:lvl2pPr>
            <a:lvl3pPr>
              <a:defRPr sz="1800">
                <a:solidFill>
                  <a:srgbClr val="422C16"/>
                </a:solidFill>
              </a:defRPr>
            </a:lvl3pPr>
            <a:lvl4pPr>
              <a:defRPr sz="1600">
                <a:solidFill>
                  <a:srgbClr val="422C16"/>
                </a:solidFill>
              </a:defRPr>
            </a:lvl4pPr>
            <a:lvl5pPr>
              <a:defRPr sz="1600">
                <a:solidFill>
                  <a:srgbClr val="422C1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6633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422C16"/>
                </a:solidFill>
              </a:defRPr>
            </a:lvl1pPr>
            <a:lvl2pPr>
              <a:defRPr sz="2000">
                <a:solidFill>
                  <a:srgbClr val="422C16"/>
                </a:solidFill>
              </a:defRPr>
            </a:lvl2pPr>
            <a:lvl3pPr>
              <a:defRPr sz="1800">
                <a:solidFill>
                  <a:srgbClr val="422C16"/>
                </a:solidFill>
              </a:defRPr>
            </a:lvl3pPr>
            <a:lvl4pPr>
              <a:defRPr sz="1600">
                <a:solidFill>
                  <a:srgbClr val="422C16"/>
                </a:solidFill>
              </a:defRPr>
            </a:lvl4pPr>
            <a:lvl5pPr>
              <a:defRPr sz="1600">
                <a:solidFill>
                  <a:srgbClr val="422C1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12" name="Nadpis 7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  <a:prstGeom prst="rect">
            <a:avLst/>
          </a:prstGeom>
        </p:spPr>
        <p:txBody>
          <a:bodyPr anchor="ctr"/>
          <a:lstStyle>
            <a:lvl1pPr algn="ctr">
              <a:defRPr sz="2800" b="1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864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 userDrawn="1"/>
        </p:nvSpPr>
        <p:spPr bwMode="auto">
          <a:xfrm>
            <a:off x="7410450" y="6308725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E1763610-102E-4DCD-BB49-F451DA94EB0D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smtClean="0">
              <a:solidFill>
                <a:srgbClr val="996633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  <a:prstGeom prst="rect">
            <a:avLst/>
          </a:prstGeom>
        </p:spPr>
        <p:txBody>
          <a:bodyPr anchor="ctr"/>
          <a:lstStyle>
            <a:lvl1pPr algn="ctr">
              <a:defRPr sz="2800" b="1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560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 userDrawn="1"/>
        </p:nvSpPr>
        <p:spPr bwMode="auto">
          <a:xfrm>
            <a:off x="7410450" y="6308725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AFB25923-7891-4090-BE45-FDCD7C8E7176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smtClean="0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5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7410450" y="6308725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E6E6A7CE-9637-4DBD-9365-25F909AD8ECE}" type="slidenum">
              <a:rPr lang="fr-FR" sz="1400" b="1" smtClean="0">
                <a:solidFill>
                  <a:srgbClr val="996633"/>
                </a:solidFill>
              </a:rPr>
              <a:pPr algn="r" eaLnBrk="1" hangingPunct="1">
                <a:defRPr/>
              </a:pPr>
              <a:t>‹#›</a:t>
            </a:fld>
            <a:endParaRPr lang="fr-FR" b="1" smtClean="0">
              <a:solidFill>
                <a:srgbClr val="996633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63300"/>
                </a:solidFill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dirty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422C1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1953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2" r:id="rId3"/>
    <p:sldLayoutId id="2147483735" r:id="rId4"/>
    <p:sldLayoutId id="2147483736" r:id="rId5"/>
    <p:sldLayoutId id="2147483737" r:id="rId6"/>
    <p:sldLayoutId id="2147483738" r:id="rId7"/>
    <p:sldLayoutId id="2147483739" r:id="rId8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2800" dirty="0" smtClean="0"/>
              <a:t>Motivácia v TEL </a:t>
            </a:r>
            <a:br>
              <a:rPr lang="sk-SK" sz="2800" dirty="0" smtClean="0"/>
            </a:br>
            <a:r>
              <a:rPr lang="en-US" sz="1800" b="0" dirty="0"/>
              <a:t>How to motivate student to natural, non-violent activity in educational system</a:t>
            </a:r>
            <a:endParaRPr lang="sk-SK" sz="280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25.</a:t>
            </a:r>
            <a:r>
              <a:rPr lang="en-US" dirty="0" smtClean="0"/>
              <a:t>0</a:t>
            </a:r>
            <a:r>
              <a:rPr lang="sk-SK" dirty="0" smtClean="0"/>
              <a:t>2.201</a:t>
            </a:r>
            <a:r>
              <a:rPr lang="sk-SK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9261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Dashboards</a:t>
            </a: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492" y="1340768"/>
            <a:ext cx="6059016" cy="503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3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Vysoká dôležitosť</a:t>
            </a:r>
          </a:p>
          <a:p>
            <a:pPr lvl="1"/>
            <a:r>
              <a:rPr lang="sk-SK" dirty="0" smtClean="0"/>
              <a:t>Študentom sa nechce</a:t>
            </a:r>
          </a:p>
          <a:p>
            <a:r>
              <a:rPr lang="sk-SK" dirty="0" smtClean="0"/>
              <a:t>Potenciál porovnávania sa so skupinou (spolužiakmi)</a:t>
            </a:r>
          </a:p>
          <a:p>
            <a:pPr lvl="1"/>
            <a:r>
              <a:rPr lang="sk-SK" dirty="0" err="1" smtClean="0"/>
              <a:t>Gamification</a:t>
            </a:r>
            <a:endParaRPr lang="sk-SK" dirty="0" smtClean="0"/>
          </a:p>
          <a:p>
            <a:r>
              <a:rPr lang="sk-SK" dirty="0" smtClean="0"/>
              <a:t>Vonkajšia </a:t>
            </a:r>
            <a:r>
              <a:rPr lang="sk-SK" dirty="0" smtClean="0"/>
              <a:t>motivácia</a:t>
            </a:r>
            <a:endParaRPr lang="en-US" dirty="0" smtClean="0"/>
          </a:p>
          <a:p>
            <a:pPr lvl="1"/>
            <a:r>
              <a:rPr lang="sk-SK" dirty="0" smtClean="0"/>
              <a:t>Bonusové </a:t>
            </a:r>
            <a:r>
              <a:rPr lang="sk-SK" dirty="0" smtClean="0"/>
              <a:t>body</a:t>
            </a:r>
          </a:p>
          <a:p>
            <a:pPr lvl="1"/>
            <a:r>
              <a:rPr lang="sk-SK" dirty="0" smtClean="0"/>
              <a:t>Pivo </a:t>
            </a:r>
            <a:r>
              <a:rPr lang="sk-SK" dirty="0" smtClean="0"/>
              <a:t>:)</a:t>
            </a:r>
          </a:p>
          <a:p>
            <a:pPr lvl="1"/>
            <a:r>
              <a:rPr lang="sk-SK" dirty="0" smtClean="0"/>
              <a:t>Zvyčajne však už </a:t>
            </a:r>
            <a:r>
              <a:rPr lang="sk-SK" dirty="0"/>
              <a:t>spôsobuje skreslenie správania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Jedinečnosť motivácie v TEL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2857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Skóre</a:t>
            </a:r>
          </a:p>
          <a:p>
            <a:pPr lvl="1"/>
            <a:r>
              <a:rPr lang="sk-SK" dirty="0" smtClean="0"/>
              <a:t>Sumárna hodnota založená na interakcii používateľa so systémom</a:t>
            </a:r>
            <a:endParaRPr lang="en-US" dirty="0" smtClean="0"/>
          </a:p>
          <a:p>
            <a:pPr lvl="1"/>
            <a:r>
              <a:rPr lang="en-US" dirty="0" smtClean="0"/>
              <a:t>M</a:t>
            </a:r>
            <a:r>
              <a:rPr lang="sk-SK" dirty="0" err="1" smtClean="0"/>
              <a:t>ôže</a:t>
            </a:r>
            <a:r>
              <a:rPr lang="sk-SK" dirty="0" smtClean="0"/>
              <a:t> mať viacero interpretácií</a:t>
            </a:r>
          </a:p>
          <a:p>
            <a:pPr lvl="2"/>
            <a:r>
              <a:rPr lang="sk-SK" dirty="0" smtClean="0"/>
              <a:t>Reputácia</a:t>
            </a:r>
            <a:endParaRPr lang="sk-SK" dirty="0" smtClean="0"/>
          </a:p>
          <a:p>
            <a:pPr lvl="2"/>
            <a:r>
              <a:rPr lang="sk-SK" dirty="0" smtClean="0"/>
              <a:t>Rating</a:t>
            </a:r>
          </a:p>
          <a:p>
            <a:pPr lvl="1"/>
            <a:r>
              <a:rPr lang="sk-SK" dirty="0" smtClean="0"/>
              <a:t>Interpretácia skóre</a:t>
            </a:r>
          </a:p>
          <a:p>
            <a:pPr lvl="2"/>
            <a:r>
              <a:rPr lang="sk-SK" dirty="0" smtClean="0"/>
              <a:t>Prečo skóre teraz narástlo a teraz kleslo?</a:t>
            </a:r>
            <a:endParaRPr lang="sk-SK" dirty="0" smtClean="0"/>
          </a:p>
          <a:p>
            <a:pPr lvl="1"/>
            <a:r>
              <a:rPr lang="sk-SK" dirty="0" smtClean="0"/>
              <a:t>Problém </a:t>
            </a:r>
            <a:r>
              <a:rPr lang="sk-SK" dirty="0" smtClean="0"/>
              <a:t>s </a:t>
            </a:r>
            <a:r>
              <a:rPr lang="sk-SK" dirty="0" smtClean="0"/>
              <a:t>„</a:t>
            </a:r>
            <a:r>
              <a:rPr lang="sk-SK" dirty="0" err="1" smtClean="0"/>
              <a:t>klikačmi</a:t>
            </a:r>
            <a:r>
              <a:rPr lang="sk-SK" dirty="0" smtClean="0"/>
              <a:t>“</a:t>
            </a:r>
            <a:endParaRPr lang="sk-SK" dirty="0" smtClean="0"/>
          </a:p>
          <a:p>
            <a:pPr lvl="2"/>
            <a:r>
              <a:rPr lang="sk-SK" dirty="0" smtClean="0"/>
              <a:t>Skóre je veľmi náchylné na úmyselné generovanie aktivít (logaritmické zvyšovanie skóre)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Skóre</a:t>
            </a: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2636912"/>
            <a:ext cx="2981620" cy="177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97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Odznaky (angl. </a:t>
            </a:r>
            <a:r>
              <a:rPr lang="sk-SK" dirty="0" err="1" smtClean="0"/>
              <a:t>badges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Potvrdenie </a:t>
            </a:r>
            <a:r>
              <a:rPr lang="sk-SK" dirty="0"/>
              <a:t>o dosiahnutí určitého stavu znalostí a zručnosti</a:t>
            </a:r>
          </a:p>
          <a:p>
            <a:pPr lvl="1"/>
            <a:r>
              <a:rPr lang="sk-SK" dirty="0"/>
              <a:t>Typy odznakov si navrhnete podľa vášho systému</a:t>
            </a:r>
          </a:p>
          <a:p>
            <a:pPr lvl="2"/>
            <a:r>
              <a:rPr lang="sk-SK" dirty="0"/>
              <a:t>Množstvo aktivity, kvalita, čas, ...</a:t>
            </a:r>
          </a:p>
          <a:p>
            <a:pPr lvl="2"/>
            <a:r>
              <a:rPr lang="sk-SK" dirty="0"/>
              <a:t>Jednotlivci, tímy, celá skupina používateľov</a:t>
            </a:r>
          </a:p>
          <a:p>
            <a:pPr lvl="2"/>
            <a:r>
              <a:rPr lang="sk-SK" dirty="0"/>
              <a:t>Viacero levelov</a:t>
            </a:r>
          </a:p>
          <a:p>
            <a:pPr lvl="2"/>
            <a:r>
              <a:rPr lang="sk-SK" dirty="0"/>
              <a:t>Jednorazové, pravidelné, dočasné</a:t>
            </a:r>
          </a:p>
          <a:p>
            <a:pPr lvl="2"/>
            <a:r>
              <a:rPr lang="sk-SK" dirty="0"/>
              <a:t>Pozitívne, </a:t>
            </a:r>
            <a:r>
              <a:rPr lang="sk-SK" b="1" dirty="0"/>
              <a:t>negatívne </a:t>
            </a:r>
            <a:r>
              <a:rPr lang="sk-SK" dirty="0"/>
              <a:t>(ale opatrne s nimi</a:t>
            </a:r>
            <a:r>
              <a:rPr lang="sk-SK" dirty="0" smtClean="0"/>
              <a:t>)</a:t>
            </a:r>
          </a:p>
          <a:p>
            <a:pPr lvl="1"/>
            <a:r>
              <a:rPr lang="sk-SK" dirty="0" err="1" smtClean="0"/>
              <a:t>Open</a:t>
            </a:r>
            <a:r>
              <a:rPr lang="sk-SK" dirty="0" smtClean="0"/>
              <a:t> </a:t>
            </a:r>
            <a:r>
              <a:rPr lang="sk-SK" dirty="0" err="1" smtClean="0"/>
              <a:t>badges</a:t>
            </a:r>
            <a:endParaRPr lang="sk-SK" dirty="0" smtClean="0"/>
          </a:p>
          <a:p>
            <a:pPr lvl="1"/>
            <a:endParaRPr lang="sk-SK" sz="1400" dirty="0" smtClean="0"/>
          </a:p>
          <a:p>
            <a:pPr lvl="1"/>
            <a:r>
              <a:rPr lang="sk-SK" dirty="0" smtClean="0"/>
              <a:t>Ako vyhodnocovať splnenie požiadaviek pre pridanie nových </a:t>
            </a:r>
            <a:r>
              <a:rPr lang="sk-SK" dirty="0" err="1" smtClean="0"/>
              <a:t>tagov</a:t>
            </a:r>
            <a:r>
              <a:rPr lang="sk-SK" dirty="0" smtClean="0"/>
              <a:t>, kedy a ako ich získanie prezentovať študentom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Odznaky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579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Odznaky</a:t>
            </a:r>
            <a:endParaRPr lang="sk-S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628800"/>
            <a:ext cx="871282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2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Prúd aktivít (angl. </a:t>
            </a:r>
            <a:r>
              <a:rPr lang="sk-SK" dirty="0" err="1" smtClean="0"/>
              <a:t>activity</a:t>
            </a:r>
            <a:r>
              <a:rPr lang="sk-SK" dirty="0" smtClean="0"/>
              <a:t> stream)</a:t>
            </a:r>
          </a:p>
          <a:p>
            <a:pPr lvl="1"/>
            <a:r>
              <a:rPr lang="sk-SK" dirty="0" smtClean="0"/>
              <a:t>Zoznam aktivít v systéme</a:t>
            </a:r>
          </a:p>
          <a:p>
            <a:pPr lvl="2"/>
            <a:r>
              <a:rPr lang="sk-SK" dirty="0" smtClean="0"/>
              <a:t>Posledné aktivity</a:t>
            </a:r>
          </a:p>
          <a:p>
            <a:pPr lvl="2"/>
            <a:r>
              <a:rPr lang="sk-SK" dirty="0" smtClean="0"/>
              <a:t>Top aktivity (podľa hodnotenia, intenzity aktivít, stavu)</a:t>
            </a:r>
          </a:p>
          <a:p>
            <a:pPr lvl="1"/>
            <a:r>
              <a:rPr lang="sk-SK" dirty="0" smtClean="0"/>
              <a:t>Motivovanie pre aktívne sa zapojenie do interakcie v systéme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Notifikácie</a:t>
            </a:r>
          </a:p>
          <a:p>
            <a:pPr lvl="2"/>
            <a:r>
              <a:rPr lang="sk-SK" dirty="0" smtClean="0"/>
              <a:t>Na email</a:t>
            </a:r>
          </a:p>
          <a:p>
            <a:pPr lvl="2"/>
            <a:r>
              <a:rPr lang="sk-SK" dirty="0" smtClean="0"/>
              <a:t>Integrácia so sociálnymi sieťami</a:t>
            </a:r>
          </a:p>
          <a:p>
            <a:pPr lvl="2"/>
            <a:endParaRPr lang="sk-SK" dirty="0" smtClean="0"/>
          </a:p>
          <a:p>
            <a:pPr lvl="1"/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Prúd aktivít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53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Sociálne prvky</a:t>
            </a:r>
          </a:p>
          <a:p>
            <a:pPr lvl="1"/>
            <a:r>
              <a:rPr lang="sk-SK" dirty="0" smtClean="0"/>
              <a:t>Profily používateľov</a:t>
            </a:r>
          </a:p>
          <a:p>
            <a:pPr lvl="1"/>
            <a:r>
              <a:rPr lang="sk-SK" dirty="0" smtClean="0"/>
              <a:t>Sledovanie používateľov (</a:t>
            </a:r>
            <a:r>
              <a:rPr lang="sk-SK" dirty="0" err="1" smtClean="0"/>
              <a:t>follow</a:t>
            </a:r>
            <a:r>
              <a:rPr lang="sk-SK" dirty="0" smtClean="0"/>
              <a:t>)</a:t>
            </a:r>
          </a:p>
          <a:p>
            <a:pPr lvl="2"/>
            <a:r>
              <a:rPr lang="sk-SK" dirty="0" smtClean="0"/>
              <a:t>Môže ovplyvniť prúdy aktivít</a:t>
            </a:r>
          </a:p>
          <a:p>
            <a:pPr lvl="1"/>
            <a:r>
              <a:rPr lang="sk-SK" dirty="0" smtClean="0"/>
              <a:t>Notifikácie</a:t>
            </a:r>
          </a:p>
          <a:p>
            <a:pPr lvl="2"/>
            <a:r>
              <a:rPr lang="sk-SK" dirty="0" smtClean="0"/>
              <a:t>Email</a:t>
            </a:r>
          </a:p>
          <a:p>
            <a:pPr lvl="2"/>
            <a:r>
              <a:rPr lang="sk-SK" dirty="0" smtClean="0"/>
              <a:t>Integrácia so sociálnymi sieťami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Social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514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sz="3600" dirty="0" smtClean="0"/>
          </a:p>
          <a:p>
            <a:pPr marL="0" indent="0" algn="ctr">
              <a:buNone/>
            </a:pPr>
            <a:endParaRPr lang="sk-SK" sz="3600" dirty="0"/>
          </a:p>
          <a:p>
            <a:pPr marL="0" indent="0" algn="ctr">
              <a:buNone/>
            </a:pPr>
            <a:r>
              <a:rPr lang="sk-SK" sz="3600" dirty="0" smtClean="0"/>
              <a:t>A toto všetko môžete vzájomne kombinovať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1535514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Dashboards</a:t>
            </a:r>
            <a:endParaRPr lang="sk-SK" dirty="0" smtClean="0"/>
          </a:p>
          <a:p>
            <a:pPr lvl="1"/>
            <a:r>
              <a:rPr lang="sk-SK" dirty="0" smtClean="0"/>
              <a:t>Ako </a:t>
            </a:r>
            <a:r>
              <a:rPr lang="sk-SK" dirty="0" smtClean="0"/>
              <a:t>jednotlivé motivačné </a:t>
            </a:r>
            <a:r>
              <a:rPr lang="sk-SK" dirty="0" smtClean="0"/>
              <a:t>prvky vizualizovať</a:t>
            </a:r>
            <a:endParaRPr lang="en-US" dirty="0" smtClean="0"/>
          </a:p>
          <a:p>
            <a:pPr lvl="1"/>
            <a:r>
              <a:rPr lang="sk-SK" dirty="0" smtClean="0"/>
              <a:t>Porovnanie so skupinou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Dashboards</a:t>
            </a: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914" y="2924944"/>
            <a:ext cx="7280172" cy="360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92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van Srba - DizP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7943</TotalTime>
  <Words>234</Words>
  <Application>Microsoft Office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Ivan Srba - DizP</vt:lpstr>
      <vt:lpstr>Motivácia v TEL  How to motivate student to natural, non-violent activity in educational system</vt:lpstr>
      <vt:lpstr>Jedinečnosť motivácie v TEL</vt:lpstr>
      <vt:lpstr>Skóre</vt:lpstr>
      <vt:lpstr>Odznaky</vt:lpstr>
      <vt:lpstr>Odznaky</vt:lpstr>
      <vt:lpstr>Prúd aktivít</vt:lpstr>
      <vt:lpstr>Social</vt:lpstr>
      <vt:lpstr>PowerPoint Presentation</vt:lpstr>
      <vt:lpstr>Dashboards</vt:lpstr>
      <vt:lpstr>Dashboards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Ivan Srba</cp:lastModifiedBy>
  <cp:revision>923</cp:revision>
  <dcterms:created xsi:type="dcterms:W3CDTF">2010-05-23T14:28:12Z</dcterms:created>
  <dcterms:modified xsi:type="dcterms:W3CDTF">2014-02-25T07:11:11Z</dcterms:modified>
</cp:coreProperties>
</file>