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7" r:id="rId11"/>
    <p:sldId id="274" r:id="rId12"/>
    <p:sldId id="275" r:id="rId13"/>
    <p:sldId id="265" r:id="rId14"/>
    <p:sldId id="266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253A-808E-489C-8643-1CDF0CD6E440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9399-C60C-4E54-B454-A6C94F8E0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75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253A-808E-489C-8643-1CDF0CD6E440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9399-C60C-4E54-B454-A6C94F8E0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3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253A-808E-489C-8643-1CDF0CD6E440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9399-C60C-4E54-B454-A6C94F8E0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95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253A-808E-489C-8643-1CDF0CD6E440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9399-C60C-4E54-B454-A6C94F8E0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9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253A-808E-489C-8643-1CDF0CD6E440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9399-C60C-4E54-B454-A6C94F8E0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9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253A-808E-489C-8643-1CDF0CD6E440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9399-C60C-4E54-B454-A6C94F8E0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55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253A-808E-489C-8643-1CDF0CD6E440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9399-C60C-4E54-B454-A6C94F8E0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3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253A-808E-489C-8643-1CDF0CD6E440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9399-C60C-4E54-B454-A6C94F8E0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17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253A-808E-489C-8643-1CDF0CD6E440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9399-C60C-4E54-B454-A6C94F8E0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253A-808E-489C-8643-1CDF0CD6E440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9399-C60C-4E54-B454-A6C94F8E0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8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253A-808E-489C-8643-1CDF0CD6E440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9399-C60C-4E54-B454-A6C94F8E0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39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9253A-808E-489C-8643-1CDF0CD6E440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C9399-C60C-4E54-B454-A6C94F8E0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1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Practical eye-tracking</a:t>
            </a:r>
            <a:br>
              <a:rPr lang="en-US" dirty="0" smtClean="0"/>
            </a:br>
            <a:r>
              <a:rPr lang="en-US" dirty="0" smtClean="0"/>
              <a:t>Jozef </a:t>
            </a:r>
            <a:r>
              <a:rPr lang="en-US" dirty="0" err="1" smtClean="0"/>
              <a:t>Tvaro</a:t>
            </a:r>
            <a:r>
              <a:rPr lang="sk-SK" dirty="0" err="1" smtClean="0"/>
              <a:t>žek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(</a:t>
            </a:r>
            <a:r>
              <a:rPr lang="sk-SK" dirty="0" err="1" smtClean="0"/>
              <a:t>know</a:t>
            </a:r>
            <a:r>
              <a:rPr lang="sk-SK" dirty="0" smtClean="0"/>
              <a:t> </a:t>
            </a:r>
            <a:r>
              <a:rPr lang="sk-SK" dirty="0" err="1" smtClean="0"/>
              <a:t>how</a:t>
            </a:r>
            <a:r>
              <a:rPr lang="sk-SK" dirty="0" smtClean="0"/>
              <a:t>)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3. 3. 2015 </a:t>
            </a:r>
            <a:r>
              <a:rPr lang="sk-SK" dirty="0" err="1" smtClean="0"/>
              <a:t>PeWe.UX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70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Rôzne typy čítania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25" y="1783153"/>
            <a:ext cx="414265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31939"/>
            <a:ext cx="3456384" cy="194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4104456" cy="307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268" y="4083503"/>
            <a:ext cx="3707904" cy="204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7881" y="1556792"/>
            <a:ext cx="2945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Zbežné prejdenie (</a:t>
            </a:r>
            <a:r>
              <a:rPr lang="sk-SK" b="1" dirty="0" err="1" smtClean="0"/>
              <a:t>skimming</a:t>
            </a:r>
            <a:r>
              <a:rPr lang="sk-SK" b="1" dirty="0" smtClean="0"/>
              <a:t>)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96136" y="1628800"/>
            <a:ext cx="176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Čítanie (</a:t>
            </a:r>
            <a:r>
              <a:rPr lang="sk-SK" b="1" dirty="0" err="1" smtClean="0"/>
              <a:t>reading</a:t>
            </a:r>
            <a:r>
              <a:rPr lang="sk-SK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9892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Metódy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8135871" cy="35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75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546918"/>
            <a:ext cx="136815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príťažlivosť zaujímavosť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8742" y="4679848"/>
            <a:ext cx="1361689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výkon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58904" y="683404"/>
            <a:ext cx="162375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všimnuteľnosť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95619" y="1700808"/>
            <a:ext cx="1368152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1600" b="1" dirty="0" smtClean="0"/>
              <a:t>záujem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699791" y="2420888"/>
            <a:ext cx="1368152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1600" b="1" dirty="0"/>
              <a:t>e</a:t>
            </a:r>
            <a:r>
              <a:rPr lang="sk-SK" sz="1600" b="1" dirty="0" smtClean="0"/>
              <a:t>mocionálne vzrušenie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99791" y="3594502"/>
            <a:ext cx="1482168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1600" b="1" dirty="0" smtClean="0"/>
              <a:t>duševná záťaž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699091" y="4140369"/>
            <a:ext cx="1483568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1600" b="1" dirty="0" smtClean="0"/>
              <a:t>kognitívne spracovanie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699091" y="4932457"/>
            <a:ext cx="1517358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1600" b="1" dirty="0" err="1" smtClean="0"/>
              <a:t>nájditeľnosť</a:t>
            </a:r>
            <a:r>
              <a:rPr lang="sk-SK" sz="1600" b="1" dirty="0" smtClean="0"/>
              <a:t> cieľa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558904" y="5907172"/>
            <a:ext cx="1797731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1600" b="1" dirty="0" smtClean="0"/>
              <a:t>rozpoznateľnosť cieľa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580112" y="2543998"/>
            <a:ext cx="1728192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1600" b="1" dirty="0" smtClean="0"/>
              <a:t>polomer zreničky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580112" y="3594502"/>
            <a:ext cx="1728192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1600" b="1" dirty="0" smtClean="0"/>
              <a:t>polomer zreničky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28084" y="4263479"/>
            <a:ext cx="2232248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1600" b="1" dirty="0" smtClean="0"/>
              <a:t>priemerná doba fixácie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875528" y="452571"/>
            <a:ext cx="354846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% </a:t>
            </a:r>
            <a:r>
              <a:rPr lang="en-US" sz="1600" b="1" dirty="0" err="1" smtClean="0"/>
              <a:t>participantov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ktor</a:t>
            </a:r>
            <a:r>
              <a:rPr lang="sk-SK" sz="1600" b="1" dirty="0" smtClean="0"/>
              <a:t>í si všimli AOI,</a:t>
            </a:r>
          </a:p>
          <a:p>
            <a:pPr algn="ctr"/>
            <a:r>
              <a:rPr lang="sk-SK" sz="1600" b="1" dirty="0" smtClean="0"/>
              <a:t>počet fixácií pred prvou fixáciou na AOI,</a:t>
            </a:r>
          </a:p>
          <a:p>
            <a:pPr algn="ctr"/>
            <a:r>
              <a:rPr lang="sk-SK" sz="1600" b="1" dirty="0"/>
              <a:t>č</a:t>
            </a:r>
            <a:r>
              <a:rPr lang="sk-SK" sz="1600" b="1" dirty="0" smtClean="0"/>
              <a:t>as do prvej fixácie na AOI</a:t>
            </a:r>
            <a:endParaRPr 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881035" y="1454586"/>
            <a:ext cx="354846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1600" b="1" dirty="0" smtClean="0"/>
              <a:t>počet fixácií na AOI,</a:t>
            </a:r>
            <a:br>
              <a:rPr lang="sk-SK" sz="1600" b="1" dirty="0" smtClean="0"/>
            </a:br>
            <a:r>
              <a:rPr lang="sk-SK" sz="1600" b="1" dirty="0" smtClean="0"/>
              <a:t>celkový čas návštev na AOI,</a:t>
            </a:r>
            <a:br>
              <a:rPr lang="sk-SK" sz="1600" b="1" dirty="0" smtClean="0"/>
            </a:br>
            <a:r>
              <a:rPr lang="en-US" sz="1600" b="1" dirty="0" smtClean="0"/>
              <a:t>% </a:t>
            </a:r>
            <a:r>
              <a:rPr lang="sk-SK" sz="1600" b="1" dirty="0" smtClean="0"/>
              <a:t>čas stráveného na AOI</a:t>
            </a:r>
            <a:endParaRPr lang="en-US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871431" y="4809345"/>
            <a:ext cx="3548468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1600" b="1" dirty="0" smtClean="0"/>
              <a:t>čas do prvej fixácie na AOI,</a:t>
            </a:r>
            <a:br>
              <a:rPr lang="sk-SK" sz="1600" b="1" dirty="0" smtClean="0"/>
            </a:br>
            <a:r>
              <a:rPr lang="sk-SK" sz="1600" b="1" dirty="0" smtClean="0"/>
              <a:t>počet fixácií pre prvou fixáciou na AOI,</a:t>
            </a:r>
          </a:p>
          <a:p>
            <a:pPr algn="ctr"/>
            <a:r>
              <a:rPr lang="sk-SK" sz="1600" b="1" dirty="0" smtClean="0"/>
              <a:t>dĺžka trajektórie oka pred AOI</a:t>
            </a:r>
            <a:endParaRPr lang="en-US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881035" y="5784060"/>
            <a:ext cx="3548468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1600" b="1" dirty="0" smtClean="0"/>
              <a:t>čas od prvej fixácie do kliku na AOI,</a:t>
            </a:r>
            <a:br>
              <a:rPr lang="sk-SK" sz="1600" b="1" dirty="0" smtClean="0"/>
            </a:br>
            <a:r>
              <a:rPr lang="sk-SK" sz="1600" b="1" dirty="0" smtClean="0"/>
              <a:t>počet návštev pred kliknutím na AOI,</a:t>
            </a:r>
          </a:p>
          <a:p>
            <a:pPr algn="ctr"/>
            <a:r>
              <a:rPr lang="sk-SK" sz="1600" b="1" dirty="0" smtClean="0"/>
              <a:t>počet fixácií po nájdení AOI</a:t>
            </a:r>
            <a:endParaRPr lang="en-US" sz="1600" b="1" dirty="0"/>
          </a:p>
        </p:txBody>
      </p:sp>
      <p:cxnSp>
        <p:nvCxnSpPr>
          <p:cNvPr id="23" name="Straight Connector 22"/>
          <p:cNvCxnSpPr>
            <a:stCxn id="5" idx="3"/>
            <a:endCxn id="7" idx="1"/>
          </p:cNvCxnSpPr>
          <p:nvPr/>
        </p:nvCxnSpPr>
        <p:spPr>
          <a:xfrm flipV="1">
            <a:off x="1835696" y="868070"/>
            <a:ext cx="723208" cy="100201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3"/>
            <a:endCxn id="8" idx="1"/>
          </p:cNvCxnSpPr>
          <p:nvPr/>
        </p:nvCxnSpPr>
        <p:spPr>
          <a:xfrm>
            <a:off x="1835696" y="1870084"/>
            <a:ext cx="859923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3"/>
            <a:endCxn id="9" idx="1"/>
          </p:cNvCxnSpPr>
          <p:nvPr/>
        </p:nvCxnSpPr>
        <p:spPr>
          <a:xfrm>
            <a:off x="1835696" y="1870084"/>
            <a:ext cx="864095" cy="84319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7" idx="3"/>
            <a:endCxn id="17" idx="1"/>
          </p:cNvCxnSpPr>
          <p:nvPr/>
        </p:nvCxnSpPr>
        <p:spPr>
          <a:xfrm>
            <a:off x="4182659" y="868070"/>
            <a:ext cx="69286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" idx="3"/>
            <a:endCxn id="18" idx="1"/>
          </p:cNvCxnSpPr>
          <p:nvPr/>
        </p:nvCxnSpPr>
        <p:spPr>
          <a:xfrm>
            <a:off x="4063771" y="1870085"/>
            <a:ext cx="8172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9" idx="3"/>
            <a:endCxn id="14" idx="1"/>
          </p:cNvCxnSpPr>
          <p:nvPr/>
        </p:nvCxnSpPr>
        <p:spPr>
          <a:xfrm flipV="1">
            <a:off x="4067943" y="2713275"/>
            <a:ext cx="1512169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6" idx="3"/>
            <a:endCxn id="10" idx="1"/>
          </p:cNvCxnSpPr>
          <p:nvPr/>
        </p:nvCxnSpPr>
        <p:spPr>
          <a:xfrm flipV="1">
            <a:off x="1800431" y="3763779"/>
            <a:ext cx="899360" cy="110073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6" idx="3"/>
            <a:endCxn id="11" idx="1"/>
          </p:cNvCxnSpPr>
          <p:nvPr/>
        </p:nvCxnSpPr>
        <p:spPr>
          <a:xfrm flipV="1">
            <a:off x="1800431" y="4432757"/>
            <a:ext cx="898660" cy="43175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6" idx="3"/>
            <a:endCxn id="12" idx="1"/>
          </p:cNvCxnSpPr>
          <p:nvPr/>
        </p:nvCxnSpPr>
        <p:spPr>
          <a:xfrm>
            <a:off x="1800431" y="4864514"/>
            <a:ext cx="898660" cy="36033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6" idx="3"/>
            <a:endCxn id="13" idx="1"/>
          </p:cNvCxnSpPr>
          <p:nvPr/>
        </p:nvCxnSpPr>
        <p:spPr>
          <a:xfrm>
            <a:off x="1800431" y="4864514"/>
            <a:ext cx="758473" cy="133504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0" idx="3"/>
            <a:endCxn id="15" idx="1"/>
          </p:cNvCxnSpPr>
          <p:nvPr/>
        </p:nvCxnSpPr>
        <p:spPr>
          <a:xfrm>
            <a:off x="4181959" y="3763779"/>
            <a:ext cx="1398153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1" idx="3"/>
            <a:endCxn id="16" idx="1"/>
          </p:cNvCxnSpPr>
          <p:nvPr/>
        </p:nvCxnSpPr>
        <p:spPr>
          <a:xfrm flipV="1">
            <a:off x="4182659" y="4432756"/>
            <a:ext cx="1145425" cy="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2" idx="3"/>
            <a:endCxn id="20" idx="1"/>
          </p:cNvCxnSpPr>
          <p:nvPr/>
        </p:nvCxnSpPr>
        <p:spPr>
          <a:xfrm flipV="1">
            <a:off x="4216449" y="5224844"/>
            <a:ext cx="654982" cy="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3" idx="3"/>
            <a:endCxn id="21" idx="1"/>
          </p:cNvCxnSpPr>
          <p:nvPr/>
        </p:nvCxnSpPr>
        <p:spPr>
          <a:xfrm flipV="1">
            <a:off x="4356635" y="6199559"/>
            <a:ext cx="524400" cy="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23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to v praxi vyzerá?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47712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23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 webovej štúdie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368784" cy="467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7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pripraviť </a:t>
            </a:r>
            <a:r>
              <a:rPr lang="sk-SK" dirty="0" err="1" smtClean="0"/>
              <a:t>stimulus</a:t>
            </a:r>
            <a:r>
              <a:rPr lang="sk-SK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Chyba merania </a:t>
            </a:r>
            <a:r>
              <a:rPr lang="en-US" dirty="0" smtClean="0"/>
              <a:t>~</a:t>
            </a:r>
            <a:r>
              <a:rPr lang="sk-SK" dirty="0" smtClean="0"/>
              <a:t>0.5°</a:t>
            </a:r>
          </a:p>
          <a:p>
            <a:r>
              <a:rPr lang="sk-SK" dirty="0" smtClean="0"/>
              <a:t>1° pri 65 cm </a:t>
            </a:r>
            <a:r>
              <a:rPr lang="en-US" dirty="0" smtClean="0"/>
              <a:t>~</a:t>
            </a:r>
            <a:r>
              <a:rPr lang="sk-SK" dirty="0" smtClean="0"/>
              <a:t>46px</a:t>
            </a:r>
            <a:r>
              <a:rPr lang="en-US" dirty="0" smtClean="0"/>
              <a:t>, </a:t>
            </a:r>
            <a:r>
              <a:rPr lang="en-US" dirty="0" err="1" smtClean="0"/>
              <a:t>cca</a:t>
            </a:r>
            <a:r>
              <a:rPr lang="en-US" dirty="0" smtClean="0"/>
              <a:t> 1,2cm </a:t>
            </a:r>
            <a:r>
              <a:rPr lang="en-US" dirty="0" err="1" smtClean="0"/>
              <a:t>na</a:t>
            </a:r>
            <a:r>
              <a:rPr lang="en-US" dirty="0" smtClean="0"/>
              <a:t> TX300</a:t>
            </a:r>
            <a:r>
              <a:rPr lang="sk-SK" dirty="0" smtClean="0"/>
              <a:t>.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6959426" cy="368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6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794884" cy="545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81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Úloha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30473"/>
            <a:ext cx="3384376" cy="245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30473"/>
            <a:ext cx="3433564" cy="249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Neutrálna voči skupinám</a:t>
            </a:r>
          </a:p>
          <a:p>
            <a:r>
              <a:rPr lang="sk-SK" dirty="0" smtClean="0"/>
              <a:t>Mala by byť zaujímavá</a:t>
            </a:r>
          </a:p>
          <a:p>
            <a:r>
              <a:rPr lang="sk-SK" dirty="0" smtClean="0"/>
              <a:t>Príbeh</a:t>
            </a:r>
            <a:endParaRPr lang="en-US" dirty="0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20440"/>
            <a:ext cx="28575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49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Areas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AOI sa môžu (</a:t>
            </a:r>
            <a:r>
              <a:rPr lang="en-US" dirty="0" smtClean="0"/>
              <a:t>!)</a:t>
            </a:r>
            <a:r>
              <a:rPr lang="sk-SK" dirty="0" smtClean="0"/>
              <a:t> prekrývať</a:t>
            </a:r>
            <a:endParaRPr lang="en-US" dirty="0" smtClean="0"/>
          </a:p>
          <a:p>
            <a:r>
              <a:rPr lang="sk-SK" dirty="0" smtClean="0"/>
              <a:t>Metriky: </a:t>
            </a:r>
            <a:br>
              <a:rPr lang="sk-SK" dirty="0" smtClean="0"/>
            </a:br>
            <a:r>
              <a:rPr lang="sk-SK" dirty="0" smtClean="0"/>
              <a:t>Fixácie </a:t>
            </a:r>
            <a:r>
              <a:rPr lang="sk-SK" dirty="0" err="1" smtClean="0"/>
              <a:t>vs</a:t>
            </a:r>
            <a:r>
              <a:rPr lang="sk-SK" dirty="0" smtClean="0"/>
              <a:t>. Návštevy</a:t>
            </a:r>
          </a:p>
          <a:p>
            <a:endParaRPr lang="sk-SK" dirty="0"/>
          </a:p>
          <a:p>
            <a:endParaRPr lang="sk-SK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760"/>
            <a:ext cx="300282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50386"/>
            <a:ext cx="2702514" cy="270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4008" y="4016813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Pri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porovna</a:t>
            </a:r>
            <a:r>
              <a:rPr lang="sk-SK" sz="3200" b="1" dirty="0" err="1" smtClean="0"/>
              <a:t>ní</a:t>
            </a:r>
            <a:r>
              <a:rPr lang="sk-SK" sz="3200" b="1" dirty="0" smtClean="0"/>
              <a:t> dvoch AOI zvážiť normalizáciu metriky podľa plochy</a:t>
            </a:r>
          </a:p>
        </p:txBody>
      </p:sp>
    </p:spTree>
    <p:extLst>
      <p:ext uri="{BB962C8B-B14F-4D97-AF65-F5344CB8AC3E}">
        <p14:creationId xmlns:p14="http://schemas.microsoft.com/office/powerpoint/2010/main" val="73597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Testovanie mobilných zariadení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30003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77142"/>
            <a:ext cx="309562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23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Prečo </a:t>
            </a:r>
            <a:r>
              <a:rPr lang="sk-SK" dirty="0" err="1" smtClean="0"/>
              <a:t>eye-tracking</a:t>
            </a:r>
            <a:r>
              <a:rPr lang="sk-SK" dirty="0" smtClean="0"/>
              <a:t>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514803" cy="483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58849"/>
            <a:ext cx="2592710" cy="195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29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Happy </a:t>
            </a:r>
            <a:r>
              <a:rPr lang="sk-SK" dirty="0" err="1" smtClean="0"/>
              <a:t>eye-tracking</a:t>
            </a:r>
            <a:r>
              <a:rPr lang="sk-SK" dirty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 err="1" smtClean="0"/>
              <a:t>Thanks</a:t>
            </a:r>
            <a:r>
              <a:rPr lang="sk-SK" dirty="0" smtClean="0"/>
              <a:t> to: </a:t>
            </a:r>
            <a:r>
              <a:rPr lang="sk-SK" dirty="0" err="1" smtClean="0"/>
              <a:t>Tommy</a:t>
            </a:r>
            <a:r>
              <a:rPr lang="sk-SK" dirty="0" smtClean="0"/>
              <a:t> </a:t>
            </a:r>
            <a:r>
              <a:rPr lang="sk-SK" dirty="0" err="1" smtClean="0"/>
              <a:t>Strandvall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23" y="1484784"/>
            <a:ext cx="8338839" cy="372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620" y="5877272"/>
            <a:ext cx="1578348" cy="46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http://www.adweek.com/prnewser/files/2012/07/clockwork-orange-image-300x1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64771"/>
            <a:ext cx="6649813" cy="396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71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Ostrosť a rozsah vnímania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Informácie (väčšinou) získavame počas fixácií</a:t>
            </a:r>
          </a:p>
          <a:p>
            <a:pPr lvl="1"/>
            <a:r>
              <a:rPr lang="sk-SK" dirty="0" smtClean="0"/>
              <a:t>Trvajú 100ms až 600ms, </a:t>
            </a:r>
            <a:r>
              <a:rPr lang="sk-SK" dirty="0" err="1" smtClean="0"/>
              <a:t>mozo</a:t>
            </a:r>
            <a:r>
              <a:rPr lang="en-US" dirty="0" smtClean="0"/>
              <a:t>g</a:t>
            </a:r>
            <a:r>
              <a:rPr lang="sk-SK" dirty="0" smtClean="0"/>
              <a:t> spracúva vizuálnu informáciu z očí, frekvencia fixácií </a:t>
            </a:r>
            <a:r>
              <a:rPr lang="en-US" dirty="0" smtClean="0"/>
              <a:t>&lt; 3 Hz.</a:t>
            </a:r>
            <a:endParaRPr lang="sk-SK" dirty="0" smtClean="0"/>
          </a:p>
          <a:p>
            <a:pPr lvl="1"/>
            <a:endParaRPr lang="sk-SK" dirty="0"/>
          </a:p>
          <a:p>
            <a:pPr lvl="1"/>
            <a:endParaRPr lang="sk-SK" dirty="0" smtClean="0"/>
          </a:p>
          <a:p>
            <a:pPr lvl="1"/>
            <a:endParaRPr lang="sk-SK" dirty="0"/>
          </a:p>
          <a:p>
            <a:pPr lvl="1"/>
            <a:endParaRPr lang="sk-SK" dirty="0" smtClean="0"/>
          </a:p>
          <a:p>
            <a:pPr lvl="1"/>
            <a:r>
              <a:rPr lang="sk-SK" dirty="0" smtClean="0"/>
              <a:t>Medzi fixáciami pohľad rýchlo preskočí (</a:t>
            </a:r>
            <a:r>
              <a:rPr lang="sk-SK" dirty="0" err="1" smtClean="0"/>
              <a:t>sakády</a:t>
            </a:r>
            <a:r>
              <a:rPr lang="sk-SK" dirty="0" smtClean="0"/>
              <a:t>) a nie sme schopní vnímať obraz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80" b="13043"/>
          <a:stretch/>
        </p:blipFill>
        <p:spPr bwMode="auto">
          <a:xfrm>
            <a:off x="1102318" y="3758670"/>
            <a:ext cx="7142090" cy="76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9597" y="328498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/>
              <a:t>Fixácia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93182" y="4605921"/>
            <a:ext cx="237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/>
              <a:t>ostrosť vnímania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6626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Typické dĺžky fixácií počas čítania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Pri čítaní textu 200-250ms</a:t>
            </a:r>
          </a:p>
          <a:p>
            <a:r>
              <a:rPr lang="sk-SK" dirty="0" smtClean="0"/>
              <a:t>Priemerné </a:t>
            </a:r>
            <a:r>
              <a:rPr lang="sk-SK" dirty="0" err="1" smtClean="0"/>
              <a:t>sakády</a:t>
            </a:r>
            <a:r>
              <a:rPr lang="sk-SK" dirty="0" smtClean="0"/>
              <a:t> 7-9 písmen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055" y="2852936"/>
            <a:ext cx="588645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Štúdia: </a:t>
            </a:r>
            <a:r>
              <a:rPr lang="sk-SK" dirty="0" err="1" smtClean="0"/>
              <a:t>sakády</a:t>
            </a:r>
            <a:r>
              <a:rPr lang="sk-SK" dirty="0" smtClean="0"/>
              <a:t> 2°</a:t>
            </a:r>
            <a:r>
              <a:rPr lang="en-US" dirty="0" smtClean="0"/>
              <a:t>~30ms, fix</a:t>
            </a:r>
            <a:r>
              <a:rPr lang="sk-SK" dirty="0" err="1" smtClean="0"/>
              <a:t>ácie</a:t>
            </a:r>
            <a:r>
              <a:rPr lang="en-US" dirty="0" smtClean="0"/>
              <a:t>~</a:t>
            </a:r>
            <a:r>
              <a:rPr lang="sk-SK" dirty="0" smtClean="0"/>
              <a:t>300ms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1620180" cy="156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353" y="2156301"/>
            <a:ext cx="1800200" cy="78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4664" y="1300118"/>
            <a:ext cx="302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Tobii</a:t>
            </a:r>
            <a:r>
              <a:rPr lang="sk-SK" dirty="0" smtClean="0"/>
              <a:t> TX300 – 300 Hz snímanie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49080"/>
            <a:ext cx="36004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04048" y="1318370"/>
            <a:ext cx="2866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Tobii</a:t>
            </a:r>
            <a:r>
              <a:rPr lang="sk-SK" dirty="0" smtClean="0"/>
              <a:t> X2-60 – 60 Hz snímanie</a:t>
            </a:r>
            <a:endParaRPr lang="en-US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9080"/>
            <a:ext cx="27146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35696" y="5517232"/>
            <a:ext cx="266429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308304" y="4900414"/>
            <a:ext cx="1188132" cy="1192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08508" y="3358733"/>
            <a:ext cx="2249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1 dátový bod/</a:t>
            </a:r>
            <a:r>
              <a:rPr lang="sk-SK" b="1" dirty="0" err="1" smtClean="0"/>
              <a:t>sakáda</a:t>
            </a:r>
            <a:r>
              <a:rPr lang="sk-SK" b="1" dirty="0" smtClean="0"/>
              <a:t>,</a:t>
            </a:r>
            <a:br>
              <a:rPr lang="sk-SK" b="1" dirty="0" smtClean="0"/>
            </a:br>
            <a:r>
              <a:rPr lang="sk-SK" b="1" dirty="0" smtClean="0"/>
              <a:t>18 bodov/fixácia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11847" y="3358733"/>
            <a:ext cx="2291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10 záznamov/</a:t>
            </a:r>
            <a:r>
              <a:rPr lang="sk-SK" b="1" dirty="0" err="1" smtClean="0"/>
              <a:t>sakáda</a:t>
            </a:r>
            <a:r>
              <a:rPr lang="sk-SK" b="1" dirty="0" smtClean="0"/>
              <a:t>, </a:t>
            </a:r>
            <a:br>
              <a:rPr lang="sk-SK" b="1" dirty="0" smtClean="0"/>
            </a:br>
            <a:r>
              <a:rPr lang="sk-SK" b="1" dirty="0" smtClean="0"/>
              <a:t>100 bodov/fixácia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4108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Klasifikácia </a:t>
            </a:r>
            <a:r>
              <a:rPr lang="sk-SK" dirty="0" err="1" smtClean="0"/>
              <a:t>raw</a:t>
            </a:r>
            <a:r>
              <a:rPr lang="sk-SK" dirty="0" smtClean="0"/>
              <a:t> </a:t>
            </a:r>
            <a:r>
              <a:rPr lang="sk-SK" dirty="0" err="1" smtClean="0"/>
              <a:t>data</a:t>
            </a:r>
            <a:r>
              <a:rPr lang="sk-SK" dirty="0" smtClean="0"/>
              <a:t> do fixácií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84784"/>
            <a:ext cx="4032448" cy="483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33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Presnosť snímania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Osvetlenie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Vzdialenosť od snímača</a:t>
            </a:r>
          </a:p>
          <a:p>
            <a:pPr lvl="1"/>
            <a:r>
              <a:rPr lang="sk-SK" dirty="0" smtClean="0"/>
              <a:t>optimum 65cm</a:t>
            </a:r>
          </a:p>
          <a:p>
            <a:endParaRPr lang="sk-SK" dirty="0" smtClean="0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53" y="2066925"/>
            <a:ext cx="7213996" cy="261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65104"/>
            <a:ext cx="3374157" cy="23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92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Presnosť snímania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Prekážky pri snímaní očí:</a:t>
            </a:r>
          </a:p>
          <a:p>
            <a:pPr lvl="1"/>
            <a:r>
              <a:rPr lang="sk-SK" dirty="0" smtClean="0"/>
              <a:t>Škrabance, tvar, šmuhy, špina</a:t>
            </a:r>
          </a:p>
          <a:p>
            <a:pPr lvl="1"/>
            <a:r>
              <a:rPr lang="sk-SK" dirty="0" smtClean="0"/>
              <a:t>Privreté oči</a:t>
            </a:r>
          </a:p>
          <a:p>
            <a:pPr lvl="1"/>
            <a:r>
              <a:rPr lang="sk-SK" dirty="0" err="1" smtClean="0"/>
              <a:t>Maskara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24944"/>
            <a:ext cx="1872208" cy="137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93646"/>
            <a:ext cx="1638475" cy="148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00" y="3861048"/>
            <a:ext cx="1814808" cy="11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81128"/>
            <a:ext cx="28003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946" y="4023927"/>
            <a:ext cx="2055243" cy="152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2522"/>
            <a:ext cx="4366716" cy="345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42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Čo s nazbieranými dátami?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2526"/>
            <a:ext cx="31623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351" y="1673220"/>
            <a:ext cx="31623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56136"/>
            <a:ext cx="31623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26" y="3933056"/>
            <a:ext cx="31718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82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286</Words>
  <Application>Microsoft Office PowerPoint</Application>
  <PresentationFormat>On-screen Show (4:3)</PresentationFormat>
  <Paragraphs>85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Practical eye-tracking Jozef Tvarožek</vt:lpstr>
      <vt:lpstr>Prečo eye-tracking?</vt:lpstr>
      <vt:lpstr>Ostrosť a rozsah vnímania</vt:lpstr>
      <vt:lpstr>Typické dĺžky fixácií počas čítania</vt:lpstr>
      <vt:lpstr>Štúdia: sakády 2°~30ms, fixácie~300ms</vt:lpstr>
      <vt:lpstr>Klasifikácia raw data do fixácií</vt:lpstr>
      <vt:lpstr>Presnosť snímania</vt:lpstr>
      <vt:lpstr>Presnosť snímania</vt:lpstr>
      <vt:lpstr>Čo s nazbieranými dátami?</vt:lpstr>
      <vt:lpstr>Rôzne typy čítania</vt:lpstr>
      <vt:lpstr>Metódy</vt:lpstr>
      <vt:lpstr>PowerPoint Presentation</vt:lpstr>
      <vt:lpstr>Ako to v praxi vyzerá?</vt:lpstr>
      <vt:lpstr>Príklad webovej štúdie</vt:lpstr>
      <vt:lpstr>Ako pripraviť stimulus?</vt:lpstr>
      <vt:lpstr>PowerPoint Presentation</vt:lpstr>
      <vt:lpstr>Úloha</vt:lpstr>
      <vt:lpstr>Areas of Interest</vt:lpstr>
      <vt:lpstr>Testovanie mobilných zariadení</vt:lpstr>
      <vt:lpstr>Happy eye-tracking!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eye-tracking Jozef Tvarožek</dc:title>
  <dc:creator>Jozef</dc:creator>
  <cp:lastModifiedBy>Jozef</cp:lastModifiedBy>
  <cp:revision>20</cp:revision>
  <dcterms:created xsi:type="dcterms:W3CDTF">2015-03-03T05:31:37Z</dcterms:created>
  <dcterms:modified xsi:type="dcterms:W3CDTF">2015-03-03T07:13:58Z</dcterms:modified>
</cp:coreProperties>
</file>