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sldIdLst>
    <p:sldId id="256" r:id="rId2"/>
    <p:sldId id="261" r:id="rId3"/>
    <p:sldId id="262" r:id="rId4"/>
    <p:sldId id="273" r:id="rId5"/>
    <p:sldId id="274" r:id="rId6"/>
    <p:sldId id="277" r:id="rId7"/>
    <p:sldId id="278" r:id="rId8"/>
    <p:sldId id="279" r:id="rId9"/>
    <p:sldId id="272" r:id="rId10"/>
    <p:sldId id="280" r:id="rId11"/>
    <p:sldId id="281" r:id="rId12"/>
    <p:sldId id="310" r:id="rId13"/>
    <p:sldId id="282" r:id="rId14"/>
    <p:sldId id="259" r:id="rId15"/>
    <p:sldId id="283" r:id="rId16"/>
    <p:sldId id="263" r:id="rId17"/>
    <p:sldId id="295" r:id="rId18"/>
    <p:sldId id="300" r:id="rId19"/>
    <p:sldId id="301" r:id="rId20"/>
    <p:sldId id="302" r:id="rId21"/>
    <p:sldId id="264" r:id="rId22"/>
    <p:sldId id="265" r:id="rId23"/>
    <p:sldId id="266" r:id="rId24"/>
    <p:sldId id="267" r:id="rId25"/>
    <p:sldId id="268" r:id="rId26"/>
    <p:sldId id="269" r:id="rId27"/>
    <p:sldId id="311" r:id="rId28"/>
    <p:sldId id="276" r:id="rId29"/>
    <p:sldId id="303" r:id="rId30"/>
    <p:sldId id="304" r:id="rId31"/>
    <p:sldId id="305" r:id="rId32"/>
    <p:sldId id="306" r:id="rId33"/>
    <p:sldId id="308" r:id="rId34"/>
    <p:sldId id="307" r:id="rId35"/>
    <p:sldId id="260" r:id="rId36"/>
    <p:sldId id="312" r:id="rId37"/>
    <p:sldId id="313" r:id="rId38"/>
  </p:sldIdLst>
  <p:sldSz cx="9144000" cy="6858000" type="screen4x3"/>
  <p:notesSz cx="6858000" cy="9144000"/>
  <p:defaultTextStyle>
    <a:defPPr>
      <a:defRPr lang="sk-SK"/>
    </a:defPPr>
    <a:lvl1pPr algn="l" rtl="0" fontAlgn="base">
      <a:spcBef>
        <a:spcPct val="0"/>
      </a:spcBef>
      <a:spcAft>
        <a:spcPct val="0"/>
      </a:spcAft>
      <a:defRPr kern="1200">
        <a:solidFill>
          <a:schemeClr val="tx1"/>
        </a:solidFill>
        <a:latin typeface="Palatino Linotype" pitchFamily="18" charset="0"/>
        <a:ea typeface="+mn-ea"/>
        <a:cs typeface="Arial" charset="0"/>
      </a:defRPr>
    </a:lvl1pPr>
    <a:lvl2pPr marL="457200" algn="l" rtl="0" fontAlgn="base">
      <a:spcBef>
        <a:spcPct val="0"/>
      </a:spcBef>
      <a:spcAft>
        <a:spcPct val="0"/>
      </a:spcAft>
      <a:defRPr kern="1200">
        <a:solidFill>
          <a:schemeClr val="tx1"/>
        </a:solidFill>
        <a:latin typeface="Palatino Linotype" pitchFamily="18" charset="0"/>
        <a:ea typeface="+mn-ea"/>
        <a:cs typeface="Arial" charset="0"/>
      </a:defRPr>
    </a:lvl2pPr>
    <a:lvl3pPr marL="914400" algn="l" rtl="0" fontAlgn="base">
      <a:spcBef>
        <a:spcPct val="0"/>
      </a:spcBef>
      <a:spcAft>
        <a:spcPct val="0"/>
      </a:spcAft>
      <a:defRPr kern="1200">
        <a:solidFill>
          <a:schemeClr val="tx1"/>
        </a:solidFill>
        <a:latin typeface="Palatino Linotype" pitchFamily="18" charset="0"/>
        <a:ea typeface="+mn-ea"/>
        <a:cs typeface="Arial" charset="0"/>
      </a:defRPr>
    </a:lvl3pPr>
    <a:lvl4pPr marL="1371600" algn="l" rtl="0" fontAlgn="base">
      <a:spcBef>
        <a:spcPct val="0"/>
      </a:spcBef>
      <a:spcAft>
        <a:spcPct val="0"/>
      </a:spcAft>
      <a:defRPr kern="1200">
        <a:solidFill>
          <a:schemeClr val="tx1"/>
        </a:solidFill>
        <a:latin typeface="Palatino Linotype" pitchFamily="18" charset="0"/>
        <a:ea typeface="+mn-ea"/>
        <a:cs typeface="Arial" charset="0"/>
      </a:defRPr>
    </a:lvl4pPr>
    <a:lvl5pPr marL="1828800" algn="l" rtl="0" fontAlgn="base">
      <a:spcBef>
        <a:spcPct val="0"/>
      </a:spcBef>
      <a:spcAft>
        <a:spcPct val="0"/>
      </a:spcAft>
      <a:defRPr kern="1200">
        <a:solidFill>
          <a:schemeClr val="tx1"/>
        </a:solidFill>
        <a:latin typeface="Palatino Linotype" pitchFamily="18" charset="0"/>
        <a:ea typeface="+mn-ea"/>
        <a:cs typeface="Arial" charset="0"/>
      </a:defRPr>
    </a:lvl5pPr>
    <a:lvl6pPr marL="2286000" algn="l" defTabSz="914400" rtl="0" eaLnBrk="1" latinLnBrk="0" hangingPunct="1">
      <a:defRPr kern="1200">
        <a:solidFill>
          <a:schemeClr val="tx1"/>
        </a:solidFill>
        <a:latin typeface="Palatino Linotype" pitchFamily="18" charset="0"/>
        <a:ea typeface="+mn-ea"/>
        <a:cs typeface="Arial" charset="0"/>
      </a:defRPr>
    </a:lvl6pPr>
    <a:lvl7pPr marL="2743200" algn="l" defTabSz="914400" rtl="0" eaLnBrk="1" latinLnBrk="0" hangingPunct="1">
      <a:defRPr kern="1200">
        <a:solidFill>
          <a:schemeClr val="tx1"/>
        </a:solidFill>
        <a:latin typeface="Palatino Linotype" pitchFamily="18" charset="0"/>
        <a:ea typeface="+mn-ea"/>
        <a:cs typeface="Arial" charset="0"/>
      </a:defRPr>
    </a:lvl7pPr>
    <a:lvl8pPr marL="3200400" algn="l" defTabSz="914400" rtl="0" eaLnBrk="1" latinLnBrk="0" hangingPunct="1">
      <a:defRPr kern="1200">
        <a:solidFill>
          <a:schemeClr val="tx1"/>
        </a:solidFill>
        <a:latin typeface="Palatino Linotype" pitchFamily="18" charset="0"/>
        <a:ea typeface="+mn-ea"/>
        <a:cs typeface="Arial" charset="0"/>
      </a:defRPr>
    </a:lvl8pPr>
    <a:lvl9pPr marL="3657600" algn="l" defTabSz="914400" rtl="0" eaLnBrk="1" latinLnBrk="0" hangingPunct="1">
      <a:defRPr kern="1200">
        <a:solidFill>
          <a:schemeClr val="tx1"/>
        </a:solidFill>
        <a:latin typeface="Palatino Linotype"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70"/>
    <a:srgbClr val="00EE4A"/>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80" autoAdjust="0"/>
    <p:restoredTop sz="93607" autoAdjust="0"/>
  </p:normalViewPr>
  <p:slideViewPr>
    <p:cSldViewPr>
      <p:cViewPr>
        <p:scale>
          <a:sx n="75" d="100"/>
          <a:sy n="75" d="100"/>
        </p:scale>
        <p:origin x="-1906" y="-509"/>
      </p:cViewPr>
      <p:guideLst>
        <p:guide orient="horz" pos="2160"/>
        <p:guide pos="2880"/>
      </p:guideLst>
    </p:cSldViewPr>
  </p:slideViewPr>
  <p:outlineViewPr>
    <p:cViewPr>
      <p:scale>
        <a:sx n="33" d="100"/>
        <a:sy n="33" d="100"/>
      </p:scale>
      <p:origin x="0" y="264"/>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k-S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05EB725-2293-43ED-B490-7B0FFC377240}" type="datetimeFigureOut">
              <a:rPr lang="sk-SK"/>
              <a:pPr>
                <a:defRPr/>
              </a:pPr>
              <a:t>06.10.2015</a:t>
            </a:fld>
            <a:endParaRPr lang="sk-S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k-SK"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sk-SK"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sk-S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47107A0-9C2F-4598-BAED-62C0068D19B6}" type="slidenum">
              <a:rPr lang="sk-SK"/>
              <a:pPr>
                <a:defRPr/>
              </a:pPr>
              <a:t>‹#›</a:t>
            </a:fld>
            <a:endParaRPr lang="sk-SK"/>
          </a:p>
        </p:txBody>
      </p:sp>
    </p:spTree>
    <p:extLst>
      <p:ext uri="{BB962C8B-B14F-4D97-AF65-F5344CB8AC3E}">
        <p14:creationId xmlns:p14="http://schemas.microsoft.com/office/powerpoint/2010/main" val="38191713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F7CE4B0-D04A-46A8-9CA9-74848B370185}" type="slidenum">
              <a:rPr lang="sk-SK"/>
              <a:pPr fontAlgn="base">
                <a:spcBef>
                  <a:spcPct val="0"/>
                </a:spcBef>
                <a:spcAft>
                  <a:spcPct val="0"/>
                </a:spcAft>
              </a:pPr>
              <a:t>1</a:t>
            </a:fld>
            <a:endParaRPr lang="sk-S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47107A0-9C2F-4598-BAED-62C0068D19B6}" type="slidenum">
              <a:rPr lang="sk-SK" smtClean="0"/>
              <a:pPr>
                <a:defRPr/>
              </a:pPr>
              <a:t>2</a:t>
            </a:fld>
            <a:endParaRPr lang="sk-SK"/>
          </a:p>
        </p:txBody>
      </p:sp>
    </p:spTree>
    <p:extLst>
      <p:ext uri="{BB962C8B-B14F-4D97-AF65-F5344CB8AC3E}">
        <p14:creationId xmlns:p14="http://schemas.microsoft.com/office/powerpoint/2010/main" val="34169838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2" descr="C:\Users\Jozef\Desktop\Header.jpg"/>
          <p:cNvPicPr>
            <a:picLocks noChangeAspect="1" noChangeArrowheads="1"/>
          </p:cNvPicPr>
          <p:nvPr userDrawn="1"/>
        </p:nvPicPr>
        <p:blipFill>
          <a:blip r:embed="rId2" cstate="print"/>
          <a:srcRect l="7333" r="7333"/>
          <a:stretch>
            <a:fillRect/>
          </a:stretch>
        </p:blipFill>
        <p:spPr bwMode="auto">
          <a:xfrm>
            <a:off x="0" y="0"/>
            <a:ext cx="9144000" cy="3973513"/>
          </a:xfrm>
          <a:prstGeom prst="rect">
            <a:avLst/>
          </a:prstGeom>
          <a:noFill/>
          <a:ln w="9525">
            <a:noFill/>
            <a:miter lim="800000"/>
            <a:headEnd/>
            <a:tailEnd/>
          </a:ln>
        </p:spPr>
      </p:pic>
      <p:sp>
        <p:nvSpPr>
          <p:cNvPr id="3" name="Rounded Rectangle 2"/>
          <p:cNvSpPr/>
          <p:nvPr userDrawn="1"/>
        </p:nvSpPr>
        <p:spPr>
          <a:xfrm>
            <a:off x="251520" y="3356992"/>
            <a:ext cx="8640960" cy="3096344"/>
          </a:xfrm>
          <a:prstGeom prst="roundRect">
            <a:avLst/>
          </a:prstGeom>
          <a:solidFill>
            <a:schemeClr val="bg1"/>
          </a:solidFill>
          <a:ln>
            <a:noFill/>
          </a:ln>
          <a:effectLst>
            <a:glow>
              <a:schemeClr val="bg1">
                <a:alpha val="40000"/>
              </a:schemeClr>
            </a:glow>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k-SK" dirty="0"/>
          </a:p>
        </p:txBody>
      </p:sp>
      <p:sp>
        <p:nvSpPr>
          <p:cNvPr id="5" name="Title 1"/>
          <p:cNvSpPr txBox="1">
            <a:spLocks/>
          </p:cNvSpPr>
          <p:nvPr userDrawn="1"/>
        </p:nvSpPr>
        <p:spPr>
          <a:xfrm>
            <a:off x="4795838" y="3716338"/>
            <a:ext cx="3448050" cy="504825"/>
          </a:xfrm>
          <a:prstGeom prst="rect">
            <a:avLst/>
          </a:prstGeom>
        </p:spPr>
        <p:txBody>
          <a:bodyPr anchor="ctr"/>
          <a:lstStyle>
            <a:lvl1pPr algn="ctr" defTabSz="914400" rtl="0" eaLnBrk="1" latinLnBrk="0" hangingPunct="1">
              <a:lnSpc>
                <a:spcPct val="100000"/>
              </a:lnSpc>
              <a:spcBef>
                <a:spcPct val="0"/>
              </a:spcBef>
              <a:buNone/>
              <a:defRPr sz="4800" b="0" kern="1200" baseline="0">
                <a:solidFill>
                  <a:schemeClr val="tx1"/>
                </a:solidFill>
                <a:effectLst>
                  <a:outerShdw blurRad="63500" dist="38100" dir="5400000" algn="t" rotWithShape="0">
                    <a:prstClr val="black">
                      <a:alpha val="25000"/>
                    </a:prstClr>
                  </a:outerShdw>
                </a:effectLst>
                <a:latin typeface="+mn-lt"/>
                <a:ea typeface="+mj-ea"/>
                <a:cs typeface="+mj-cs"/>
              </a:defRPr>
            </a:lvl1pPr>
          </a:lstStyle>
          <a:p>
            <a:pPr algn="r" fontAlgn="auto">
              <a:spcAft>
                <a:spcPts val="0"/>
              </a:spcAft>
              <a:defRPr/>
            </a:pPr>
            <a:r>
              <a:rPr lang="sk-SK" sz="2400" b="1" dirty="0" smtClean="0"/>
              <a:t>Jozef Tvarožek</a:t>
            </a:r>
            <a:endParaRPr lang="en-US" sz="2400" b="1" dirty="0"/>
          </a:p>
        </p:txBody>
      </p:sp>
      <p:pic>
        <p:nvPicPr>
          <p:cNvPr id="21506" name="Picture 2"/>
          <p:cNvPicPr>
            <a:picLocks noChangeAspect="1" noChangeArrowheads="1"/>
          </p:cNvPicPr>
          <p:nvPr userDrawn="1"/>
        </p:nvPicPr>
        <p:blipFill>
          <a:blip r:embed="rId3" cstate="print"/>
          <a:srcRect/>
          <a:stretch>
            <a:fillRect/>
          </a:stretch>
        </p:blipFill>
        <p:spPr bwMode="auto">
          <a:xfrm>
            <a:off x="728573" y="2060848"/>
            <a:ext cx="4207650" cy="4039344"/>
          </a:xfrm>
          <a:prstGeom prst="rect">
            <a:avLst/>
          </a:prstGeom>
          <a:noFill/>
          <a:ln w="9525">
            <a:noFill/>
            <a:miter lim="800000"/>
            <a:headEnd/>
            <a:tailEnd/>
          </a:ln>
          <a:effectLst>
            <a:softEdge rad="63500"/>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6524625"/>
            <a:ext cx="9144000" cy="3492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k-SK" dirty="0"/>
          </a:p>
        </p:txBody>
      </p:sp>
      <p:sp>
        <p:nvSpPr>
          <p:cNvPr id="6" name="Rectangle 5"/>
          <p:cNvSpPr/>
          <p:nvPr userDrawn="1"/>
        </p:nvSpPr>
        <p:spPr>
          <a:xfrm>
            <a:off x="0" y="0"/>
            <a:ext cx="9144000" cy="3476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k-SK"/>
          </a:p>
        </p:txBody>
      </p:sp>
      <p:sp>
        <p:nvSpPr>
          <p:cNvPr id="8" name="TextBox 6"/>
          <p:cNvSpPr txBox="1">
            <a:spLocks noChangeArrowheads="1"/>
          </p:cNvSpPr>
          <p:nvPr userDrawn="1"/>
        </p:nvSpPr>
        <p:spPr bwMode="auto">
          <a:xfrm>
            <a:off x="8639175" y="6524625"/>
            <a:ext cx="504825" cy="277813"/>
          </a:xfrm>
          <a:prstGeom prst="rect">
            <a:avLst/>
          </a:prstGeom>
          <a:noFill/>
          <a:ln w="9525">
            <a:noFill/>
            <a:miter lim="800000"/>
            <a:headEnd/>
            <a:tailEnd/>
          </a:ln>
        </p:spPr>
        <p:txBody>
          <a:bodyPr>
            <a:spAutoFit/>
          </a:bodyPr>
          <a:lstStyle/>
          <a:p>
            <a:fld id="{75830D65-10CF-455B-AEC6-CC176B915516}" type="slidenum">
              <a:rPr lang="sk-SK" sz="1200">
                <a:solidFill>
                  <a:schemeClr val="bg1"/>
                </a:solidFill>
                <a:latin typeface="Gill Sans MT" pitchFamily="34" charset="-18"/>
              </a:rPr>
              <a:pPr/>
              <a:t>‹#›</a:t>
            </a:fld>
            <a:r>
              <a:rPr lang="sk-SK" sz="1200">
                <a:solidFill>
                  <a:schemeClr val="bg1"/>
                </a:solidFill>
                <a:latin typeface="Gill Sans MT" pitchFamily="34" charset="-18"/>
              </a:rPr>
              <a:t> </a:t>
            </a:r>
          </a:p>
        </p:txBody>
      </p:sp>
      <p:sp>
        <p:nvSpPr>
          <p:cNvPr id="2" name="Title 1"/>
          <p:cNvSpPr>
            <a:spLocks noGrp="1"/>
          </p:cNvSpPr>
          <p:nvPr>
            <p:ph type="title"/>
          </p:nvPr>
        </p:nvSpPr>
        <p:spPr>
          <a:xfrm>
            <a:off x="457200" y="628179"/>
            <a:ext cx="8229600" cy="640581"/>
          </a:xfrm>
        </p:spPr>
        <p:txBody>
          <a:bodyPr anchor="ctr"/>
          <a:lstStyle>
            <a:lvl1pPr algn="l">
              <a:defRPr sz="3600"/>
            </a:lvl1pPr>
          </a:lstStyle>
          <a:p>
            <a:r>
              <a:rPr lang="en-US" smtClean="0"/>
              <a:t>Click to edit Master title style</a:t>
            </a:r>
            <a:endParaRPr lang="en-US" dirty="0"/>
          </a:p>
        </p:txBody>
      </p:sp>
      <p:sp>
        <p:nvSpPr>
          <p:cNvPr id="3" name="Content Placeholder 2"/>
          <p:cNvSpPr>
            <a:spLocks noGrp="1"/>
          </p:cNvSpPr>
          <p:nvPr>
            <p:ph idx="1"/>
          </p:nvPr>
        </p:nvSpPr>
        <p:spPr>
          <a:xfrm>
            <a:off x="457200" y="1412777"/>
            <a:ext cx="8229600" cy="4968552"/>
          </a:xfrm>
        </p:spPr>
        <p:txBody>
          <a:bodyPr>
            <a:normAutofit/>
          </a:bodyPr>
          <a:lstStyle>
            <a:lvl1pPr marL="342900" indent="-342900">
              <a:buFont typeface="Wingdings" pitchFamily="2" charset="2"/>
              <a:buChar char="§"/>
              <a:defRPr sz="2800">
                <a:solidFill>
                  <a:schemeClr val="tx1"/>
                </a:solidFill>
                <a:latin typeface="Gill Sans MT" pitchFamily="34" charset="-18"/>
              </a:defRPr>
            </a:lvl1pPr>
            <a:lvl2pPr marL="742950" indent="-285750">
              <a:buFont typeface="Arial" pitchFamily="34" charset="0"/>
              <a:buChar char="•"/>
              <a:defRPr sz="2400">
                <a:solidFill>
                  <a:schemeClr val="tx1"/>
                </a:solidFill>
                <a:latin typeface="Gill Sans MT" pitchFamily="34" charset="-18"/>
              </a:defRPr>
            </a:lvl2pPr>
            <a:lvl3pPr marL="914400" indent="0">
              <a:buFontTx/>
              <a:buNone/>
              <a:defRPr sz="1800">
                <a:solidFill>
                  <a:schemeClr val="tx1"/>
                </a:solidFill>
                <a:latin typeface="Gill Sans MT" pitchFamily="34" charset="-18"/>
              </a:defRPr>
            </a:lvl3pPr>
            <a:lvl4pPr marL="1371600" indent="0">
              <a:buFontTx/>
              <a:buNone/>
              <a:defRPr sz="1800">
                <a:solidFill>
                  <a:schemeClr val="tx1"/>
                </a:solidFill>
                <a:latin typeface="Gill Sans MT" pitchFamily="34" charset="-18"/>
              </a:defRPr>
            </a:lvl4pPr>
            <a:lvl5pPr marL="1828800" indent="0">
              <a:buFontTx/>
              <a:buNone/>
              <a:defRPr sz="1800">
                <a:solidFill>
                  <a:schemeClr val="tx1"/>
                </a:solidFill>
                <a:latin typeface="Gill Sans MT" pitchFamily="34" charset="-18"/>
              </a:defRPr>
            </a:lvl5pPr>
            <a:lvl6pPr>
              <a:defRPr/>
            </a:lvl6pPr>
            <a:lvl7pPr>
              <a:defRPr/>
            </a:lvl7pPr>
            <a:lvl8pPr>
              <a:defRPr/>
            </a:lvl8pPr>
            <a:lvl9pPr>
              <a:buFont typeface="Arial" pitchFamily="34" charset="0"/>
              <a:buChar cha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 name="Text Placeholder 11"/>
          <p:cNvSpPr>
            <a:spLocks noGrp="1"/>
          </p:cNvSpPr>
          <p:nvPr>
            <p:ph type="body" sz="quarter" idx="12"/>
          </p:nvPr>
        </p:nvSpPr>
        <p:spPr>
          <a:xfrm>
            <a:off x="251520" y="44450"/>
            <a:ext cx="8640452" cy="303783"/>
          </a:xfrm>
        </p:spPr>
        <p:txBody>
          <a:bodyPr>
            <a:normAutofit/>
          </a:bodyPr>
          <a:lstStyle>
            <a:lvl1pPr marL="0" indent="0">
              <a:buNone/>
              <a:defRPr sz="1600">
                <a:solidFill>
                  <a:schemeClr val="bg1"/>
                </a:solidFill>
                <a:effectLst>
                  <a:outerShdw blurRad="38100" dist="38100" dir="2700000" algn="tl">
                    <a:srgbClr val="000000">
                      <a:alpha val="43137"/>
                    </a:srgbClr>
                  </a:outerShdw>
                </a:effectLst>
                <a:latin typeface="Gill Sans MT" pitchFamily="34" charset="-18"/>
              </a:defRPr>
            </a:lvl1pPr>
          </a:lstStyle>
          <a:p>
            <a:pPr lvl="0"/>
            <a:r>
              <a:rPr lang="en-US" noProof="0" smtClean="0"/>
              <a:t>Click to edit Master text styles</a:t>
            </a:r>
          </a:p>
        </p:txBody>
      </p:sp>
      <p:sp>
        <p:nvSpPr>
          <p:cNvPr id="9" name="Footer Placeholder 4"/>
          <p:cNvSpPr>
            <a:spLocks noGrp="1"/>
          </p:cNvSpPr>
          <p:nvPr>
            <p:ph type="ftr" sz="quarter" idx="13"/>
          </p:nvPr>
        </p:nvSpPr>
        <p:spPr>
          <a:xfrm>
            <a:off x="2267571" y="6524625"/>
            <a:ext cx="4608859" cy="261938"/>
          </a:xfrm>
          <a:prstGeom prst="rect">
            <a:avLst/>
          </a:prstGeom>
        </p:spPr>
        <p:txBody>
          <a:bodyPr/>
          <a:lstStyle>
            <a:lvl1pPr algn="ctr" fontAlgn="auto">
              <a:spcBef>
                <a:spcPts val="0"/>
              </a:spcBef>
              <a:spcAft>
                <a:spcPts val="0"/>
              </a:spcAft>
              <a:defRPr sz="1200" dirty="0" smtClean="0">
                <a:solidFill>
                  <a:schemeClr val="bg1"/>
                </a:solidFill>
                <a:latin typeface="Gill Sans MT" pitchFamily="34" charset="-18"/>
                <a:cs typeface="+mn-cs"/>
              </a:defRPr>
            </a:lvl1pPr>
          </a:lstStyle>
          <a:p>
            <a:pPr>
              <a:defRPr/>
            </a:pPr>
            <a:r>
              <a:rPr lang="sk-SK" dirty="0" smtClean="0"/>
              <a:t>Jozef Tvarožek – </a:t>
            </a:r>
            <a:r>
              <a:rPr lang="en-US" dirty="0" err="1" smtClean="0"/>
              <a:t>Kvantitat</a:t>
            </a:r>
            <a:r>
              <a:rPr lang="sk-SK" dirty="0" err="1" smtClean="0"/>
              <a:t>ívne</a:t>
            </a:r>
            <a:r>
              <a:rPr lang="sk-SK" dirty="0" smtClean="0"/>
              <a:t> </a:t>
            </a:r>
            <a:r>
              <a:rPr lang="en-US" dirty="0" smtClean="0"/>
              <a:t>vs </a:t>
            </a:r>
            <a:r>
              <a:rPr lang="en-US" dirty="0" err="1" smtClean="0"/>
              <a:t>kvalitat</a:t>
            </a:r>
            <a:r>
              <a:rPr lang="sk-SK" dirty="0" err="1" smtClean="0"/>
              <a:t>ívne</a:t>
            </a:r>
            <a:r>
              <a:rPr lang="sk-SK" dirty="0" smtClean="0"/>
              <a:t> vyhodnocovanie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p:cNvSpPr/>
          <p:nvPr userDrawn="1"/>
        </p:nvSpPr>
        <p:spPr>
          <a:xfrm>
            <a:off x="0" y="6524625"/>
            <a:ext cx="9144000" cy="3492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k-SK" dirty="0"/>
          </a:p>
        </p:txBody>
      </p:sp>
      <p:sp>
        <p:nvSpPr>
          <p:cNvPr id="6" name="Rectangle 5"/>
          <p:cNvSpPr/>
          <p:nvPr userDrawn="1"/>
        </p:nvSpPr>
        <p:spPr>
          <a:xfrm>
            <a:off x="0" y="0"/>
            <a:ext cx="9144000" cy="3476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k-SK"/>
          </a:p>
        </p:txBody>
      </p:sp>
      <p:sp>
        <p:nvSpPr>
          <p:cNvPr id="8" name="TextBox 6"/>
          <p:cNvSpPr txBox="1">
            <a:spLocks noChangeArrowheads="1"/>
          </p:cNvSpPr>
          <p:nvPr userDrawn="1"/>
        </p:nvSpPr>
        <p:spPr bwMode="auto">
          <a:xfrm>
            <a:off x="8639175" y="6524625"/>
            <a:ext cx="504825" cy="277813"/>
          </a:xfrm>
          <a:prstGeom prst="rect">
            <a:avLst/>
          </a:prstGeom>
          <a:noFill/>
          <a:ln w="9525">
            <a:noFill/>
            <a:miter lim="800000"/>
            <a:headEnd/>
            <a:tailEnd/>
          </a:ln>
        </p:spPr>
        <p:txBody>
          <a:bodyPr>
            <a:spAutoFit/>
          </a:bodyPr>
          <a:lstStyle/>
          <a:p>
            <a:fld id="{75830D65-10CF-455B-AEC6-CC176B915516}" type="slidenum">
              <a:rPr lang="sk-SK" sz="1200">
                <a:solidFill>
                  <a:schemeClr val="bg1"/>
                </a:solidFill>
                <a:latin typeface="Gill Sans MT" pitchFamily="34" charset="-18"/>
              </a:rPr>
              <a:pPr/>
              <a:t>‹#›</a:t>
            </a:fld>
            <a:r>
              <a:rPr lang="sk-SK" sz="1200">
                <a:solidFill>
                  <a:schemeClr val="bg1"/>
                </a:solidFill>
                <a:latin typeface="Gill Sans MT" pitchFamily="34" charset="-18"/>
              </a:rPr>
              <a:t> </a:t>
            </a:r>
          </a:p>
        </p:txBody>
      </p:sp>
      <p:sp>
        <p:nvSpPr>
          <p:cNvPr id="2" name="Title 1"/>
          <p:cNvSpPr>
            <a:spLocks noGrp="1"/>
          </p:cNvSpPr>
          <p:nvPr>
            <p:ph type="title"/>
          </p:nvPr>
        </p:nvSpPr>
        <p:spPr>
          <a:xfrm>
            <a:off x="457200" y="628179"/>
            <a:ext cx="8229600" cy="640581"/>
          </a:xfrm>
        </p:spPr>
        <p:txBody>
          <a:bodyPr anchor="ctr"/>
          <a:lstStyle>
            <a:lvl1pPr algn="l">
              <a:defRPr sz="3600"/>
            </a:lvl1pPr>
          </a:lstStyle>
          <a:p>
            <a:r>
              <a:rPr lang="en-US" smtClean="0"/>
              <a:t>Click to edit Master title style</a:t>
            </a:r>
            <a:endParaRPr lang="en-US" dirty="0"/>
          </a:p>
        </p:txBody>
      </p:sp>
      <p:sp>
        <p:nvSpPr>
          <p:cNvPr id="3" name="Content Placeholder 2"/>
          <p:cNvSpPr>
            <a:spLocks noGrp="1"/>
          </p:cNvSpPr>
          <p:nvPr>
            <p:ph idx="1"/>
          </p:nvPr>
        </p:nvSpPr>
        <p:spPr>
          <a:xfrm>
            <a:off x="457200" y="1412776"/>
            <a:ext cx="3970784" cy="4968552"/>
          </a:xfrm>
        </p:spPr>
        <p:txBody>
          <a:bodyPr>
            <a:normAutofit/>
          </a:bodyPr>
          <a:lstStyle>
            <a:lvl1pPr marL="342900" indent="-342900">
              <a:buFont typeface="Wingdings" pitchFamily="2" charset="2"/>
              <a:buChar char="§"/>
              <a:defRPr sz="2800">
                <a:solidFill>
                  <a:schemeClr val="tx1"/>
                </a:solidFill>
                <a:latin typeface="Gill Sans MT" pitchFamily="34" charset="-18"/>
              </a:defRPr>
            </a:lvl1pPr>
            <a:lvl2pPr marL="742950" indent="-285750">
              <a:buFont typeface="Arial" pitchFamily="34" charset="0"/>
              <a:buChar char="•"/>
              <a:defRPr sz="2400">
                <a:solidFill>
                  <a:schemeClr val="tx1"/>
                </a:solidFill>
                <a:latin typeface="Gill Sans MT" pitchFamily="34" charset="-18"/>
              </a:defRPr>
            </a:lvl2pPr>
            <a:lvl3pPr marL="914400" indent="0">
              <a:buFontTx/>
              <a:buNone/>
              <a:defRPr sz="1800">
                <a:solidFill>
                  <a:schemeClr val="tx1"/>
                </a:solidFill>
                <a:latin typeface="Gill Sans MT" pitchFamily="34" charset="-18"/>
              </a:defRPr>
            </a:lvl3pPr>
            <a:lvl4pPr marL="1371600" indent="0">
              <a:buFontTx/>
              <a:buNone/>
              <a:defRPr sz="1800">
                <a:solidFill>
                  <a:schemeClr val="tx1"/>
                </a:solidFill>
                <a:latin typeface="Gill Sans MT" pitchFamily="34" charset="-18"/>
              </a:defRPr>
            </a:lvl4pPr>
            <a:lvl5pPr marL="1828800" indent="0">
              <a:buFontTx/>
              <a:buNone/>
              <a:defRPr sz="1800">
                <a:solidFill>
                  <a:schemeClr val="tx1"/>
                </a:solidFill>
                <a:latin typeface="Gill Sans MT" pitchFamily="34" charset="-18"/>
              </a:defRPr>
            </a:lvl5pPr>
            <a:lvl6pPr>
              <a:defRPr/>
            </a:lvl6pPr>
            <a:lvl7pPr>
              <a:defRPr/>
            </a:lvl7pPr>
            <a:lvl8pPr>
              <a:defRPr/>
            </a:lvl8pPr>
            <a:lvl9pPr>
              <a:buFont typeface="Arial" pitchFamily="34" charset="0"/>
              <a:buChar cha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 name="Text Placeholder 11"/>
          <p:cNvSpPr>
            <a:spLocks noGrp="1"/>
          </p:cNvSpPr>
          <p:nvPr>
            <p:ph type="body" sz="quarter" idx="12"/>
          </p:nvPr>
        </p:nvSpPr>
        <p:spPr>
          <a:xfrm>
            <a:off x="251520" y="44450"/>
            <a:ext cx="8640452" cy="303783"/>
          </a:xfrm>
        </p:spPr>
        <p:txBody>
          <a:bodyPr>
            <a:normAutofit/>
          </a:bodyPr>
          <a:lstStyle>
            <a:lvl1pPr marL="0" indent="0">
              <a:buNone/>
              <a:defRPr sz="1600">
                <a:solidFill>
                  <a:schemeClr val="bg1"/>
                </a:solidFill>
                <a:effectLst>
                  <a:outerShdw blurRad="38100" dist="38100" dir="2700000" algn="tl">
                    <a:srgbClr val="000000">
                      <a:alpha val="43137"/>
                    </a:srgbClr>
                  </a:outerShdw>
                </a:effectLst>
                <a:latin typeface="Gill Sans MT" pitchFamily="34" charset="-18"/>
              </a:defRPr>
            </a:lvl1pPr>
          </a:lstStyle>
          <a:p>
            <a:pPr lvl="0"/>
            <a:r>
              <a:rPr lang="en-US" noProof="0" smtClean="0"/>
              <a:t>Click to edit Master text styles</a:t>
            </a:r>
          </a:p>
        </p:txBody>
      </p:sp>
      <p:sp>
        <p:nvSpPr>
          <p:cNvPr id="9" name="Footer Placeholder 4"/>
          <p:cNvSpPr>
            <a:spLocks noGrp="1"/>
          </p:cNvSpPr>
          <p:nvPr>
            <p:ph type="ftr" sz="quarter" idx="13"/>
          </p:nvPr>
        </p:nvSpPr>
        <p:spPr>
          <a:xfrm>
            <a:off x="2195563" y="6524625"/>
            <a:ext cx="4752875" cy="261938"/>
          </a:xfrm>
          <a:prstGeom prst="rect">
            <a:avLst/>
          </a:prstGeom>
        </p:spPr>
        <p:txBody>
          <a:bodyPr/>
          <a:lstStyle>
            <a:lvl1pPr algn="ctr" fontAlgn="auto">
              <a:spcBef>
                <a:spcPts val="0"/>
              </a:spcBef>
              <a:spcAft>
                <a:spcPts val="0"/>
              </a:spcAft>
              <a:defRPr sz="1200" dirty="0" smtClean="0">
                <a:solidFill>
                  <a:schemeClr val="bg1"/>
                </a:solidFill>
                <a:latin typeface="Gill Sans MT" pitchFamily="34" charset="-18"/>
                <a:cs typeface="+mn-cs"/>
              </a:defRPr>
            </a:lvl1pPr>
          </a:lstStyle>
          <a:p>
            <a:pPr>
              <a:defRPr/>
            </a:pPr>
            <a:r>
              <a:rPr lang="sk-SK" dirty="0" smtClean="0"/>
              <a:t>Jozef Tvarožek – </a:t>
            </a:r>
            <a:r>
              <a:rPr lang="en-US" dirty="0" err="1" smtClean="0"/>
              <a:t>Kvantitat</a:t>
            </a:r>
            <a:r>
              <a:rPr lang="sk-SK" dirty="0" err="1" smtClean="0"/>
              <a:t>ívne</a:t>
            </a:r>
            <a:r>
              <a:rPr lang="sk-SK" dirty="0" smtClean="0"/>
              <a:t> </a:t>
            </a:r>
            <a:r>
              <a:rPr lang="en-US" dirty="0" smtClean="0"/>
              <a:t>vs </a:t>
            </a:r>
            <a:r>
              <a:rPr lang="en-US" dirty="0" err="1" smtClean="0"/>
              <a:t>kvalitat</a:t>
            </a:r>
            <a:r>
              <a:rPr lang="sk-SK" dirty="0" err="1" smtClean="0"/>
              <a:t>ívne</a:t>
            </a:r>
            <a:r>
              <a:rPr lang="sk-SK" dirty="0" smtClean="0"/>
              <a:t> vyhodnocovanie</a:t>
            </a:r>
            <a:endParaRPr lang="en-US" dirty="0"/>
          </a:p>
        </p:txBody>
      </p:sp>
      <p:sp>
        <p:nvSpPr>
          <p:cNvPr id="11" name="Content Placeholder 2"/>
          <p:cNvSpPr>
            <a:spLocks noGrp="1"/>
          </p:cNvSpPr>
          <p:nvPr>
            <p:ph idx="14"/>
          </p:nvPr>
        </p:nvSpPr>
        <p:spPr>
          <a:xfrm>
            <a:off x="4716016" y="1412776"/>
            <a:ext cx="3970784" cy="4968552"/>
          </a:xfrm>
        </p:spPr>
        <p:txBody>
          <a:bodyPr>
            <a:normAutofit/>
          </a:bodyPr>
          <a:lstStyle>
            <a:lvl1pPr marL="342900" indent="-342900">
              <a:buFont typeface="Wingdings" pitchFamily="2" charset="2"/>
              <a:buChar char="§"/>
              <a:defRPr sz="2800">
                <a:solidFill>
                  <a:schemeClr val="tx1"/>
                </a:solidFill>
                <a:latin typeface="Gill Sans MT" pitchFamily="34" charset="-18"/>
              </a:defRPr>
            </a:lvl1pPr>
            <a:lvl2pPr marL="742950" indent="-285750">
              <a:buFont typeface="Arial" pitchFamily="34" charset="0"/>
              <a:buChar char="•"/>
              <a:defRPr sz="2400">
                <a:solidFill>
                  <a:schemeClr val="tx1"/>
                </a:solidFill>
                <a:latin typeface="Gill Sans MT" pitchFamily="34" charset="-18"/>
              </a:defRPr>
            </a:lvl2pPr>
            <a:lvl3pPr marL="914400" indent="0">
              <a:buFontTx/>
              <a:buNone/>
              <a:defRPr sz="1800">
                <a:solidFill>
                  <a:schemeClr val="tx1"/>
                </a:solidFill>
                <a:latin typeface="Gill Sans MT" pitchFamily="34" charset="-18"/>
              </a:defRPr>
            </a:lvl3pPr>
            <a:lvl4pPr marL="1371600" indent="0">
              <a:buFontTx/>
              <a:buNone/>
              <a:defRPr sz="1800">
                <a:solidFill>
                  <a:schemeClr val="tx1"/>
                </a:solidFill>
                <a:latin typeface="Gill Sans MT" pitchFamily="34" charset="-18"/>
              </a:defRPr>
            </a:lvl4pPr>
            <a:lvl5pPr marL="1828800" indent="0">
              <a:buFontTx/>
              <a:buNone/>
              <a:defRPr sz="1800">
                <a:solidFill>
                  <a:schemeClr val="tx1"/>
                </a:solidFill>
                <a:latin typeface="Gill Sans MT" pitchFamily="34" charset="-18"/>
              </a:defRPr>
            </a:lvl5pPr>
            <a:lvl6pPr>
              <a:defRPr/>
            </a:lvl6pPr>
            <a:lvl7pPr>
              <a:defRPr/>
            </a:lvl7pPr>
            <a:lvl8pPr>
              <a:defRPr/>
            </a:lvl8pPr>
            <a:lvl9pPr>
              <a:buFont typeface="Arial" pitchFamily="34" charset="0"/>
              <a:buChar cha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6716958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76250"/>
            <a:ext cx="8229600" cy="936625"/>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iming>
    <p:tnLst>
      <p:par>
        <p:cTn id="1" dur="indefinite" restart="never" nodeType="tmRoot"/>
      </p:par>
    </p:tnLst>
  </p:timing>
  <p:hf sldNum="0" hdr="0" dt="0"/>
  <p:txStyles>
    <p:titleStyle>
      <a:lvl1pPr algn="l" rtl="0" eaLnBrk="1" fontAlgn="base" hangingPunct="1">
        <a:lnSpc>
          <a:spcPts val="5800"/>
        </a:lnSpc>
        <a:spcBef>
          <a:spcPct val="0"/>
        </a:spcBef>
        <a:spcAft>
          <a:spcPct val="0"/>
        </a:spcAft>
        <a:defRPr sz="4000" kern="1200">
          <a:solidFill>
            <a:schemeClr val="tx2"/>
          </a:solidFill>
          <a:effectLst>
            <a:outerShdw blurRad="63500" dist="38100" dir="5400000" algn="t" rotWithShape="0">
              <a:prstClr val="black">
                <a:alpha val="25000"/>
              </a:prstClr>
            </a:outerShdw>
          </a:effectLst>
          <a:latin typeface="+mn-lt"/>
          <a:ea typeface="+mj-ea"/>
          <a:cs typeface="+mj-cs"/>
        </a:defRPr>
      </a:lvl1pPr>
      <a:lvl2pPr algn="l" rtl="0" eaLnBrk="1" fontAlgn="base" hangingPunct="1">
        <a:lnSpc>
          <a:spcPts val="5800"/>
        </a:lnSpc>
        <a:spcBef>
          <a:spcPct val="0"/>
        </a:spcBef>
        <a:spcAft>
          <a:spcPct val="0"/>
        </a:spcAft>
        <a:defRPr sz="4000">
          <a:solidFill>
            <a:schemeClr val="tx2"/>
          </a:solidFill>
          <a:latin typeface="Palatino Linotype" pitchFamily="18" charset="0"/>
        </a:defRPr>
      </a:lvl2pPr>
      <a:lvl3pPr algn="l" rtl="0" eaLnBrk="1" fontAlgn="base" hangingPunct="1">
        <a:lnSpc>
          <a:spcPts val="5800"/>
        </a:lnSpc>
        <a:spcBef>
          <a:spcPct val="0"/>
        </a:spcBef>
        <a:spcAft>
          <a:spcPct val="0"/>
        </a:spcAft>
        <a:defRPr sz="4000">
          <a:solidFill>
            <a:schemeClr val="tx2"/>
          </a:solidFill>
          <a:latin typeface="Palatino Linotype" pitchFamily="18" charset="0"/>
        </a:defRPr>
      </a:lvl3pPr>
      <a:lvl4pPr algn="l" rtl="0" eaLnBrk="1" fontAlgn="base" hangingPunct="1">
        <a:lnSpc>
          <a:spcPts val="5800"/>
        </a:lnSpc>
        <a:spcBef>
          <a:spcPct val="0"/>
        </a:spcBef>
        <a:spcAft>
          <a:spcPct val="0"/>
        </a:spcAft>
        <a:defRPr sz="4000">
          <a:solidFill>
            <a:schemeClr val="tx2"/>
          </a:solidFill>
          <a:latin typeface="Palatino Linotype" pitchFamily="18" charset="0"/>
        </a:defRPr>
      </a:lvl4pPr>
      <a:lvl5pPr algn="l" rtl="0" eaLnBrk="1" fontAlgn="base" hangingPunct="1">
        <a:lnSpc>
          <a:spcPts val="5800"/>
        </a:lnSpc>
        <a:spcBef>
          <a:spcPct val="0"/>
        </a:spcBef>
        <a:spcAft>
          <a:spcPct val="0"/>
        </a:spcAft>
        <a:defRPr sz="4000">
          <a:solidFill>
            <a:schemeClr val="tx2"/>
          </a:solidFill>
          <a:latin typeface="Palatino Linotype" pitchFamily="18" charset="0"/>
        </a:defRPr>
      </a:lvl5pPr>
      <a:lvl6pPr marL="457200" algn="l" rtl="0" eaLnBrk="1" fontAlgn="base" hangingPunct="1">
        <a:lnSpc>
          <a:spcPts val="5800"/>
        </a:lnSpc>
        <a:spcBef>
          <a:spcPct val="0"/>
        </a:spcBef>
        <a:spcAft>
          <a:spcPct val="0"/>
        </a:spcAft>
        <a:defRPr sz="4000">
          <a:solidFill>
            <a:schemeClr val="tx2"/>
          </a:solidFill>
          <a:latin typeface="Palatino Linotype" pitchFamily="18" charset="0"/>
        </a:defRPr>
      </a:lvl6pPr>
      <a:lvl7pPr marL="914400" algn="l" rtl="0" eaLnBrk="1" fontAlgn="base" hangingPunct="1">
        <a:lnSpc>
          <a:spcPts val="5800"/>
        </a:lnSpc>
        <a:spcBef>
          <a:spcPct val="0"/>
        </a:spcBef>
        <a:spcAft>
          <a:spcPct val="0"/>
        </a:spcAft>
        <a:defRPr sz="4000">
          <a:solidFill>
            <a:schemeClr val="tx2"/>
          </a:solidFill>
          <a:latin typeface="Palatino Linotype" pitchFamily="18" charset="0"/>
        </a:defRPr>
      </a:lvl7pPr>
      <a:lvl8pPr marL="1371600" algn="l" rtl="0" eaLnBrk="1" fontAlgn="base" hangingPunct="1">
        <a:lnSpc>
          <a:spcPts val="5800"/>
        </a:lnSpc>
        <a:spcBef>
          <a:spcPct val="0"/>
        </a:spcBef>
        <a:spcAft>
          <a:spcPct val="0"/>
        </a:spcAft>
        <a:defRPr sz="4000">
          <a:solidFill>
            <a:schemeClr val="tx2"/>
          </a:solidFill>
          <a:latin typeface="Palatino Linotype" pitchFamily="18" charset="0"/>
        </a:defRPr>
      </a:lvl8pPr>
      <a:lvl9pPr marL="1828800" algn="l" rtl="0" eaLnBrk="1" fontAlgn="base" hangingPunct="1">
        <a:lnSpc>
          <a:spcPts val="5800"/>
        </a:lnSpc>
        <a:spcBef>
          <a:spcPct val="0"/>
        </a:spcBef>
        <a:spcAft>
          <a:spcPct val="0"/>
        </a:spcAft>
        <a:defRPr sz="4000">
          <a:solidFill>
            <a:schemeClr val="tx2"/>
          </a:solidFill>
          <a:latin typeface="Palatino Linotype" pitchFamily="18" charset="0"/>
        </a:defRPr>
      </a:lvl9pPr>
    </p:titleStyle>
    <p:bodyStyle>
      <a:lvl1pPr marL="342900" indent="-342900" algn="l" rtl="0" eaLnBrk="1" fontAlgn="base" hangingPunct="1">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1" fontAlgn="base" hangingPunct="1">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1" fontAlgn="base" hangingPunct="1">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1" fontAlgn="base" hangingPunct="1">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1" fontAlgn="base" hangingPunct="1">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socialresearchmethods.net/selstat/ssstart.htm" TargetMode="External"/><Relationship Id="rId2" Type="http://schemas.openxmlformats.org/officeDocument/2006/relationships/hyperlink" Target="http://www.socialresearchmethods.net/kb/"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sista.arizona.edu/~cohen/Tutorials/" TargetMode="External"/><Relationship Id="rId2" Type="http://schemas.openxmlformats.org/officeDocument/2006/relationships/hyperlink" Target="http://www.socialresearchmethods.net/" TargetMode="External"/><Relationship Id="rId1" Type="http://schemas.openxmlformats.org/officeDocument/2006/relationships/slideLayout" Target="../slideLayouts/slideLayout2.xml"/><Relationship Id="rId4" Type="http://schemas.openxmlformats.org/officeDocument/2006/relationships/hyperlink" Target="http://www.sportsci.org/resource/stats/"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www.sciencealert.com/scientists-tried-to-replicate-100-psychology-experiments-and-64-failed"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jasp-stat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32425" y="620688"/>
            <a:ext cx="7083991" cy="923330"/>
          </a:xfrm>
          <a:prstGeom prst="rect">
            <a:avLst/>
          </a:prstGeom>
          <a:noFill/>
        </p:spPr>
        <p:txBody>
          <a:bodyPr wrap="none" rtlCol="0" anchor="ctr">
            <a:spAutoFit/>
          </a:bodyPr>
          <a:lstStyle/>
          <a:p>
            <a:r>
              <a:rPr lang="sk-SK" sz="5400" b="1" dirty="0" smtClean="0">
                <a:effectLst>
                  <a:outerShdw blurRad="38100" dist="38100" dir="2700000" algn="tl">
                    <a:srgbClr val="000000">
                      <a:alpha val="43137"/>
                    </a:srgbClr>
                  </a:outerShdw>
                </a:effectLst>
              </a:rPr>
              <a:t>Kvantitatívne metódy</a:t>
            </a:r>
            <a:endParaRPr lang="en-US" sz="5400" b="1" dirty="0">
              <a:effectLst>
                <a:outerShdw blurRad="38100" dist="38100" dir="2700000" algn="tl">
                  <a:srgbClr val="000000">
                    <a:alpha val="43137"/>
                  </a:srgbClr>
                </a:outerShdw>
              </a:effectLst>
            </a:endParaRPr>
          </a:p>
        </p:txBody>
      </p:sp>
      <p:sp>
        <p:nvSpPr>
          <p:cNvPr id="5" name="TextBox 4"/>
          <p:cNvSpPr txBox="1"/>
          <p:nvPr/>
        </p:nvSpPr>
        <p:spPr>
          <a:xfrm>
            <a:off x="4283968" y="1311151"/>
            <a:ext cx="3477234" cy="461665"/>
          </a:xfrm>
          <a:prstGeom prst="rect">
            <a:avLst/>
          </a:prstGeom>
          <a:noFill/>
        </p:spPr>
        <p:txBody>
          <a:bodyPr wrap="none" rtlCol="0" anchor="ctr">
            <a:spAutoFit/>
          </a:bodyPr>
          <a:lstStyle/>
          <a:p>
            <a:r>
              <a:rPr lang="en-US" sz="2400" b="1" dirty="0">
                <a:effectLst>
                  <a:outerShdw blurRad="38100" dist="38100" dir="2700000" algn="tl">
                    <a:srgbClr val="000000">
                      <a:alpha val="43137"/>
                    </a:srgbClr>
                  </a:outerShdw>
                </a:effectLst>
              </a:rPr>
              <a:t>v</a:t>
            </a:r>
            <a:r>
              <a:rPr lang="en-US" sz="2400" b="1" dirty="0" smtClean="0">
                <a:effectLst>
                  <a:outerShdw blurRad="38100" dist="38100" dir="2700000" algn="tl">
                    <a:srgbClr val="000000">
                      <a:alpha val="43137"/>
                    </a:srgbClr>
                  </a:outerShdw>
                </a:effectLst>
              </a:rPr>
              <a:t>s. </a:t>
            </a:r>
            <a:r>
              <a:rPr lang="sk-SK" sz="2400" b="1" dirty="0" err="1">
                <a:effectLst>
                  <a:outerShdw blurRad="38100" dist="38100" dir="2700000" algn="tl">
                    <a:srgbClr val="000000">
                      <a:alpha val="43137"/>
                    </a:srgbClr>
                  </a:outerShdw>
                </a:effectLst>
              </a:rPr>
              <a:t>k</a:t>
            </a:r>
            <a:r>
              <a:rPr lang="en-US" sz="2400" b="1" dirty="0" err="1" smtClean="0">
                <a:effectLst>
                  <a:outerShdw blurRad="38100" dist="38100" dir="2700000" algn="tl">
                    <a:srgbClr val="000000">
                      <a:alpha val="43137"/>
                    </a:srgbClr>
                  </a:outerShdw>
                </a:effectLst>
              </a:rPr>
              <a:t>valitat</a:t>
            </a:r>
            <a:r>
              <a:rPr lang="sk-SK" sz="2400" b="1" dirty="0" err="1" smtClean="0">
                <a:effectLst>
                  <a:outerShdw blurRad="38100" dist="38100" dir="2700000" algn="tl">
                    <a:srgbClr val="000000">
                      <a:alpha val="43137"/>
                    </a:srgbClr>
                  </a:outerShdw>
                </a:effectLst>
              </a:rPr>
              <a:t>ívne</a:t>
            </a:r>
            <a:r>
              <a:rPr lang="sk-SK" sz="2400" b="1" dirty="0" smtClean="0">
                <a:effectLst>
                  <a:outerShdw blurRad="38100" dist="38100" dir="2700000" algn="tl">
                    <a:srgbClr val="000000">
                      <a:alpha val="43137"/>
                    </a:srgbClr>
                  </a:outerShdw>
                </a:effectLst>
              </a:rPr>
              <a:t> metódy</a:t>
            </a:r>
            <a:endParaRPr lang="en-US" sz="2400" b="1" dirty="0">
              <a:effectLst>
                <a:outerShdw blurRad="38100" dist="38100" dir="2700000" algn="tl">
                  <a:srgbClr val="000000">
                    <a:alpha val="43137"/>
                  </a:srgbClr>
                </a:outerShdw>
              </a:effectLst>
            </a:endParaRPr>
          </a:p>
        </p:txBody>
      </p:sp>
      <p:sp>
        <p:nvSpPr>
          <p:cNvPr id="4" name="TextBox 3"/>
          <p:cNvSpPr txBox="1"/>
          <p:nvPr/>
        </p:nvSpPr>
        <p:spPr>
          <a:xfrm>
            <a:off x="4993623" y="1916832"/>
            <a:ext cx="3178777" cy="369332"/>
          </a:xfrm>
          <a:prstGeom prst="rect">
            <a:avLst/>
          </a:prstGeom>
          <a:noFill/>
        </p:spPr>
        <p:txBody>
          <a:bodyPr wrap="square" rtlCol="0" anchor="ctr">
            <a:spAutoFit/>
          </a:bodyPr>
          <a:lstStyle/>
          <a:p>
            <a:pPr algn="r"/>
            <a:r>
              <a:rPr lang="sk-SK" b="1" dirty="0">
                <a:effectLst>
                  <a:outerShdw blurRad="38100" dist="38100" dir="2700000" algn="tl">
                    <a:srgbClr val="000000">
                      <a:alpha val="43137"/>
                    </a:srgbClr>
                  </a:outerShdw>
                </a:effectLst>
              </a:rPr>
              <a:t>a</a:t>
            </a:r>
            <a:r>
              <a:rPr lang="sk-SK" b="1" dirty="0" smtClean="0">
                <a:effectLst>
                  <a:outerShdw blurRad="38100" dist="38100" dir="2700000" algn="tl">
                    <a:srgbClr val="000000">
                      <a:alpha val="43137"/>
                    </a:srgbClr>
                  </a:outerShdw>
                </a:effectLst>
              </a:rPr>
              <a:t> úskalia vyhodnocovania</a:t>
            </a:r>
            <a:endParaRPr lang="en-US" b="1" dirty="0">
              <a:effectLst>
                <a:outerShdw blurRad="38100" dist="38100" dir="2700000" algn="tl">
                  <a:srgbClr val="000000">
                    <a:alpha val="43137"/>
                  </a:srgbClr>
                </a:outerShdw>
              </a:effectLst>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Ako presvedčiť aj zarytého odporcu?</a:t>
            </a:r>
            <a:endParaRPr lang="sk-SK" dirty="0"/>
          </a:p>
        </p:txBody>
      </p:sp>
      <p:sp>
        <p:nvSpPr>
          <p:cNvPr id="3" name="Content Placeholder 2"/>
          <p:cNvSpPr>
            <a:spLocks noGrp="1"/>
          </p:cNvSpPr>
          <p:nvPr>
            <p:ph idx="1"/>
          </p:nvPr>
        </p:nvSpPr>
        <p:spPr/>
        <p:txBody>
          <a:bodyPr/>
          <a:lstStyle/>
          <a:p>
            <a:r>
              <a:rPr lang="sk-SK" dirty="0" smtClean="0"/>
              <a:t>Štatistika nám ponúka nástroje, ako zistiť, či sú v dvoch štatistických súboroch odlišnosti</a:t>
            </a:r>
          </a:p>
          <a:p>
            <a:r>
              <a:rPr lang="sk-SK" dirty="0" smtClean="0"/>
              <a:t>Načo to je dobré?</a:t>
            </a:r>
            <a:endParaRPr lang="sk-SK" dirty="0"/>
          </a:p>
          <a:p>
            <a:pPr lvl="1"/>
            <a:r>
              <a:rPr lang="sk-SK" dirty="0" smtClean="0"/>
              <a:t>Môžem prezentovať výsledky vedecky akceptovateľným </a:t>
            </a:r>
            <a:r>
              <a:rPr lang="sk-SK" dirty="0" smtClean="0"/>
              <a:t>spôsobom</a:t>
            </a:r>
            <a:endParaRPr lang="en-US" dirty="0" smtClean="0"/>
          </a:p>
          <a:p>
            <a:r>
              <a:rPr lang="en-US" dirty="0" smtClean="0"/>
              <a:t>Ide</a:t>
            </a:r>
            <a:r>
              <a:rPr lang="sk-SK" dirty="0" err="1" smtClean="0"/>
              <a:t>alizovaná</a:t>
            </a:r>
            <a:r>
              <a:rPr lang="sk-SK" dirty="0" smtClean="0"/>
              <a:t> predstava:</a:t>
            </a:r>
            <a:endParaRPr lang="sk-SK" dirty="0" smtClean="0"/>
          </a:p>
        </p:txBody>
      </p:sp>
      <p:sp>
        <p:nvSpPr>
          <p:cNvPr id="4" name="Text Placeholder 3"/>
          <p:cNvSpPr>
            <a:spLocks noGrp="1"/>
          </p:cNvSpPr>
          <p:nvPr>
            <p:ph type="body" sz="quarter" idx="12"/>
          </p:nvPr>
        </p:nvSpPr>
        <p:spPr/>
        <p:txBody>
          <a:bodyPr>
            <a:normAutofit fontScale="92500" lnSpcReduction="10000"/>
          </a:bodyPr>
          <a:lstStyle/>
          <a:p>
            <a:endParaRPr lang="sk-SK"/>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pic>
        <p:nvPicPr>
          <p:cNvPr id="1026" name="Picture 2" descr="http://www.socialresearchmethods.net/kb/Assets/images/stat_t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041592"/>
            <a:ext cx="2143125" cy="2000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5988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t-test</a:t>
            </a:r>
            <a:endParaRPr lang="sk-SK" dirty="0"/>
          </a:p>
        </p:txBody>
      </p:sp>
      <p:sp>
        <p:nvSpPr>
          <p:cNvPr id="3" name="Content Placeholder 2"/>
          <p:cNvSpPr>
            <a:spLocks noGrp="1"/>
          </p:cNvSpPr>
          <p:nvPr>
            <p:ph idx="1"/>
          </p:nvPr>
        </p:nvSpPr>
        <p:spPr/>
        <p:txBody>
          <a:bodyPr>
            <a:normAutofit fontScale="92500" lnSpcReduction="10000"/>
          </a:bodyPr>
          <a:lstStyle/>
          <a:p>
            <a:r>
              <a:rPr lang="sk-SK" dirty="0" smtClean="0"/>
              <a:t>Zistíme či sú dva súbory odlišné.</a:t>
            </a:r>
          </a:p>
          <a:p>
            <a:r>
              <a:rPr lang="sk-SK" dirty="0" smtClean="0"/>
              <a:t>Zjednodušene:</a:t>
            </a:r>
            <a:br>
              <a:rPr lang="sk-SK" dirty="0" smtClean="0"/>
            </a:br>
            <a:r>
              <a:rPr lang="sk-SK" dirty="0" smtClean="0"/>
              <a:t>výsledok je: ÁNO (odlišné) vs. NIE (rovnaké)</a:t>
            </a:r>
          </a:p>
          <a:p>
            <a:r>
              <a:rPr lang="sk-SK" dirty="0" smtClean="0"/>
              <a:t>Lepšie povedané:</a:t>
            </a:r>
            <a:br>
              <a:rPr lang="sk-SK" dirty="0" smtClean="0"/>
            </a:br>
            <a:r>
              <a:rPr lang="sk-SK" dirty="0" smtClean="0"/>
              <a:t>výsledok je:</a:t>
            </a:r>
          </a:p>
          <a:p>
            <a:r>
              <a:rPr lang="sk-SK" dirty="0" smtClean="0"/>
              <a:t>ÁNO </a:t>
            </a:r>
            <a:r>
              <a:rPr lang="sk-SK" dirty="0"/>
              <a:t>(pravdepodobnosťou p </a:t>
            </a:r>
            <a:r>
              <a:rPr lang="en-US" dirty="0"/>
              <a:t>% </a:t>
            </a:r>
            <a:r>
              <a:rPr lang="sk-SK" dirty="0"/>
              <a:t>sú odlišné, kde p je </a:t>
            </a:r>
            <a:r>
              <a:rPr lang="sk-SK" dirty="0" smtClean="0"/>
              <a:t>veľké), vs.</a:t>
            </a:r>
            <a:br>
              <a:rPr lang="sk-SK" dirty="0" smtClean="0"/>
            </a:br>
            <a:r>
              <a:rPr lang="sk-SK" dirty="0" smtClean="0"/>
              <a:t>NIE (nie je dostatok dát, aby som preukázateľne tvrdil, že sú odlišné),</a:t>
            </a:r>
          </a:p>
          <a:p>
            <a:r>
              <a:rPr lang="sk-SK" dirty="0" smtClean="0"/>
              <a:t>Ešte lepšie: výsledok je p -- keby som experiment opakoval, tak je p</a:t>
            </a:r>
            <a:r>
              <a:rPr lang="en-US" dirty="0" smtClean="0"/>
              <a:t>% </a:t>
            </a:r>
            <a:r>
              <a:rPr lang="sk-SK" dirty="0" smtClean="0"/>
              <a:t>š</a:t>
            </a:r>
            <a:r>
              <a:rPr lang="en-US" dirty="0" err="1" smtClean="0"/>
              <a:t>anca</a:t>
            </a:r>
            <a:r>
              <a:rPr lang="sk-SK" dirty="0" smtClean="0"/>
              <a:t>, že budú </a:t>
            </a:r>
            <a:r>
              <a:rPr lang="en-US" dirty="0" smtClean="0"/>
              <a:t>s</a:t>
            </a:r>
            <a:r>
              <a:rPr lang="sk-SK" dirty="0" smtClean="0"/>
              <a:t>úbory rovnaké (štatisticky nerozlíšiteľné)</a:t>
            </a:r>
            <a:endParaRPr lang="sk-SK" dirty="0"/>
          </a:p>
        </p:txBody>
      </p:sp>
      <p:sp>
        <p:nvSpPr>
          <p:cNvPr id="4" name="Text Placeholder 3"/>
          <p:cNvSpPr>
            <a:spLocks noGrp="1"/>
          </p:cNvSpPr>
          <p:nvPr>
            <p:ph type="body" sz="quarter" idx="12"/>
          </p:nvPr>
        </p:nvSpPr>
        <p:spPr/>
        <p:txBody>
          <a:bodyPr>
            <a:normAutofit fontScale="92500" lnSpcReduction="10000"/>
          </a:bodyPr>
          <a:lstStyle/>
          <a:p>
            <a:endParaRPr lang="sk-SK"/>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379154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err="1" smtClean="0"/>
              <a:t>T-test</a:t>
            </a:r>
            <a:r>
              <a:rPr lang="sk-SK" dirty="0" smtClean="0"/>
              <a:t> vizuálne</a:t>
            </a:r>
            <a:endParaRPr lang="sk-SK" dirty="0"/>
          </a:p>
        </p:txBody>
      </p:sp>
      <p:sp>
        <p:nvSpPr>
          <p:cNvPr id="3" name="Content Placeholder 2"/>
          <p:cNvSpPr>
            <a:spLocks noGrp="1"/>
          </p:cNvSpPr>
          <p:nvPr>
            <p:ph idx="1"/>
          </p:nvPr>
        </p:nvSpPr>
        <p:spPr/>
        <p:txBody>
          <a:bodyPr/>
          <a:lstStyle/>
          <a:p>
            <a:r>
              <a:rPr lang="sk-SK" dirty="0" smtClean="0"/>
              <a:t>Rôzne možnosti       zisťujeme koľko je tam „zmeny“</a:t>
            </a:r>
            <a:endParaRPr lang="sk-SK" dirty="0" smtClean="0"/>
          </a:p>
        </p:txBody>
      </p:sp>
      <p:sp>
        <p:nvSpPr>
          <p:cNvPr id="4" name="Text Placeholder 3"/>
          <p:cNvSpPr>
            <a:spLocks noGrp="1"/>
          </p:cNvSpPr>
          <p:nvPr>
            <p:ph type="body" sz="quarter" idx="12"/>
          </p:nvPr>
        </p:nvSpPr>
        <p:spPr/>
        <p:txBody>
          <a:bodyPr>
            <a:normAutofit fontScale="92500" lnSpcReduction="10000"/>
          </a:bodyPr>
          <a:lstStyle/>
          <a:p>
            <a:endParaRPr lang="sk-SK"/>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pic>
        <p:nvPicPr>
          <p:cNvPr id="2050" name="Picture 2" descr="http://www.socialresearchmethods.net/kb/Assets/images/stat_t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988840"/>
            <a:ext cx="3819525" cy="257175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socialresearchmethods.net/kb/Assets/images/stat_t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1016" y="2060848"/>
            <a:ext cx="4333875" cy="286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7708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t-test (vysvetlenie)</a:t>
            </a:r>
            <a:endParaRPr lang="sk-SK" dirty="0"/>
          </a:p>
        </p:txBody>
      </p:sp>
      <p:sp>
        <p:nvSpPr>
          <p:cNvPr id="3" name="Content Placeholder 2"/>
          <p:cNvSpPr>
            <a:spLocks noGrp="1"/>
          </p:cNvSpPr>
          <p:nvPr>
            <p:ph idx="1"/>
          </p:nvPr>
        </p:nvSpPr>
        <p:spPr/>
        <p:txBody>
          <a:bodyPr>
            <a:normAutofit lnSpcReduction="10000"/>
          </a:bodyPr>
          <a:lstStyle/>
          <a:p>
            <a:r>
              <a:rPr lang="sk-SK" dirty="0" smtClean="0"/>
              <a:t>Porovnáva dva štatistické súbory, zohľadňuje „množstvo prekryvu“</a:t>
            </a:r>
          </a:p>
          <a:p>
            <a:r>
              <a:rPr lang="sk-SK" dirty="0" smtClean="0"/>
              <a:t>Viaceré typy: párový, nepárový, (ne)rovnaké veľkosti súborov,</a:t>
            </a:r>
          </a:p>
          <a:p>
            <a:r>
              <a:rPr lang="sk-SK" dirty="0" smtClean="0"/>
              <a:t>Predpoklady, kedy to dobre funguje:</a:t>
            </a:r>
          </a:p>
          <a:p>
            <a:pPr lvl="1"/>
            <a:r>
              <a:rPr lang="sk-SK" dirty="0" smtClean="0"/>
              <a:t>Hodnoty v súboroch sú z normálneho rozdelenia</a:t>
            </a:r>
          </a:p>
          <a:p>
            <a:pPr lvl="1"/>
            <a:r>
              <a:rPr lang="sk-SK" dirty="0" smtClean="0"/>
              <a:t>Podobne veľké súbory</a:t>
            </a:r>
          </a:p>
          <a:p>
            <a:pPr lvl="1"/>
            <a:r>
              <a:rPr lang="sk-SK" dirty="0" smtClean="0"/>
              <a:t>Podobne veľká variancia (rozptýlenie) v hodnotách</a:t>
            </a:r>
          </a:p>
          <a:p>
            <a:pPr lvl="1"/>
            <a:endParaRPr lang="sk-SK" dirty="0"/>
          </a:p>
          <a:p>
            <a:r>
              <a:rPr lang="sk-SK" dirty="0" smtClean="0"/>
              <a:t>Rozsah rozdielu (tzv. efekt) vidíme z dát, t-test sa nevyjadruje k rozsahu rozdielu!!</a:t>
            </a:r>
            <a:endParaRPr lang="sk-SK" dirty="0"/>
          </a:p>
        </p:txBody>
      </p:sp>
      <p:sp>
        <p:nvSpPr>
          <p:cNvPr id="4" name="Text Placeholder 3"/>
          <p:cNvSpPr>
            <a:spLocks noGrp="1"/>
          </p:cNvSpPr>
          <p:nvPr>
            <p:ph type="body" sz="quarter" idx="12"/>
          </p:nvPr>
        </p:nvSpPr>
        <p:spPr/>
        <p:txBody>
          <a:bodyPr>
            <a:normAutofit fontScale="92500" lnSpcReduction="10000"/>
          </a:bodyPr>
          <a:lstStyle/>
          <a:p>
            <a:endParaRPr lang="sk-SK"/>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1722163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Kvantitatívny výskum</a:t>
            </a:r>
            <a:endParaRPr lang="en-US" dirty="0"/>
          </a:p>
        </p:txBody>
      </p:sp>
      <p:sp>
        <p:nvSpPr>
          <p:cNvPr id="3" name="Content Placeholder 2"/>
          <p:cNvSpPr>
            <a:spLocks noGrp="1"/>
          </p:cNvSpPr>
          <p:nvPr>
            <p:ph idx="1"/>
          </p:nvPr>
        </p:nvSpPr>
        <p:spPr>
          <a:xfrm>
            <a:off x="457200" y="2852936"/>
            <a:ext cx="8229600" cy="3528392"/>
          </a:xfrm>
        </p:spPr>
        <p:txBody>
          <a:bodyPr/>
          <a:lstStyle/>
          <a:p>
            <a:r>
              <a:rPr lang="sk-SK" dirty="0" smtClean="0"/>
              <a:t>Kvantitatívne metódy:</a:t>
            </a:r>
          </a:p>
          <a:p>
            <a:pPr lvl="1"/>
            <a:r>
              <a:rPr lang="sk-SK" dirty="0" smtClean="0"/>
              <a:t>Analýza </a:t>
            </a:r>
            <a:r>
              <a:rPr lang="sk-SK" dirty="0"/>
              <a:t>klastrov</a:t>
            </a:r>
          </a:p>
          <a:p>
            <a:pPr lvl="1"/>
            <a:r>
              <a:rPr lang="sk-SK" dirty="0" smtClean="0"/>
              <a:t>Asociácie a korelácie</a:t>
            </a:r>
          </a:p>
          <a:p>
            <a:pPr lvl="1"/>
            <a:r>
              <a:rPr lang="sk-SK" dirty="0" smtClean="0"/>
              <a:t>Numerické / Optimalizačné metódy</a:t>
            </a:r>
          </a:p>
          <a:p>
            <a:pPr lvl="1"/>
            <a:r>
              <a:rPr lang="sk-SK" dirty="0" smtClean="0"/>
              <a:t>Štatistické metódy</a:t>
            </a:r>
          </a:p>
          <a:p>
            <a:pPr lvl="1"/>
            <a:r>
              <a:rPr lang="sk-SK" dirty="0" smtClean="0"/>
              <a:t>Prieskumy / Dotazníky</a:t>
            </a:r>
          </a:p>
          <a:p>
            <a:pPr lvl="1"/>
            <a:r>
              <a:rPr lang="sk-SK" dirty="0" smtClean="0"/>
              <a:t>...</a:t>
            </a:r>
          </a:p>
          <a:p>
            <a:endParaRPr lang="en-US" dirty="0"/>
          </a:p>
        </p:txBody>
      </p:sp>
      <p:sp>
        <p:nvSpPr>
          <p:cNvPr id="4" name="Text Placeholder 3"/>
          <p:cNvSpPr>
            <a:spLocks noGrp="1"/>
          </p:cNvSpPr>
          <p:nvPr>
            <p:ph type="body" sz="quarter" idx="12"/>
          </p:nvPr>
        </p:nvSpPr>
        <p:spPr/>
        <p:txBody>
          <a:bodyPr>
            <a:normAutofit fontScale="92500" lnSpcReduction="10000"/>
          </a:bodyPr>
          <a:lstStyle/>
          <a:p>
            <a:r>
              <a:rPr lang="sk-SK" dirty="0" smtClean="0"/>
              <a:t>Kvantitatívny výskum</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
        <p:nvSpPr>
          <p:cNvPr id="6" name="TextBox 5"/>
          <p:cNvSpPr txBox="1"/>
          <p:nvPr/>
        </p:nvSpPr>
        <p:spPr>
          <a:xfrm>
            <a:off x="468383" y="1429325"/>
            <a:ext cx="8280920"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sk-SK" sz="2400" b="1" dirty="0" smtClean="0">
                <a:latin typeface="Gill Sans MT" pitchFamily="34" charset="-18"/>
              </a:rPr>
              <a:t>Systematické empirické skúmanie fenoménov pomocou štatistických, matematických alebo výpočtových metód.</a:t>
            </a:r>
            <a:endParaRPr lang="sk-SK" sz="2400" b="1" dirty="0">
              <a:latin typeface="Gill Sans MT" pitchFamily="34" charset="-1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Kvalitatívne metódy</a:t>
            </a:r>
            <a:endParaRPr lang="en-US" dirty="0"/>
          </a:p>
        </p:txBody>
      </p:sp>
      <p:sp>
        <p:nvSpPr>
          <p:cNvPr id="3" name="Content Placeholder 2"/>
          <p:cNvSpPr>
            <a:spLocks noGrp="1"/>
          </p:cNvSpPr>
          <p:nvPr>
            <p:ph idx="1"/>
          </p:nvPr>
        </p:nvSpPr>
        <p:spPr/>
        <p:txBody>
          <a:bodyPr/>
          <a:lstStyle/>
          <a:p>
            <a:r>
              <a:rPr lang="sk-SK" dirty="0" smtClean="0"/>
              <a:t>Vhodný na objavovanie (nových) zákonitostí</a:t>
            </a:r>
          </a:p>
          <a:p>
            <a:pPr lvl="1"/>
            <a:r>
              <a:rPr lang="sk-SK" dirty="0" smtClean="0"/>
              <a:t>Menej na potvrdzovanie domnienok / hypotéz</a:t>
            </a:r>
          </a:p>
          <a:p>
            <a:r>
              <a:rPr lang="sk-SK" dirty="0" smtClean="0"/>
              <a:t>Interaktívne (s ďalšími účastníkmi)</a:t>
            </a:r>
          </a:p>
          <a:p>
            <a:pPr lvl="1"/>
            <a:r>
              <a:rPr lang="sk-SK" dirty="0" smtClean="0"/>
              <a:t>Experiment, prieskum, ...</a:t>
            </a:r>
          </a:p>
          <a:p>
            <a:pPr lvl="1"/>
            <a:r>
              <a:rPr lang="sk-SK" dirty="0" smtClean="0"/>
              <a:t>Interview, ...</a:t>
            </a:r>
          </a:p>
          <a:p>
            <a:r>
              <a:rPr lang="sk-SK" dirty="0" smtClean="0"/>
              <a:t>Neinteraktívne</a:t>
            </a:r>
          </a:p>
          <a:p>
            <a:pPr lvl="1"/>
            <a:r>
              <a:rPr lang="sk-SK" dirty="0" smtClean="0"/>
              <a:t>Analýza používateľského rozhrania</a:t>
            </a:r>
          </a:p>
          <a:p>
            <a:pPr lvl="1"/>
            <a:r>
              <a:rPr lang="sk-SK" dirty="0" smtClean="0"/>
              <a:t>Analýza textových dokumentov</a:t>
            </a:r>
          </a:p>
          <a:p>
            <a:pPr lvl="1"/>
            <a:r>
              <a:rPr lang="sk-SK" dirty="0" smtClean="0"/>
              <a:t>...</a:t>
            </a:r>
          </a:p>
        </p:txBody>
      </p:sp>
      <p:sp>
        <p:nvSpPr>
          <p:cNvPr id="4" name="Text Placeholder 3"/>
          <p:cNvSpPr>
            <a:spLocks noGrp="1"/>
          </p:cNvSpPr>
          <p:nvPr>
            <p:ph type="body" sz="quarter" idx="12"/>
          </p:nvPr>
        </p:nvSpPr>
        <p:spPr/>
        <p:txBody>
          <a:bodyPr>
            <a:normAutofit fontScale="92500" lnSpcReduction="10000"/>
          </a:bodyPr>
          <a:lstStyle/>
          <a:p>
            <a:endParaRPr lang="en-US"/>
          </a:p>
        </p:txBody>
      </p:sp>
      <p:sp>
        <p:nvSpPr>
          <p:cNvPr id="5" name="Footer Placeholder 4"/>
          <p:cNvSpPr>
            <a:spLocks noGrp="1"/>
          </p:cNvSpPr>
          <p:nvPr>
            <p:ph type="ftr" sz="quarter" idx="13"/>
          </p:nvPr>
        </p:nvSpPr>
        <p:spPr/>
        <p:txBody>
          <a:bodyPr/>
          <a:lstStyle/>
          <a:p>
            <a:pPr>
              <a:defRPr/>
            </a:pPr>
            <a:r>
              <a:rPr lang="sk-SK" smtClean="0"/>
              <a:t>Jozef Tvarožek – </a:t>
            </a:r>
            <a:r>
              <a:rPr lang="en-US" smtClean="0"/>
              <a:t>Kvantitat</a:t>
            </a:r>
            <a:r>
              <a:rPr lang="sk-SK" smtClean="0"/>
              <a:t>ívne metódy</a:t>
            </a:r>
            <a:endParaRPr lang="en-US" dirty="0"/>
          </a:p>
        </p:txBody>
      </p:sp>
    </p:spTree>
    <p:extLst>
      <p:ext uri="{BB962C8B-B14F-4D97-AF65-F5344CB8AC3E}">
        <p14:creationId xmlns:p14="http://schemas.microsoft.com/office/powerpoint/2010/main" val="8323828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Návrh experimentu</a:t>
            </a:r>
            <a:endParaRPr lang="sk-SK" dirty="0"/>
          </a:p>
        </p:txBody>
      </p:sp>
      <p:sp>
        <p:nvSpPr>
          <p:cNvPr id="3" name="Content Placeholder 2"/>
          <p:cNvSpPr>
            <a:spLocks noGrp="1"/>
          </p:cNvSpPr>
          <p:nvPr>
            <p:ph idx="1"/>
          </p:nvPr>
        </p:nvSpPr>
        <p:spPr/>
        <p:txBody>
          <a:bodyPr/>
          <a:lstStyle/>
          <a:p>
            <a:pPr marL="514350" indent="-514350">
              <a:buFont typeface="+mj-lt"/>
              <a:buAutoNum type="arabicPeriod"/>
            </a:pPr>
            <a:r>
              <a:rPr lang="sk-SK" b="1" dirty="0" smtClean="0"/>
              <a:t>Určiť cieľ metódy</a:t>
            </a:r>
          </a:p>
          <a:p>
            <a:pPr lvl="1"/>
            <a:r>
              <a:rPr lang="sk-SK" dirty="0" smtClean="0"/>
              <a:t>Zlepšiť zručnosti pri čítaní/počítaní/programovaní</a:t>
            </a:r>
          </a:p>
          <a:p>
            <a:pPr marL="514350" indent="-514350">
              <a:buFont typeface="+mj-lt"/>
              <a:buAutoNum type="arabicPeriod"/>
            </a:pPr>
            <a:r>
              <a:rPr lang="sk-SK" b="1" dirty="0" smtClean="0"/>
              <a:t>Identifikovať ciele vyhodnotenia</a:t>
            </a:r>
          </a:p>
          <a:p>
            <a:pPr lvl="1"/>
            <a:r>
              <a:rPr lang="sk-SK" dirty="0" smtClean="0"/>
              <a:t>Zlepšené učenie, prediktívnosť modelu študenta</a:t>
            </a:r>
          </a:p>
          <a:p>
            <a:pPr marL="514350" indent="-514350">
              <a:buFont typeface="+mj-lt"/>
              <a:buAutoNum type="arabicPeriod"/>
            </a:pPr>
            <a:r>
              <a:rPr lang="sk-SK" b="1" dirty="0" smtClean="0"/>
              <a:t>Návrh overenia</a:t>
            </a:r>
          </a:p>
          <a:p>
            <a:pPr lvl="1"/>
            <a:r>
              <a:rPr lang="sk-SK" b="1" dirty="0" smtClean="0"/>
              <a:t>Čo </a:t>
            </a:r>
            <a:r>
              <a:rPr lang="sk-SK" dirty="0" smtClean="0"/>
              <a:t>porovnávame (len tutor, tutor vs. nič, tutor vs. benchmark, tutorA vs. tutorB)</a:t>
            </a:r>
          </a:p>
          <a:p>
            <a:pPr lvl="1"/>
            <a:r>
              <a:rPr lang="sk-SK" b="1" dirty="0" smtClean="0"/>
              <a:t>Ako </a:t>
            </a:r>
            <a:r>
              <a:rPr lang="sk-SK" dirty="0" smtClean="0"/>
              <a:t>porovnávame (X</a:t>
            </a:r>
            <a:r>
              <a:rPr lang="en-US" dirty="0" smtClean="0"/>
              <a:t>-posttest, pretest-X-posttest, </a:t>
            </a:r>
            <a:r>
              <a:rPr lang="en-US" dirty="0" err="1" smtClean="0"/>
              <a:t>kontroln</a:t>
            </a:r>
            <a:r>
              <a:rPr lang="sk-SK" dirty="0" smtClean="0"/>
              <a:t>á a experimentálna skupina)</a:t>
            </a:r>
            <a:endParaRPr lang="sk-SK" dirty="0"/>
          </a:p>
        </p:txBody>
      </p:sp>
      <p:sp>
        <p:nvSpPr>
          <p:cNvPr id="4" name="Text Placeholder 3"/>
          <p:cNvSpPr>
            <a:spLocks noGrp="1"/>
          </p:cNvSpPr>
          <p:nvPr>
            <p:ph type="body" sz="quarter" idx="12"/>
          </p:nvPr>
        </p:nvSpPr>
        <p:spPr/>
        <p:txBody>
          <a:bodyPr>
            <a:normAutofit fontScale="92500" lnSpcReduction="10000"/>
          </a:bodyPr>
          <a:lstStyle/>
          <a:p>
            <a:r>
              <a:rPr lang="sk-SK" dirty="0" smtClean="0"/>
              <a:t>Návrh experimentu</a:t>
            </a:r>
            <a:endParaRPr lang="sk-SK" dirty="0"/>
          </a:p>
        </p:txBody>
      </p:sp>
      <p:sp>
        <p:nvSpPr>
          <p:cNvPr id="5" name="Footer Placeholder 4"/>
          <p:cNvSpPr>
            <a:spLocks noGrp="1"/>
          </p:cNvSpPr>
          <p:nvPr>
            <p:ph type="ftr" sz="quarter" idx="13"/>
          </p:nvPr>
        </p:nvSpPr>
        <p:spPr/>
        <p:txBody>
          <a:bodyPr/>
          <a:lstStyle/>
          <a:p>
            <a:pPr>
              <a:defRPr/>
            </a:pPr>
            <a:r>
              <a:rPr lang="sk-SK" smtClean="0"/>
              <a:t>Jozef Tvarožek – </a:t>
            </a:r>
            <a:r>
              <a:rPr lang="en-US" smtClean="0"/>
              <a:t>Kvantitat</a:t>
            </a:r>
            <a:r>
              <a:rPr lang="sk-SK" smtClean="0"/>
              <a:t>ívne metódy</a:t>
            </a:r>
            <a:endParaRPr lang="en-US" dirty="0"/>
          </a:p>
        </p:txBody>
      </p:sp>
    </p:spTree>
    <p:extLst>
      <p:ext uri="{BB962C8B-B14F-4D97-AF65-F5344CB8AC3E}">
        <p14:creationId xmlns:p14="http://schemas.microsoft.com/office/powerpoint/2010/main" val="211358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b="1" dirty="0"/>
              <a:t>Čo </a:t>
            </a:r>
            <a:r>
              <a:rPr lang="sk-SK" dirty="0"/>
              <a:t>porovnávame</a:t>
            </a:r>
            <a:endParaRPr lang="en-US" dirty="0"/>
          </a:p>
        </p:txBody>
      </p:sp>
      <p:sp>
        <p:nvSpPr>
          <p:cNvPr id="3" name="Content Placeholder 2"/>
          <p:cNvSpPr>
            <a:spLocks noGrp="1"/>
          </p:cNvSpPr>
          <p:nvPr>
            <p:ph idx="1"/>
          </p:nvPr>
        </p:nvSpPr>
        <p:spPr/>
        <p:txBody>
          <a:bodyPr/>
          <a:lstStyle/>
          <a:p>
            <a:pPr lvl="1"/>
            <a:r>
              <a:rPr lang="sk-SK" dirty="0"/>
              <a:t>C1: </a:t>
            </a:r>
            <a:r>
              <a:rPr lang="sk-SK" dirty="0" smtClean="0"/>
              <a:t>Môj prístup osamote.</a:t>
            </a:r>
            <a:endParaRPr lang="sk-SK" dirty="0"/>
          </a:p>
          <a:p>
            <a:pPr lvl="1"/>
            <a:r>
              <a:rPr lang="sk-SK" dirty="0"/>
              <a:t>C2: </a:t>
            </a:r>
            <a:r>
              <a:rPr lang="sk-SK" dirty="0" smtClean="0"/>
              <a:t>Môj prístup </a:t>
            </a:r>
            <a:r>
              <a:rPr lang="sk-SK" dirty="0" err="1" smtClean="0"/>
              <a:t>vs</a:t>
            </a:r>
            <a:r>
              <a:rPr lang="sk-SK" dirty="0" smtClean="0"/>
              <a:t>. nič</a:t>
            </a:r>
          </a:p>
          <a:p>
            <a:pPr lvl="1"/>
            <a:r>
              <a:rPr lang="sk-SK" dirty="0" smtClean="0"/>
              <a:t>C3: Môj prístup </a:t>
            </a:r>
            <a:r>
              <a:rPr lang="sk-SK" dirty="0" err="1" smtClean="0"/>
              <a:t>vs</a:t>
            </a:r>
            <a:r>
              <a:rPr lang="sk-SK" dirty="0" smtClean="0"/>
              <a:t>. </a:t>
            </a:r>
            <a:r>
              <a:rPr lang="sk-SK" dirty="0"/>
              <a:t>b</a:t>
            </a:r>
            <a:r>
              <a:rPr lang="sk-SK" dirty="0" smtClean="0"/>
              <a:t>ežný prístup (</a:t>
            </a:r>
            <a:r>
              <a:rPr lang="sk-SK" dirty="0" err="1" smtClean="0"/>
              <a:t>benchmark</a:t>
            </a:r>
            <a:r>
              <a:rPr lang="sk-SK" dirty="0" smtClean="0"/>
              <a:t>)</a:t>
            </a:r>
          </a:p>
          <a:p>
            <a:pPr lvl="1"/>
            <a:r>
              <a:rPr lang="sk-SK" dirty="0" smtClean="0"/>
              <a:t>C4</a:t>
            </a:r>
            <a:r>
              <a:rPr lang="sk-SK" dirty="0"/>
              <a:t>: </a:t>
            </a:r>
            <a:r>
              <a:rPr lang="sk-SK" dirty="0" smtClean="0"/>
              <a:t>Môj prístup </a:t>
            </a:r>
            <a:r>
              <a:rPr lang="sk-SK" dirty="0" err="1" smtClean="0"/>
              <a:t>vs</a:t>
            </a:r>
            <a:r>
              <a:rPr lang="sk-SK" dirty="0"/>
              <a:t>. </a:t>
            </a:r>
            <a:r>
              <a:rPr lang="sk-SK" dirty="0" smtClean="0"/>
              <a:t>Iný skvelý prístup</a:t>
            </a:r>
            <a:endParaRPr lang="sk-SK" dirty="0"/>
          </a:p>
          <a:p>
            <a:endParaRPr lang="en-US" dirty="0"/>
          </a:p>
        </p:txBody>
      </p:sp>
      <p:sp>
        <p:nvSpPr>
          <p:cNvPr id="4" name="Text Placeholder 3"/>
          <p:cNvSpPr>
            <a:spLocks noGrp="1"/>
          </p:cNvSpPr>
          <p:nvPr>
            <p:ph type="body" sz="quarter" idx="12"/>
          </p:nvPr>
        </p:nvSpPr>
        <p:spPr/>
        <p:txBody>
          <a:bodyPr>
            <a:normAutofit fontScale="92500" lnSpcReduction="10000"/>
          </a:bodyPr>
          <a:lstStyle/>
          <a:p>
            <a:r>
              <a:rPr lang="sk-SK" dirty="0" smtClean="0"/>
              <a:t>Návrh overenia</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2541509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Ako porovnávame</a:t>
            </a:r>
            <a:endParaRPr lang="en-US" dirty="0"/>
          </a:p>
        </p:txBody>
      </p:sp>
      <p:sp>
        <p:nvSpPr>
          <p:cNvPr id="4" name="Text Placeholder 3"/>
          <p:cNvSpPr>
            <a:spLocks noGrp="1"/>
          </p:cNvSpPr>
          <p:nvPr>
            <p:ph type="body" sz="quarter" idx="12"/>
          </p:nvPr>
        </p:nvSpPr>
        <p:spPr/>
        <p:txBody>
          <a:bodyPr>
            <a:normAutofit fontScale="92500" lnSpcReduction="10000"/>
          </a:bodyPr>
          <a:lstStyle/>
          <a:p>
            <a:r>
              <a:rPr lang="sk-SK" dirty="0"/>
              <a:t>Návrh overenia</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
        <p:nvSpPr>
          <p:cNvPr id="7" name="Content Placeholder 2"/>
          <p:cNvSpPr>
            <a:spLocks noGrp="1"/>
          </p:cNvSpPr>
          <p:nvPr>
            <p:ph idx="1"/>
          </p:nvPr>
        </p:nvSpPr>
        <p:spPr/>
        <p:txBody>
          <a:bodyPr>
            <a:normAutofit/>
          </a:bodyPr>
          <a:lstStyle/>
          <a:p>
            <a:r>
              <a:rPr lang="sk-SK" b="1" dirty="0" err="1" smtClean="0"/>
              <a:t>Jednorázová</a:t>
            </a:r>
            <a:r>
              <a:rPr lang="sk-SK" b="1" dirty="0" smtClean="0"/>
              <a:t> prípadová štúdia</a:t>
            </a:r>
          </a:p>
          <a:p>
            <a:endParaRPr lang="sk-SK" dirty="0" smtClean="0"/>
          </a:p>
          <a:p>
            <a:endParaRPr lang="sk-SK" dirty="0" smtClean="0"/>
          </a:p>
          <a:p>
            <a:r>
              <a:rPr lang="en-US" dirty="0" smtClean="0"/>
              <a:t> </a:t>
            </a:r>
            <a:r>
              <a:rPr lang="en-US" b="1" dirty="0" smtClean="0"/>
              <a:t>2 </a:t>
            </a:r>
            <a:r>
              <a:rPr lang="sk-SK" b="1" dirty="0" smtClean="0"/>
              <a:t>skupiny</a:t>
            </a:r>
            <a:r>
              <a:rPr lang="en-US" b="1" dirty="0" smtClean="0"/>
              <a:t>, </a:t>
            </a:r>
            <a:r>
              <a:rPr lang="sk-SK" b="1" dirty="0" smtClean="0"/>
              <a:t>p</a:t>
            </a:r>
            <a:r>
              <a:rPr lang="en-US" b="1" dirty="0" err="1" smtClean="0"/>
              <a:t>ost</a:t>
            </a:r>
            <a:r>
              <a:rPr lang="en-US" b="1" dirty="0" smtClean="0"/>
              <a:t>-test </a:t>
            </a:r>
            <a:r>
              <a:rPr lang="sk-SK" b="1" dirty="0" smtClean="0"/>
              <a:t>porovnanie</a:t>
            </a:r>
            <a:endParaRPr lang="sk-SK" dirty="0" smtClean="0"/>
          </a:p>
          <a:p>
            <a:endParaRPr lang="sk-SK" dirty="0" smtClean="0"/>
          </a:p>
          <a:p>
            <a:pPr>
              <a:buNone/>
            </a:pPr>
            <a:endParaRPr lang="sk-SK" dirty="0"/>
          </a:p>
        </p:txBody>
      </p:sp>
      <p:graphicFrame>
        <p:nvGraphicFramePr>
          <p:cNvPr id="8" name="Table 7"/>
          <p:cNvGraphicFramePr>
            <a:graphicFrameLocks noGrp="1"/>
          </p:cNvGraphicFramePr>
          <p:nvPr>
            <p:extLst>
              <p:ext uri="{D42A27DB-BD31-4B8C-83A1-F6EECF244321}">
                <p14:modId xmlns:p14="http://schemas.microsoft.com/office/powerpoint/2010/main" val="3498548316"/>
              </p:ext>
            </p:extLst>
          </p:nvPr>
        </p:nvGraphicFramePr>
        <p:xfrm>
          <a:off x="1115616" y="1988840"/>
          <a:ext cx="6096000" cy="7416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endParaRPr lang="sk-SK" b="1" dirty="0"/>
                    </a:p>
                  </a:txBody>
                  <a:tcPr/>
                </a:tc>
                <a:tc>
                  <a:txBody>
                    <a:bodyPr/>
                    <a:lstStyle/>
                    <a:p>
                      <a:pPr algn="ctr"/>
                      <a:r>
                        <a:rPr lang="sk-SK" b="1" dirty="0" smtClean="0"/>
                        <a:t>môj</a:t>
                      </a:r>
                      <a:r>
                        <a:rPr lang="sk-SK" b="1" baseline="0" dirty="0" smtClean="0"/>
                        <a:t> prístup</a:t>
                      </a:r>
                      <a:endParaRPr lang="sk-SK" b="1" dirty="0"/>
                    </a:p>
                  </a:txBody>
                  <a:tcPr/>
                </a:tc>
                <a:tc>
                  <a:txBody>
                    <a:bodyPr/>
                    <a:lstStyle/>
                    <a:p>
                      <a:pPr algn="ctr"/>
                      <a:endParaRPr lang="sk-SK" b="1" dirty="0"/>
                    </a:p>
                  </a:txBody>
                  <a:tcPr/>
                </a:tc>
                <a:tc>
                  <a:txBody>
                    <a:bodyPr/>
                    <a:lstStyle/>
                    <a:p>
                      <a:pPr algn="ctr"/>
                      <a:r>
                        <a:rPr lang="sk-SK" b="1" dirty="0" err="1" smtClean="0"/>
                        <a:t>post-test</a:t>
                      </a:r>
                      <a:endParaRPr lang="sk-SK" b="1" dirty="0"/>
                    </a:p>
                  </a:txBody>
                  <a:tcPr/>
                </a:tc>
              </a:tr>
              <a:tr h="370840">
                <a:tc>
                  <a:txBody>
                    <a:bodyPr/>
                    <a:lstStyle/>
                    <a:p>
                      <a:pPr algn="ctr"/>
                      <a:endParaRPr lang="sk-SK" b="1" dirty="0"/>
                    </a:p>
                  </a:txBody>
                  <a:tcPr/>
                </a:tc>
                <a:tc>
                  <a:txBody>
                    <a:bodyPr/>
                    <a:lstStyle/>
                    <a:p>
                      <a:pPr algn="ctr"/>
                      <a:r>
                        <a:rPr lang="sk-SK" b="1" dirty="0" smtClean="0"/>
                        <a:t>X</a:t>
                      </a:r>
                      <a:endParaRPr lang="sk-SK" b="1" dirty="0"/>
                    </a:p>
                  </a:txBody>
                  <a:tcPr/>
                </a:tc>
                <a:tc>
                  <a:txBody>
                    <a:bodyPr/>
                    <a:lstStyle/>
                    <a:p>
                      <a:pPr algn="ctr"/>
                      <a:endParaRPr lang="sk-SK" b="1" dirty="0"/>
                    </a:p>
                  </a:txBody>
                  <a:tcPr/>
                </a:tc>
                <a:tc>
                  <a:txBody>
                    <a:bodyPr/>
                    <a:lstStyle/>
                    <a:p>
                      <a:pPr algn="ctr"/>
                      <a:r>
                        <a:rPr lang="sk-SK" b="1" dirty="0" smtClean="0"/>
                        <a:t>O</a:t>
                      </a:r>
                      <a:endParaRPr lang="sk-SK" b="1" dirty="0"/>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153734274"/>
              </p:ext>
            </p:extLst>
          </p:nvPr>
        </p:nvGraphicFramePr>
        <p:xfrm>
          <a:off x="1115616" y="3789040"/>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endParaRPr lang="sk-SK" b="1" dirty="0"/>
                    </a:p>
                  </a:txBody>
                  <a:tcPr/>
                </a:tc>
                <a:tc>
                  <a:txBody>
                    <a:bodyPr/>
                    <a:lstStyle/>
                    <a:p>
                      <a:pPr algn="ctr"/>
                      <a:r>
                        <a:rPr lang="sk-SK" b="1" dirty="0" smtClean="0"/>
                        <a:t>môj prístup</a:t>
                      </a:r>
                      <a:endParaRPr lang="sk-SK" b="1" dirty="0"/>
                    </a:p>
                  </a:txBody>
                  <a:tcPr/>
                </a:tc>
                <a:tc>
                  <a:txBody>
                    <a:bodyPr/>
                    <a:lstStyle/>
                    <a:p>
                      <a:pPr algn="ctr"/>
                      <a:endParaRPr lang="sk-SK"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err="1" smtClean="0"/>
                        <a:t>post-test</a:t>
                      </a:r>
                      <a:endParaRPr lang="sk-SK" b="1" dirty="0" smtClean="0"/>
                    </a:p>
                  </a:txBody>
                  <a:tcPr/>
                </a:tc>
              </a:tr>
              <a:tr h="370840">
                <a:tc>
                  <a:txBody>
                    <a:bodyPr/>
                    <a:lstStyle/>
                    <a:p>
                      <a:pPr algn="ctr"/>
                      <a:endParaRPr lang="sk-SK" b="1" dirty="0"/>
                    </a:p>
                  </a:txBody>
                  <a:tcPr/>
                </a:tc>
                <a:tc>
                  <a:txBody>
                    <a:bodyPr/>
                    <a:lstStyle/>
                    <a:p>
                      <a:pPr algn="ctr"/>
                      <a:r>
                        <a:rPr lang="sk-SK" b="1" dirty="0" smtClean="0"/>
                        <a:t>X</a:t>
                      </a:r>
                      <a:endParaRPr lang="sk-SK" b="1" dirty="0"/>
                    </a:p>
                  </a:txBody>
                  <a:tcPr/>
                </a:tc>
                <a:tc>
                  <a:txBody>
                    <a:bodyPr/>
                    <a:lstStyle/>
                    <a:p>
                      <a:pPr algn="ctr"/>
                      <a:endParaRPr lang="sk-SK" b="1" dirty="0"/>
                    </a:p>
                  </a:txBody>
                  <a:tcPr/>
                </a:tc>
                <a:tc>
                  <a:txBody>
                    <a:bodyPr/>
                    <a:lstStyle/>
                    <a:p>
                      <a:pPr algn="ctr"/>
                      <a:r>
                        <a:rPr lang="sk-SK" b="1" dirty="0" smtClean="0"/>
                        <a:t>O</a:t>
                      </a:r>
                      <a:endParaRPr lang="sk-SK" b="1" dirty="0"/>
                    </a:p>
                  </a:txBody>
                  <a:tcPr/>
                </a:tc>
              </a:tr>
              <a:tr h="370840">
                <a:tc>
                  <a:txBody>
                    <a:bodyPr/>
                    <a:lstStyle/>
                    <a:p>
                      <a:pPr algn="ctr"/>
                      <a:endParaRPr lang="sk-SK" b="1" dirty="0"/>
                    </a:p>
                  </a:txBody>
                  <a:tcPr/>
                </a:tc>
                <a:tc>
                  <a:txBody>
                    <a:bodyPr/>
                    <a:lstStyle/>
                    <a:p>
                      <a:pPr algn="ctr"/>
                      <a:endParaRPr lang="sk-SK" b="1"/>
                    </a:p>
                  </a:txBody>
                  <a:tcPr/>
                </a:tc>
                <a:tc>
                  <a:txBody>
                    <a:bodyPr/>
                    <a:lstStyle/>
                    <a:p>
                      <a:pPr algn="ctr"/>
                      <a:endParaRPr lang="sk-SK" b="1" dirty="0"/>
                    </a:p>
                  </a:txBody>
                  <a:tcPr/>
                </a:tc>
                <a:tc>
                  <a:txBody>
                    <a:bodyPr/>
                    <a:lstStyle/>
                    <a:p>
                      <a:pPr algn="ctr"/>
                      <a:r>
                        <a:rPr lang="sk-SK" b="1" dirty="0" smtClean="0"/>
                        <a:t>O</a:t>
                      </a:r>
                      <a:endParaRPr lang="sk-SK" b="1" dirty="0"/>
                    </a:p>
                  </a:txBody>
                  <a:tcPr/>
                </a:tc>
              </a:tr>
            </a:tbl>
          </a:graphicData>
        </a:graphic>
      </p:graphicFrame>
    </p:spTree>
    <p:extLst>
      <p:ext uri="{BB962C8B-B14F-4D97-AF65-F5344CB8AC3E}">
        <p14:creationId xmlns:p14="http://schemas.microsoft.com/office/powerpoint/2010/main" val="27793915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Ako porovnávame (2)</a:t>
            </a:r>
            <a:endParaRPr lang="en-US" dirty="0"/>
          </a:p>
        </p:txBody>
      </p:sp>
      <p:sp>
        <p:nvSpPr>
          <p:cNvPr id="4" name="Text Placeholder 3"/>
          <p:cNvSpPr>
            <a:spLocks noGrp="1"/>
          </p:cNvSpPr>
          <p:nvPr>
            <p:ph type="body" sz="quarter" idx="12"/>
          </p:nvPr>
        </p:nvSpPr>
        <p:spPr/>
        <p:txBody>
          <a:bodyPr>
            <a:normAutofit fontScale="92500" lnSpcReduction="10000"/>
          </a:bodyPr>
          <a:lstStyle/>
          <a:p>
            <a:r>
              <a:rPr lang="sk-SK" dirty="0"/>
              <a:t>Návrh overenia</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
        <p:nvSpPr>
          <p:cNvPr id="7" name="Content Placeholder 2"/>
          <p:cNvSpPr>
            <a:spLocks noGrp="1"/>
          </p:cNvSpPr>
          <p:nvPr>
            <p:ph idx="1"/>
          </p:nvPr>
        </p:nvSpPr>
        <p:spPr/>
        <p:txBody>
          <a:bodyPr>
            <a:normAutofit/>
          </a:bodyPr>
          <a:lstStyle/>
          <a:p>
            <a:r>
              <a:rPr lang="sk-SK" b="1" dirty="0" smtClean="0"/>
              <a:t>Jedna skupina, p</a:t>
            </a:r>
            <a:r>
              <a:rPr lang="en-US" b="1" dirty="0" smtClean="0"/>
              <a:t>re-test</a:t>
            </a:r>
            <a:r>
              <a:rPr lang="sk-SK" b="1" dirty="0" smtClean="0"/>
              <a:t> a</a:t>
            </a:r>
            <a:r>
              <a:rPr lang="en-US" b="1" dirty="0" smtClean="0"/>
              <a:t> </a:t>
            </a:r>
            <a:r>
              <a:rPr lang="sk-SK" b="1" dirty="0" smtClean="0"/>
              <a:t>p</a:t>
            </a:r>
            <a:r>
              <a:rPr lang="en-US" b="1" dirty="0" err="1" smtClean="0"/>
              <a:t>ost</a:t>
            </a:r>
            <a:r>
              <a:rPr lang="en-US" b="1" dirty="0" smtClean="0"/>
              <a:t>-test</a:t>
            </a:r>
            <a:endParaRPr lang="sk-SK" dirty="0"/>
          </a:p>
          <a:p>
            <a:endParaRPr lang="sk-SK" dirty="0"/>
          </a:p>
          <a:p>
            <a:endParaRPr lang="sk-SK" dirty="0"/>
          </a:p>
          <a:p>
            <a:r>
              <a:rPr lang="sk-SK" b="1" dirty="0" smtClean="0"/>
              <a:t>2 skupiny</a:t>
            </a:r>
            <a:r>
              <a:rPr lang="en-US" b="1" dirty="0" smtClean="0"/>
              <a:t>, </a:t>
            </a:r>
            <a:r>
              <a:rPr lang="sk-SK" b="1" dirty="0" smtClean="0"/>
              <a:t>nenáhodný výber</a:t>
            </a:r>
            <a:r>
              <a:rPr lang="en-US" b="1" dirty="0" smtClean="0"/>
              <a:t>,</a:t>
            </a:r>
            <a:r>
              <a:rPr lang="sk-SK" b="1" dirty="0" smtClean="0"/>
              <a:t/>
            </a:r>
            <a:br>
              <a:rPr lang="sk-SK" b="1" dirty="0" smtClean="0"/>
            </a:br>
            <a:r>
              <a:rPr lang="sk-SK" b="1" dirty="0" smtClean="0"/>
              <a:t>p</a:t>
            </a:r>
            <a:r>
              <a:rPr lang="en-US" b="1" dirty="0" smtClean="0"/>
              <a:t>re-test</a:t>
            </a:r>
            <a:r>
              <a:rPr lang="sk-SK" b="1" dirty="0" smtClean="0"/>
              <a:t> a</a:t>
            </a:r>
            <a:r>
              <a:rPr lang="en-US" b="1" dirty="0" smtClean="0"/>
              <a:t> </a:t>
            </a:r>
            <a:r>
              <a:rPr lang="sk-SK" b="1" dirty="0" smtClean="0"/>
              <a:t>p</a:t>
            </a:r>
            <a:r>
              <a:rPr lang="en-US" b="1" dirty="0" err="1" smtClean="0"/>
              <a:t>ost</a:t>
            </a:r>
            <a:r>
              <a:rPr lang="en-US" b="1" dirty="0" smtClean="0"/>
              <a:t>-test</a:t>
            </a:r>
            <a:endParaRPr lang="sk-SK" b="1" dirty="0"/>
          </a:p>
          <a:p>
            <a:endParaRPr lang="sk-SK" dirty="0"/>
          </a:p>
          <a:p>
            <a:endParaRPr lang="sk-SK" dirty="0"/>
          </a:p>
          <a:p>
            <a:pPr>
              <a:buNone/>
            </a:pPr>
            <a:endParaRPr lang="sk-SK" dirty="0"/>
          </a:p>
        </p:txBody>
      </p:sp>
      <p:graphicFrame>
        <p:nvGraphicFramePr>
          <p:cNvPr id="10" name="Table 9"/>
          <p:cNvGraphicFramePr>
            <a:graphicFrameLocks noGrp="1"/>
          </p:cNvGraphicFramePr>
          <p:nvPr>
            <p:extLst>
              <p:ext uri="{D42A27DB-BD31-4B8C-83A1-F6EECF244321}">
                <p14:modId xmlns:p14="http://schemas.microsoft.com/office/powerpoint/2010/main" val="2904381996"/>
              </p:ext>
            </p:extLst>
          </p:nvPr>
        </p:nvGraphicFramePr>
        <p:xfrm>
          <a:off x="1187624" y="1988840"/>
          <a:ext cx="6096000" cy="7416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endParaRPr lang="sk-SK" b="1" dirty="0"/>
                    </a:p>
                  </a:txBody>
                  <a:tcPr/>
                </a:tc>
                <a:tc>
                  <a:txBody>
                    <a:bodyPr/>
                    <a:lstStyle/>
                    <a:p>
                      <a:pPr algn="ctr"/>
                      <a:r>
                        <a:rPr lang="sk-SK" b="1" dirty="0" err="1" smtClean="0"/>
                        <a:t>pre-test</a:t>
                      </a:r>
                      <a:endParaRPr lang="sk-SK" b="1" dirty="0"/>
                    </a:p>
                  </a:txBody>
                  <a:tcPr/>
                </a:tc>
                <a:tc>
                  <a:txBody>
                    <a:bodyPr/>
                    <a:lstStyle/>
                    <a:p>
                      <a:pPr algn="ctr"/>
                      <a:r>
                        <a:rPr lang="sk-SK" b="1" dirty="0" smtClean="0"/>
                        <a:t>môj</a:t>
                      </a:r>
                      <a:r>
                        <a:rPr lang="sk-SK" b="1" baseline="0" dirty="0" smtClean="0"/>
                        <a:t> prístup</a:t>
                      </a:r>
                      <a:endParaRPr lang="sk-SK" b="1" dirty="0"/>
                    </a:p>
                  </a:txBody>
                  <a:tcPr/>
                </a:tc>
                <a:tc>
                  <a:txBody>
                    <a:bodyPr/>
                    <a:lstStyle/>
                    <a:p>
                      <a:pPr algn="ctr"/>
                      <a:r>
                        <a:rPr lang="sk-SK" b="1" dirty="0" err="1" smtClean="0"/>
                        <a:t>post-test</a:t>
                      </a:r>
                      <a:endParaRPr lang="sk-SK" b="1" dirty="0"/>
                    </a:p>
                  </a:txBody>
                  <a:tcPr/>
                </a:tc>
              </a:tr>
              <a:tr h="370840">
                <a:tc>
                  <a:txBody>
                    <a:bodyPr/>
                    <a:lstStyle/>
                    <a:p>
                      <a:pPr algn="ctr"/>
                      <a:endParaRPr lang="sk-SK" b="1" dirty="0"/>
                    </a:p>
                  </a:txBody>
                  <a:tcPr/>
                </a:tc>
                <a:tc>
                  <a:txBody>
                    <a:bodyPr/>
                    <a:lstStyle/>
                    <a:p>
                      <a:pPr algn="ctr"/>
                      <a:r>
                        <a:rPr lang="sk-SK" b="1" dirty="0" smtClean="0"/>
                        <a:t>O</a:t>
                      </a:r>
                      <a:endParaRPr lang="sk-SK" b="1" dirty="0"/>
                    </a:p>
                  </a:txBody>
                  <a:tcPr/>
                </a:tc>
                <a:tc>
                  <a:txBody>
                    <a:bodyPr/>
                    <a:lstStyle/>
                    <a:p>
                      <a:pPr algn="ctr"/>
                      <a:r>
                        <a:rPr lang="sk-SK" b="1" dirty="0" smtClean="0"/>
                        <a:t>X</a:t>
                      </a:r>
                      <a:endParaRPr lang="sk-SK" b="1" dirty="0"/>
                    </a:p>
                  </a:txBody>
                  <a:tcPr/>
                </a:tc>
                <a:tc>
                  <a:txBody>
                    <a:bodyPr/>
                    <a:lstStyle/>
                    <a:p>
                      <a:pPr algn="ctr"/>
                      <a:r>
                        <a:rPr lang="sk-SK" b="1" dirty="0" smtClean="0"/>
                        <a:t>O</a:t>
                      </a:r>
                      <a:endParaRPr lang="sk-SK" b="1" dirty="0"/>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900972976"/>
              </p:ext>
            </p:extLst>
          </p:nvPr>
        </p:nvGraphicFramePr>
        <p:xfrm>
          <a:off x="1043608" y="4149080"/>
          <a:ext cx="6624736" cy="1107440"/>
        </p:xfrm>
        <a:graphic>
          <a:graphicData uri="http://schemas.openxmlformats.org/drawingml/2006/table">
            <a:tbl>
              <a:tblPr firstRow="1" bandRow="1">
                <a:tableStyleId>{5C22544A-7EE6-4342-B048-85BDC9FD1C3A}</a:tableStyleId>
              </a:tblPr>
              <a:tblGrid>
                <a:gridCol w="1944216"/>
                <a:gridCol w="1368152"/>
                <a:gridCol w="1512168"/>
                <a:gridCol w="1800200"/>
              </a:tblGrid>
              <a:tr h="298832">
                <a:tc>
                  <a:txBody>
                    <a:bodyPr/>
                    <a:lstStyle/>
                    <a:p>
                      <a:pPr algn="ctr"/>
                      <a:r>
                        <a:rPr lang="sk-SK" b="1" dirty="0" smtClean="0"/>
                        <a:t>Skupina</a:t>
                      </a:r>
                      <a:endParaRPr lang="sk-SK" b="1" dirty="0"/>
                    </a:p>
                  </a:txBody>
                  <a:tcPr/>
                </a:tc>
                <a:tc>
                  <a:txBody>
                    <a:bodyPr/>
                    <a:lstStyle/>
                    <a:p>
                      <a:pPr algn="ctr"/>
                      <a:r>
                        <a:rPr lang="sk-SK" b="1" dirty="0" err="1" smtClean="0"/>
                        <a:t>pre-test</a:t>
                      </a:r>
                      <a:endParaRPr lang="sk-SK" b="1" dirty="0"/>
                    </a:p>
                  </a:txBody>
                  <a:tcPr/>
                </a:tc>
                <a:tc>
                  <a:txBody>
                    <a:bodyPr/>
                    <a:lstStyle/>
                    <a:p>
                      <a:pPr algn="ctr"/>
                      <a:r>
                        <a:rPr lang="sk-SK" b="1" dirty="0" smtClean="0"/>
                        <a:t>môj prístup</a:t>
                      </a:r>
                      <a:endParaRPr lang="sk-SK"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err="1" smtClean="0"/>
                        <a:t>post-test</a:t>
                      </a:r>
                      <a:endParaRPr lang="sk-SK" b="1" dirty="0" smtClean="0"/>
                    </a:p>
                  </a:txBody>
                  <a:tcPr/>
                </a:tc>
              </a:tr>
              <a:tr h="370840">
                <a:tc>
                  <a:txBody>
                    <a:bodyPr/>
                    <a:lstStyle/>
                    <a:p>
                      <a:pPr algn="ctr"/>
                      <a:r>
                        <a:rPr lang="sk-SK" b="1" dirty="0" smtClean="0"/>
                        <a:t>Experimentálna</a:t>
                      </a:r>
                      <a:endParaRPr lang="sk-SK" b="1" dirty="0"/>
                    </a:p>
                  </a:txBody>
                  <a:tcPr/>
                </a:tc>
                <a:tc>
                  <a:txBody>
                    <a:bodyPr/>
                    <a:lstStyle/>
                    <a:p>
                      <a:pPr algn="ctr"/>
                      <a:r>
                        <a:rPr lang="sk-SK" b="1" dirty="0" smtClean="0"/>
                        <a:t>O</a:t>
                      </a:r>
                      <a:endParaRPr lang="sk-SK" b="1" dirty="0"/>
                    </a:p>
                  </a:txBody>
                  <a:tcPr/>
                </a:tc>
                <a:tc>
                  <a:txBody>
                    <a:bodyPr/>
                    <a:lstStyle/>
                    <a:p>
                      <a:pPr algn="ctr"/>
                      <a:r>
                        <a:rPr lang="sk-SK" b="1" dirty="0" smtClean="0"/>
                        <a:t>X</a:t>
                      </a:r>
                      <a:endParaRPr lang="sk-SK" b="1" dirty="0"/>
                    </a:p>
                  </a:txBody>
                  <a:tcPr/>
                </a:tc>
                <a:tc>
                  <a:txBody>
                    <a:bodyPr/>
                    <a:lstStyle/>
                    <a:p>
                      <a:pPr algn="ctr"/>
                      <a:r>
                        <a:rPr lang="sk-SK" b="1" dirty="0" smtClean="0"/>
                        <a:t>O</a:t>
                      </a:r>
                      <a:endParaRPr lang="sk-SK" b="1" dirty="0"/>
                    </a:p>
                  </a:txBody>
                  <a:tcPr/>
                </a:tc>
              </a:tr>
              <a:tr h="370840">
                <a:tc>
                  <a:txBody>
                    <a:bodyPr/>
                    <a:lstStyle/>
                    <a:p>
                      <a:pPr algn="ctr"/>
                      <a:r>
                        <a:rPr lang="sk-SK" b="1" dirty="0" smtClean="0"/>
                        <a:t>Kontrolná</a:t>
                      </a:r>
                      <a:endParaRPr lang="sk-SK" b="1" dirty="0"/>
                    </a:p>
                  </a:txBody>
                  <a:tcPr/>
                </a:tc>
                <a:tc>
                  <a:txBody>
                    <a:bodyPr/>
                    <a:lstStyle/>
                    <a:p>
                      <a:pPr algn="ctr"/>
                      <a:r>
                        <a:rPr lang="sk-SK" b="1" dirty="0" smtClean="0"/>
                        <a:t>O</a:t>
                      </a:r>
                      <a:endParaRPr lang="sk-SK" b="1" dirty="0"/>
                    </a:p>
                  </a:txBody>
                  <a:tcPr/>
                </a:tc>
                <a:tc>
                  <a:txBody>
                    <a:bodyPr/>
                    <a:lstStyle/>
                    <a:p>
                      <a:pPr algn="ctr"/>
                      <a:endParaRPr lang="sk-SK" b="1" dirty="0"/>
                    </a:p>
                  </a:txBody>
                  <a:tcPr/>
                </a:tc>
                <a:tc>
                  <a:txBody>
                    <a:bodyPr/>
                    <a:lstStyle/>
                    <a:p>
                      <a:pPr algn="ctr"/>
                      <a:r>
                        <a:rPr lang="sk-SK" b="1" dirty="0" smtClean="0"/>
                        <a:t>O</a:t>
                      </a:r>
                      <a:endParaRPr lang="sk-SK" b="1" dirty="0"/>
                    </a:p>
                  </a:txBody>
                  <a:tcPr/>
                </a:tc>
              </a:tr>
            </a:tbl>
          </a:graphicData>
        </a:graphic>
      </p:graphicFrame>
    </p:spTree>
    <p:extLst>
      <p:ext uri="{BB962C8B-B14F-4D97-AF65-F5344CB8AC3E}">
        <p14:creationId xmlns:p14="http://schemas.microsoft.com/office/powerpoint/2010/main" val="3361384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76672"/>
            <a:ext cx="8229600" cy="640581"/>
          </a:xfrm>
        </p:spPr>
        <p:txBody>
          <a:bodyPr/>
          <a:lstStyle/>
          <a:p>
            <a:pPr algn="ctr"/>
            <a:r>
              <a:rPr lang="sk-SK" dirty="0" smtClean="0"/>
              <a:t>vs.</a:t>
            </a:r>
            <a:endParaRPr lang="sk-SK" dirty="0"/>
          </a:p>
        </p:txBody>
      </p:sp>
      <p:sp>
        <p:nvSpPr>
          <p:cNvPr id="7" name="Content Placeholder 6"/>
          <p:cNvSpPr>
            <a:spLocks noGrp="1"/>
          </p:cNvSpPr>
          <p:nvPr>
            <p:ph idx="1"/>
          </p:nvPr>
        </p:nvSpPr>
        <p:spPr>
          <a:xfrm>
            <a:off x="457200" y="1052736"/>
            <a:ext cx="3754760" cy="4968552"/>
          </a:xfrm>
        </p:spPr>
        <p:txBody>
          <a:bodyPr>
            <a:normAutofit/>
          </a:bodyPr>
          <a:lstStyle/>
          <a:p>
            <a:pPr marL="0" indent="0">
              <a:buNone/>
            </a:pPr>
            <a:r>
              <a:rPr lang="sk-SK" b="1" dirty="0" smtClean="0"/>
              <a:t>Kvantitatívne dáta</a:t>
            </a:r>
            <a:br>
              <a:rPr lang="sk-SK" b="1" dirty="0" smtClean="0"/>
            </a:br>
            <a:endParaRPr lang="sk-SK" sz="2400" b="1" dirty="0" smtClean="0"/>
          </a:p>
          <a:p>
            <a:r>
              <a:rPr lang="sk-SK" dirty="0" smtClean="0"/>
              <a:t>Čísla</a:t>
            </a:r>
          </a:p>
          <a:p>
            <a:r>
              <a:rPr lang="sk-SK" dirty="0" smtClean="0"/>
              <a:t>„Nepriestreľné“, dôveryhodné, vedecké</a:t>
            </a:r>
          </a:p>
          <a:p>
            <a:r>
              <a:rPr lang="sk-SK" b="1" dirty="0"/>
              <a:t>Čo?</a:t>
            </a:r>
            <a:r>
              <a:rPr lang="sk-SK" dirty="0"/>
              <a:t> </a:t>
            </a:r>
            <a:r>
              <a:rPr lang="sk-SK" b="1" dirty="0"/>
              <a:t>Kto?</a:t>
            </a:r>
            <a:r>
              <a:rPr lang="sk-SK" dirty="0"/>
              <a:t> A </a:t>
            </a:r>
            <a:r>
              <a:rPr lang="sk-SK" b="1" dirty="0"/>
              <a:t>Kedy</a:t>
            </a:r>
            <a:r>
              <a:rPr lang="sk-SK" b="1" dirty="0" smtClean="0"/>
              <a:t>?</a:t>
            </a:r>
          </a:p>
          <a:p>
            <a:r>
              <a:rPr lang="sk-SK" dirty="0" smtClean="0"/>
              <a:t>Dá sa zovšeobecňovať</a:t>
            </a:r>
          </a:p>
          <a:p>
            <a:r>
              <a:rPr lang="sk-SK" dirty="0" smtClean="0"/>
              <a:t>Bezkontextové</a:t>
            </a:r>
          </a:p>
          <a:p>
            <a:endParaRPr lang="sk-SK" dirty="0"/>
          </a:p>
        </p:txBody>
      </p:sp>
      <p:sp>
        <p:nvSpPr>
          <p:cNvPr id="8" name="Text Placeholder 7"/>
          <p:cNvSpPr>
            <a:spLocks noGrp="1"/>
          </p:cNvSpPr>
          <p:nvPr>
            <p:ph type="body" sz="quarter" idx="12"/>
          </p:nvPr>
        </p:nvSpPr>
        <p:spPr/>
        <p:txBody>
          <a:bodyPr>
            <a:normAutofit fontScale="92500" lnSpcReduction="10000"/>
          </a:bodyPr>
          <a:lstStyle/>
          <a:p>
            <a:r>
              <a:rPr lang="sk-SK" dirty="0" smtClean="0"/>
              <a:t>Rýchle porovnanie: kvantitatívne dáta vs. </a:t>
            </a:r>
            <a:r>
              <a:rPr lang="sk-SK" dirty="0"/>
              <a:t>k</a:t>
            </a:r>
            <a:r>
              <a:rPr lang="sk-SK" dirty="0" smtClean="0"/>
              <a:t>valitatívne dáta</a:t>
            </a:r>
            <a:endParaRPr lang="sk-SK"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
        <p:nvSpPr>
          <p:cNvPr id="9" name="Content Placeholder 8"/>
          <p:cNvSpPr>
            <a:spLocks noGrp="1"/>
          </p:cNvSpPr>
          <p:nvPr>
            <p:ph idx="14"/>
          </p:nvPr>
        </p:nvSpPr>
        <p:spPr>
          <a:xfrm>
            <a:off x="5076056" y="1124744"/>
            <a:ext cx="3600400" cy="4968552"/>
          </a:xfrm>
        </p:spPr>
        <p:txBody>
          <a:bodyPr>
            <a:normAutofit lnSpcReduction="10000"/>
          </a:bodyPr>
          <a:lstStyle/>
          <a:p>
            <a:pPr marL="0" indent="0">
              <a:buNone/>
            </a:pPr>
            <a:r>
              <a:rPr lang="sk-SK" b="1" dirty="0" smtClean="0"/>
              <a:t>Kvalitatívne dáta</a:t>
            </a:r>
            <a:br>
              <a:rPr lang="sk-SK" b="1" dirty="0" smtClean="0"/>
            </a:br>
            <a:endParaRPr lang="sk-SK" b="1" dirty="0" smtClean="0"/>
          </a:p>
          <a:p>
            <a:r>
              <a:rPr lang="sk-SK" dirty="0" smtClean="0"/>
              <a:t>Slová</a:t>
            </a:r>
          </a:p>
          <a:p>
            <a:r>
              <a:rPr lang="sk-SK" dirty="0" smtClean="0"/>
              <a:t>Obrázky, videá, ...</a:t>
            </a:r>
          </a:p>
          <a:p>
            <a:r>
              <a:rPr lang="sk-SK" dirty="0" smtClean="0"/>
              <a:t>Citlivé, detailné, kontextuálne</a:t>
            </a:r>
          </a:p>
          <a:p>
            <a:r>
              <a:rPr lang="sk-SK" b="1" dirty="0"/>
              <a:t>Prečo?</a:t>
            </a:r>
            <a:r>
              <a:rPr lang="sk-SK" dirty="0"/>
              <a:t> a </a:t>
            </a:r>
            <a:r>
              <a:rPr lang="sk-SK" b="1" dirty="0"/>
              <a:t>Ako</a:t>
            </a:r>
            <a:r>
              <a:rPr lang="sk-SK" b="1" dirty="0" smtClean="0"/>
              <a:t>?</a:t>
            </a:r>
            <a:endParaRPr lang="en-US" b="1" dirty="0" smtClean="0"/>
          </a:p>
          <a:p>
            <a:r>
              <a:rPr lang="sk-SK" dirty="0" smtClean="0"/>
              <a:t>Nedá sa zovšeobecňovať</a:t>
            </a:r>
          </a:p>
          <a:p>
            <a:r>
              <a:rPr lang="en-US" dirty="0" err="1" smtClean="0"/>
              <a:t>Dop</a:t>
            </a:r>
            <a:r>
              <a:rPr lang="sk-SK" dirty="0" smtClean="0"/>
              <a:t>ĺňajú kvantitatívne dáta</a:t>
            </a:r>
          </a:p>
        </p:txBody>
      </p:sp>
    </p:spTree>
    <p:extLst>
      <p:ext uri="{BB962C8B-B14F-4D97-AF65-F5344CB8AC3E}">
        <p14:creationId xmlns:p14="http://schemas.microsoft.com/office/powerpoint/2010/main" val="6368198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Ako porovnávame (3)</a:t>
            </a:r>
            <a:endParaRPr lang="en-US" dirty="0"/>
          </a:p>
        </p:txBody>
      </p:sp>
      <p:sp>
        <p:nvSpPr>
          <p:cNvPr id="4" name="Text Placeholder 3"/>
          <p:cNvSpPr>
            <a:spLocks noGrp="1"/>
          </p:cNvSpPr>
          <p:nvPr>
            <p:ph type="body" sz="quarter" idx="12"/>
          </p:nvPr>
        </p:nvSpPr>
        <p:spPr/>
        <p:txBody>
          <a:bodyPr>
            <a:normAutofit fontScale="92500" lnSpcReduction="10000"/>
          </a:bodyPr>
          <a:lstStyle/>
          <a:p>
            <a:r>
              <a:rPr lang="sk-SK" dirty="0"/>
              <a:t>Návrh overenia</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
        <p:nvSpPr>
          <p:cNvPr id="7" name="Content Placeholder 2"/>
          <p:cNvSpPr>
            <a:spLocks noGrp="1"/>
          </p:cNvSpPr>
          <p:nvPr>
            <p:ph idx="1"/>
          </p:nvPr>
        </p:nvSpPr>
        <p:spPr/>
        <p:txBody>
          <a:bodyPr>
            <a:normAutofit/>
          </a:bodyPr>
          <a:lstStyle/>
          <a:p>
            <a:r>
              <a:rPr lang="sk-SK" b="1" dirty="0"/>
              <a:t>2 </a:t>
            </a:r>
            <a:r>
              <a:rPr lang="sk-SK" b="1" dirty="0" smtClean="0"/>
              <a:t>skupiny</a:t>
            </a:r>
            <a:r>
              <a:rPr lang="en-US" b="1" dirty="0" smtClean="0"/>
              <a:t>, </a:t>
            </a:r>
            <a:r>
              <a:rPr lang="sk-SK" b="1" dirty="0" smtClean="0"/>
              <a:t>náhodný výber</a:t>
            </a:r>
            <a:r>
              <a:rPr lang="en-US" b="1" dirty="0" smtClean="0"/>
              <a:t>, </a:t>
            </a:r>
            <a:r>
              <a:rPr lang="sk-SK" b="1" dirty="0" smtClean="0"/>
              <a:t>p</a:t>
            </a:r>
            <a:r>
              <a:rPr lang="en-US" b="1" dirty="0" smtClean="0"/>
              <a:t>re-test</a:t>
            </a:r>
            <a:r>
              <a:rPr lang="en-US" b="1" dirty="0"/>
              <a:t>, </a:t>
            </a:r>
            <a:r>
              <a:rPr lang="sk-SK" b="1" dirty="0" smtClean="0"/>
              <a:t>p</a:t>
            </a:r>
            <a:r>
              <a:rPr lang="en-US" b="1" dirty="0" err="1" smtClean="0"/>
              <a:t>ost</a:t>
            </a:r>
            <a:r>
              <a:rPr lang="en-US" b="1" dirty="0" smtClean="0"/>
              <a:t>-test</a:t>
            </a:r>
            <a:endParaRPr lang="sk-SK" dirty="0"/>
          </a:p>
          <a:p>
            <a:endParaRPr lang="sk-SK" dirty="0"/>
          </a:p>
          <a:p>
            <a:endParaRPr lang="sk-SK" dirty="0" smtClean="0"/>
          </a:p>
          <a:p>
            <a:endParaRPr lang="sk-SK" dirty="0" smtClean="0"/>
          </a:p>
          <a:p>
            <a:r>
              <a:rPr lang="en-US" dirty="0"/>
              <a:t> </a:t>
            </a:r>
            <a:r>
              <a:rPr lang="en-US" b="1" dirty="0"/>
              <a:t> </a:t>
            </a:r>
            <a:r>
              <a:rPr lang="en-US" b="1" dirty="0" smtClean="0"/>
              <a:t>Solomon</a:t>
            </a:r>
            <a:r>
              <a:rPr lang="sk-SK" b="1" dirty="0" err="1" smtClean="0"/>
              <a:t>ov</a:t>
            </a:r>
            <a:r>
              <a:rPr lang="sk-SK" b="1" dirty="0" smtClean="0"/>
              <a:t> návrh experimentu (4 skupiny)</a:t>
            </a:r>
            <a:endParaRPr lang="sk-SK" b="1" dirty="0"/>
          </a:p>
          <a:p>
            <a:endParaRPr lang="sk-SK" b="1" dirty="0"/>
          </a:p>
          <a:p>
            <a:endParaRPr lang="sk-SK" dirty="0"/>
          </a:p>
          <a:p>
            <a:endParaRPr lang="sk-SK" dirty="0"/>
          </a:p>
          <a:p>
            <a:pPr>
              <a:buNone/>
            </a:pPr>
            <a:endParaRPr lang="sk-SK" dirty="0"/>
          </a:p>
        </p:txBody>
      </p:sp>
      <p:graphicFrame>
        <p:nvGraphicFramePr>
          <p:cNvPr id="10" name="Table 9"/>
          <p:cNvGraphicFramePr>
            <a:graphicFrameLocks noGrp="1"/>
          </p:cNvGraphicFramePr>
          <p:nvPr>
            <p:extLst>
              <p:ext uri="{D42A27DB-BD31-4B8C-83A1-F6EECF244321}">
                <p14:modId xmlns:p14="http://schemas.microsoft.com/office/powerpoint/2010/main" val="3787809430"/>
              </p:ext>
            </p:extLst>
          </p:nvPr>
        </p:nvGraphicFramePr>
        <p:xfrm>
          <a:off x="1547664" y="1988840"/>
          <a:ext cx="6096000" cy="1112520"/>
        </p:xfrm>
        <a:graphic>
          <a:graphicData uri="http://schemas.openxmlformats.org/drawingml/2006/table">
            <a:tbl>
              <a:tblPr firstRow="1" bandRow="1">
                <a:tableStyleId>{5C22544A-7EE6-4342-B048-85BDC9FD1C3A}</a:tableStyleId>
              </a:tblPr>
              <a:tblGrid>
                <a:gridCol w="1944216"/>
                <a:gridCol w="1103784"/>
                <a:gridCol w="1524000"/>
                <a:gridCol w="1524000"/>
              </a:tblGrid>
              <a:tr h="370840">
                <a:tc>
                  <a:txBody>
                    <a:bodyPr/>
                    <a:lstStyle/>
                    <a:p>
                      <a:pPr algn="ctr"/>
                      <a:r>
                        <a:rPr lang="sk-SK" b="1" dirty="0" smtClean="0"/>
                        <a:t>Skupina</a:t>
                      </a:r>
                      <a:endParaRPr lang="sk-SK" b="1" dirty="0"/>
                    </a:p>
                  </a:txBody>
                  <a:tcPr/>
                </a:tc>
                <a:tc>
                  <a:txBody>
                    <a:bodyPr/>
                    <a:lstStyle/>
                    <a:p>
                      <a:pPr algn="ctr"/>
                      <a:r>
                        <a:rPr lang="sk-SK" b="1" dirty="0" err="1" smtClean="0"/>
                        <a:t>pre-test</a:t>
                      </a:r>
                      <a:endParaRPr lang="sk-SK" b="1" dirty="0"/>
                    </a:p>
                  </a:txBody>
                  <a:tcPr/>
                </a:tc>
                <a:tc>
                  <a:txBody>
                    <a:bodyPr/>
                    <a:lstStyle/>
                    <a:p>
                      <a:pPr algn="ctr"/>
                      <a:r>
                        <a:rPr lang="sk-SK" b="1" dirty="0" smtClean="0"/>
                        <a:t>môj</a:t>
                      </a:r>
                      <a:r>
                        <a:rPr lang="sk-SK" b="1" baseline="0" dirty="0" smtClean="0"/>
                        <a:t> prístup</a:t>
                      </a:r>
                      <a:endParaRPr lang="sk-SK" b="1" dirty="0"/>
                    </a:p>
                  </a:txBody>
                  <a:tcPr/>
                </a:tc>
                <a:tc>
                  <a:txBody>
                    <a:bodyPr/>
                    <a:lstStyle/>
                    <a:p>
                      <a:pPr algn="ctr"/>
                      <a:r>
                        <a:rPr lang="sk-SK" b="1" dirty="0" err="1" smtClean="0"/>
                        <a:t>post-test</a:t>
                      </a:r>
                      <a:endParaRPr lang="sk-SK" b="1" dirty="0"/>
                    </a:p>
                  </a:txBody>
                  <a:tcPr/>
                </a:tc>
              </a:tr>
              <a:tr h="370840">
                <a:tc>
                  <a:txBody>
                    <a:bodyPr/>
                    <a:lstStyle/>
                    <a:p>
                      <a:pPr algn="ctr"/>
                      <a:r>
                        <a:rPr lang="en-US" b="1" dirty="0" smtClean="0"/>
                        <a:t>Experiment</a:t>
                      </a:r>
                      <a:r>
                        <a:rPr lang="sk-SK" b="1" dirty="0" smtClean="0"/>
                        <a:t>á</a:t>
                      </a:r>
                      <a:r>
                        <a:rPr lang="en-US" b="1" dirty="0" smtClean="0"/>
                        <a:t>l</a:t>
                      </a:r>
                      <a:r>
                        <a:rPr lang="sk-SK" b="1" dirty="0" smtClean="0"/>
                        <a:t>na</a:t>
                      </a:r>
                      <a:endParaRPr lang="sk-SK" b="1" dirty="0"/>
                    </a:p>
                  </a:txBody>
                  <a:tcPr/>
                </a:tc>
                <a:tc>
                  <a:txBody>
                    <a:bodyPr/>
                    <a:lstStyle/>
                    <a:p>
                      <a:pPr algn="ctr"/>
                      <a:r>
                        <a:rPr lang="sk-SK" b="1" dirty="0" smtClean="0"/>
                        <a:t>O</a:t>
                      </a:r>
                      <a:endParaRPr lang="sk-SK" b="1" dirty="0"/>
                    </a:p>
                  </a:txBody>
                  <a:tcPr/>
                </a:tc>
                <a:tc>
                  <a:txBody>
                    <a:bodyPr/>
                    <a:lstStyle/>
                    <a:p>
                      <a:pPr algn="ctr"/>
                      <a:r>
                        <a:rPr lang="sk-SK" b="1" dirty="0" smtClean="0"/>
                        <a:t>X</a:t>
                      </a:r>
                      <a:endParaRPr lang="sk-SK" b="1" dirty="0"/>
                    </a:p>
                  </a:txBody>
                  <a:tcPr/>
                </a:tc>
                <a:tc>
                  <a:txBody>
                    <a:bodyPr/>
                    <a:lstStyle/>
                    <a:p>
                      <a:pPr algn="ctr"/>
                      <a:r>
                        <a:rPr lang="sk-SK" b="1" dirty="0" smtClean="0"/>
                        <a:t>O</a:t>
                      </a:r>
                      <a:endParaRPr lang="sk-SK" b="1" dirty="0"/>
                    </a:p>
                  </a:txBody>
                  <a:tcPr/>
                </a:tc>
              </a:tr>
              <a:tr h="370840">
                <a:tc>
                  <a:txBody>
                    <a:bodyPr/>
                    <a:lstStyle/>
                    <a:p>
                      <a:pPr algn="ctr"/>
                      <a:r>
                        <a:rPr lang="sk-SK" b="1" dirty="0" smtClean="0"/>
                        <a:t>Kontrolná</a:t>
                      </a:r>
                      <a:endParaRPr lang="sk-SK" b="1" dirty="0"/>
                    </a:p>
                  </a:txBody>
                  <a:tcPr/>
                </a:tc>
                <a:tc>
                  <a:txBody>
                    <a:bodyPr/>
                    <a:lstStyle/>
                    <a:p>
                      <a:pPr algn="ctr"/>
                      <a:r>
                        <a:rPr lang="en-US" b="1" dirty="0" smtClean="0"/>
                        <a:t>O</a:t>
                      </a:r>
                      <a:endParaRPr lang="sk-SK" b="1" dirty="0"/>
                    </a:p>
                  </a:txBody>
                  <a:tcPr/>
                </a:tc>
                <a:tc>
                  <a:txBody>
                    <a:bodyPr/>
                    <a:lstStyle/>
                    <a:p>
                      <a:pPr algn="ctr"/>
                      <a:endParaRPr lang="sk-SK" b="1" dirty="0"/>
                    </a:p>
                  </a:txBody>
                  <a:tcPr/>
                </a:tc>
                <a:tc>
                  <a:txBody>
                    <a:bodyPr/>
                    <a:lstStyle/>
                    <a:p>
                      <a:pPr algn="ctr"/>
                      <a:r>
                        <a:rPr lang="en-US" b="1" dirty="0" smtClean="0"/>
                        <a:t>O</a:t>
                      </a:r>
                      <a:endParaRPr lang="sk-SK" b="1" dirty="0"/>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770748319"/>
              </p:ext>
            </p:extLst>
          </p:nvPr>
        </p:nvGraphicFramePr>
        <p:xfrm>
          <a:off x="1403648" y="4149080"/>
          <a:ext cx="6528048" cy="1854200"/>
        </p:xfrm>
        <a:graphic>
          <a:graphicData uri="http://schemas.openxmlformats.org/drawingml/2006/table">
            <a:tbl>
              <a:tblPr firstRow="1" bandRow="1">
                <a:tableStyleId>{5C22544A-7EE6-4342-B048-85BDC9FD1C3A}</a:tableStyleId>
              </a:tblPr>
              <a:tblGrid>
                <a:gridCol w="2448272"/>
                <a:gridCol w="1031776"/>
                <a:gridCol w="1524000"/>
                <a:gridCol w="1524000"/>
              </a:tblGrid>
              <a:tr h="370840">
                <a:tc>
                  <a:txBody>
                    <a:bodyPr/>
                    <a:lstStyle/>
                    <a:p>
                      <a:pPr algn="ctr"/>
                      <a:r>
                        <a:rPr lang="sk-SK" b="1" dirty="0" smtClean="0"/>
                        <a:t>Skupina</a:t>
                      </a:r>
                      <a:endParaRPr lang="sk-SK" b="1" dirty="0"/>
                    </a:p>
                  </a:txBody>
                  <a:tcPr/>
                </a:tc>
                <a:tc>
                  <a:txBody>
                    <a:bodyPr/>
                    <a:lstStyle/>
                    <a:p>
                      <a:pPr algn="ctr"/>
                      <a:r>
                        <a:rPr lang="sk-SK" b="1" dirty="0" err="1" smtClean="0"/>
                        <a:t>pre-test</a:t>
                      </a:r>
                      <a:endParaRPr lang="sk-SK" b="1" dirty="0"/>
                    </a:p>
                  </a:txBody>
                  <a:tcPr/>
                </a:tc>
                <a:tc>
                  <a:txBody>
                    <a:bodyPr/>
                    <a:lstStyle/>
                    <a:p>
                      <a:pPr algn="ctr"/>
                      <a:r>
                        <a:rPr lang="sk-SK" b="1" dirty="0" smtClean="0"/>
                        <a:t>môj prístup</a:t>
                      </a:r>
                      <a:endParaRPr lang="sk-SK"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err="1" smtClean="0"/>
                        <a:t>post-test</a:t>
                      </a:r>
                      <a:endParaRPr lang="sk-SK" b="1"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Experiment</a:t>
                      </a:r>
                      <a:r>
                        <a:rPr lang="sk-SK" b="1" dirty="0" smtClean="0"/>
                        <a:t>á</a:t>
                      </a:r>
                      <a:r>
                        <a:rPr lang="en-US" b="1" dirty="0" smtClean="0"/>
                        <a:t>l</a:t>
                      </a:r>
                      <a:r>
                        <a:rPr lang="sk-SK" b="1" dirty="0" smtClean="0"/>
                        <a:t>na 1</a:t>
                      </a:r>
                      <a:endParaRPr lang="sk-SK" b="1" dirty="0"/>
                    </a:p>
                  </a:txBody>
                  <a:tcPr/>
                </a:tc>
                <a:tc>
                  <a:txBody>
                    <a:bodyPr/>
                    <a:lstStyle/>
                    <a:p>
                      <a:pPr algn="ctr"/>
                      <a:r>
                        <a:rPr lang="sk-SK" b="1" dirty="0" smtClean="0"/>
                        <a:t>O</a:t>
                      </a:r>
                      <a:endParaRPr lang="sk-SK" b="1" dirty="0"/>
                    </a:p>
                  </a:txBody>
                  <a:tcPr/>
                </a:tc>
                <a:tc>
                  <a:txBody>
                    <a:bodyPr/>
                    <a:lstStyle/>
                    <a:p>
                      <a:pPr algn="ctr"/>
                      <a:r>
                        <a:rPr lang="sk-SK" b="1" dirty="0" smtClean="0"/>
                        <a:t>X</a:t>
                      </a:r>
                      <a:endParaRPr lang="sk-SK" b="1" dirty="0"/>
                    </a:p>
                  </a:txBody>
                  <a:tcPr/>
                </a:tc>
                <a:tc>
                  <a:txBody>
                    <a:bodyPr/>
                    <a:lstStyle/>
                    <a:p>
                      <a:pPr algn="ctr"/>
                      <a:r>
                        <a:rPr lang="sk-SK" b="1" dirty="0" smtClean="0"/>
                        <a:t>O</a:t>
                      </a:r>
                      <a:endParaRPr lang="sk-SK" b="1" dirty="0"/>
                    </a:p>
                  </a:txBody>
                  <a:tcPr/>
                </a:tc>
              </a:tr>
              <a:tr h="370840">
                <a:tc>
                  <a:txBody>
                    <a:bodyPr/>
                    <a:lstStyle/>
                    <a:p>
                      <a:pPr algn="ctr"/>
                      <a:r>
                        <a:rPr lang="sk-SK" b="1" dirty="0" smtClean="0"/>
                        <a:t>Kontrolná 1</a:t>
                      </a:r>
                      <a:endParaRPr lang="sk-SK" b="1" dirty="0"/>
                    </a:p>
                  </a:txBody>
                  <a:tcPr/>
                </a:tc>
                <a:tc>
                  <a:txBody>
                    <a:bodyPr/>
                    <a:lstStyle/>
                    <a:p>
                      <a:pPr algn="ctr"/>
                      <a:r>
                        <a:rPr lang="sk-SK" b="1" dirty="0" smtClean="0"/>
                        <a:t>O</a:t>
                      </a:r>
                      <a:endParaRPr lang="sk-SK" b="1" dirty="0"/>
                    </a:p>
                  </a:txBody>
                  <a:tcPr/>
                </a:tc>
                <a:tc>
                  <a:txBody>
                    <a:bodyPr/>
                    <a:lstStyle/>
                    <a:p>
                      <a:pPr algn="ctr"/>
                      <a:endParaRPr lang="sk-SK" b="1" dirty="0"/>
                    </a:p>
                  </a:txBody>
                  <a:tcPr/>
                </a:tc>
                <a:tc>
                  <a:txBody>
                    <a:bodyPr/>
                    <a:lstStyle/>
                    <a:p>
                      <a:pPr algn="ctr"/>
                      <a:r>
                        <a:rPr lang="sk-SK" b="1" dirty="0" smtClean="0"/>
                        <a:t>O</a:t>
                      </a:r>
                      <a:endParaRPr lang="sk-SK" b="1"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Experiment</a:t>
                      </a:r>
                      <a:r>
                        <a:rPr lang="sk-SK" b="1" dirty="0" smtClean="0"/>
                        <a:t>á</a:t>
                      </a:r>
                      <a:r>
                        <a:rPr lang="en-US" b="1" dirty="0" smtClean="0"/>
                        <a:t>l</a:t>
                      </a:r>
                      <a:r>
                        <a:rPr lang="sk-SK" b="1" dirty="0" smtClean="0"/>
                        <a:t>na 2</a:t>
                      </a:r>
                    </a:p>
                  </a:txBody>
                  <a:tcPr/>
                </a:tc>
                <a:tc>
                  <a:txBody>
                    <a:bodyPr/>
                    <a:lstStyle/>
                    <a:p>
                      <a:pPr algn="ctr"/>
                      <a:endParaRPr lang="sk-SK" b="1" dirty="0"/>
                    </a:p>
                  </a:txBody>
                  <a:tcPr/>
                </a:tc>
                <a:tc>
                  <a:txBody>
                    <a:bodyPr/>
                    <a:lstStyle/>
                    <a:p>
                      <a:pPr algn="ctr"/>
                      <a:r>
                        <a:rPr lang="sk-SK" b="1" dirty="0" smtClean="0"/>
                        <a:t>X</a:t>
                      </a:r>
                      <a:endParaRPr lang="sk-SK" b="1" dirty="0"/>
                    </a:p>
                  </a:txBody>
                  <a:tcPr/>
                </a:tc>
                <a:tc>
                  <a:txBody>
                    <a:bodyPr/>
                    <a:lstStyle/>
                    <a:p>
                      <a:pPr algn="ctr"/>
                      <a:r>
                        <a:rPr lang="sk-SK" b="1" dirty="0" smtClean="0"/>
                        <a:t>O</a:t>
                      </a:r>
                      <a:endParaRPr lang="sk-SK" b="1"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smtClean="0"/>
                        <a:t>Kontrolná 2</a:t>
                      </a:r>
                    </a:p>
                  </a:txBody>
                  <a:tcPr/>
                </a:tc>
                <a:tc>
                  <a:txBody>
                    <a:bodyPr/>
                    <a:lstStyle/>
                    <a:p>
                      <a:pPr algn="ctr"/>
                      <a:endParaRPr lang="sk-SK" b="1" dirty="0"/>
                    </a:p>
                  </a:txBody>
                  <a:tcPr/>
                </a:tc>
                <a:tc>
                  <a:txBody>
                    <a:bodyPr/>
                    <a:lstStyle/>
                    <a:p>
                      <a:pPr algn="ctr"/>
                      <a:endParaRPr lang="sk-SK" b="1" dirty="0"/>
                    </a:p>
                  </a:txBody>
                  <a:tcPr/>
                </a:tc>
                <a:tc>
                  <a:txBody>
                    <a:bodyPr/>
                    <a:lstStyle/>
                    <a:p>
                      <a:pPr algn="ctr"/>
                      <a:r>
                        <a:rPr lang="sk-SK" b="1" dirty="0" smtClean="0"/>
                        <a:t>O</a:t>
                      </a:r>
                      <a:endParaRPr lang="sk-SK" b="1" dirty="0"/>
                    </a:p>
                  </a:txBody>
                  <a:tcPr/>
                </a:tc>
              </a:tr>
            </a:tbl>
          </a:graphicData>
        </a:graphic>
      </p:graphicFrame>
    </p:spTree>
    <p:extLst>
      <p:ext uri="{BB962C8B-B14F-4D97-AF65-F5344CB8AC3E}">
        <p14:creationId xmlns:p14="http://schemas.microsoft.com/office/powerpoint/2010/main" val="2157679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Návrh experimentu (2)</a:t>
            </a:r>
            <a:endParaRPr lang="sk-SK" dirty="0"/>
          </a:p>
        </p:txBody>
      </p:sp>
      <p:sp>
        <p:nvSpPr>
          <p:cNvPr id="3" name="Content Placeholder 2"/>
          <p:cNvSpPr>
            <a:spLocks noGrp="1"/>
          </p:cNvSpPr>
          <p:nvPr>
            <p:ph idx="1"/>
          </p:nvPr>
        </p:nvSpPr>
        <p:spPr/>
        <p:txBody>
          <a:bodyPr/>
          <a:lstStyle/>
          <a:p>
            <a:pPr marL="514350" indent="-514350">
              <a:buFont typeface="+mj-lt"/>
              <a:buAutoNum type="arabicPeriod" startAt="4"/>
            </a:pPr>
            <a:r>
              <a:rPr lang="sk-SK" b="1" dirty="0" smtClean="0"/>
              <a:t>Určiť realizáciu overenia</a:t>
            </a:r>
          </a:p>
          <a:p>
            <a:pPr lvl="1"/>
            <a:r>
              <a:rPr lang="sk-SK" dirty="0" smtClean="0"/>
              <a:t>Závislé / nezávislé premenné</a:t>
            </a:r>
          </a:p>
          <a:p>
            <a:pPr marL="514350" indent="-514350">
              <a:buFont typeface="+mj-lt"/>
              <a:buAutoNum type="arabicPeriod" startAt="4"/>
            </a:pPr>
            <a:r>
              <a:rPr lang="sk-SK" b="1" dirty="0" smtClean="0"/>
              <a:t>Analýza dát a prezentovanie výsledkov</a:t>
            </a:r>
          </a:p>
          <a:p>
            <a:pPr lvl="1"/>
            <a:r>
              <a:rPr lang="sk-SK" dirty="0" smtClean="0"/>
              <a:t>t-Test, F-Test, ANOVA, ...</a:t>
            </a:r>
          </a:p>
          <a:p>
            <a:pPr marL="514350" indent="-514350">
              <a:buFont typeface="+mj-lt"/>
              <a:buAutoNum type="arabicPeriod" startAt="4"/>
            </a:pPr>
            <a:r>
              <a:rPr lang="sk-SK" b="1" dirty="0" smtClean="0"/>
              <a:t>Zhodnotenie</a:t>
            </a:r>
          </a:p>
          <a:p>
            <a:pPr lvl="1"/>
            <a:r>
              <a:rPr lang="sk-SK" dirty="0" smtClean="0"/>
              <a:t>Príspevok, dôsledky</a:t>
            </a:r>
            <a:endParaRPr lang="sk-SK" dirty="0"/>
          </a:p>
        </p:txBody>
      </p:sp>
      <p:sp>
        <p:nvSpPr>
          <p:cNvPr id="4" name="Text Placeholder 3"/>
          <p:cNvSpPr>
            <a:spLocks noGrp="1"/>
          </p:cNvSpPr>
          <p:nvPr>
            <p:ph type="body" sz="quarter" idx="12"/>
          </p:nvPr>
        </p:nvSpPr>
        <p:spPr/>
        <p:txBody>
          <a:bodyPr>
            <a:normAutofit fontScale="92500" lnSpcReduction="10000"/>
          </a:bodyPr>
          <a:lstStyle/>
          <a:p>
            <a:r>
              <a:rPr lang="sk-SK" dirty="0" smtClean="0"/>
              <a:t>Návrh experimentu (2)</a:t>
            </a:r>
            <a:endParaRPr lang="sk-SK"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16425725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Dáta</a:t>
            </a:r>
            <a:endParaRPr lang="sk-SK" dirty="0"/>
          </a:p>
        </p:txBody>
      </p:sp>
      <p:sp>
        <p:nvSpPr>
          <p:cNvPr id="3" name="Content Placeholder 2"/>
          <p:cNvSpPr>
            <a:spLocks noGrp="1"/>
          </p:cNvSpPr>
          <p:nvPr>
            <p:ph idx="1"/>
          </p:nvPr>
        </p:nvSpPr>
        <p:spPr/>
        <p:txBody>
          <a:bodyPr/>
          <a:lstStyle/>
          <a:p>
            <a:r>
              <a:rPr lang="sk-SK" dirty="0" smtClean="0"/>
              <a:t>Page view / Úloha / Aktitiva</a:t>
            </a:r>
          </a:p>
          <a:p>
            <a:r>
              <a:rPr lang="sk-SK" dirty="0" smtClean="0"/>
              <a:t>Informácie o:</a:t>
            </a:r>
          </a:p>
          <a:p>
            <a:pPr lvl="1"/>
            <a:r>
              <a:rPr lang="sk-SK" dirty="0" smtClean="0"/>
              <a:t>Používaní webovej stránky</a:t>
            </a:r>
          </a:p>
          <a:p>
            <a:pPr lvl="1"/>
            <a:r>
              <a:rPr lang="sk-SK" dirty="0" smtClean="0"/>
              <a:t>Zdroja</a:t>
            </a:r>
          </a:p>
          <a:p>
            <a:pPr lvl="1"/>
            <a:r>
              <a:rPr lang="sk-SK" dirty="0" smtClean="0"/>
              <a:t>Správaní sa pouzívateľa</a:t>
            </a:r>
          </a:p>
          <a:p>
            <a:pPr lvl="1"/>
            <a:r>
              <a:rPr lang="sk-SK" dirty="0" smtClean="0"/>
              <a:t>Úspešnosti riešenia</a:t>
            </a:r>
          </a:p>
          <a:p>
            <a:r>
              <a:rPr lang="sk-SK" dirty="0" smtClean="0"/>
              <a:t>Pre jednotlivcov/skupiny</a:t>
            </a:r>
          </a:p>
          <a:p>
            <a:r>
              <a:rPr lang="sk-SK" dirty="0" smtClean="0"/>
              <a:t>Merania:</a:t>
            </a:r>
          </a:p>
          <a:p>
            <a:pPr lvl="1"/>
            <a:r>
              <a:rPr lang="sk-SK" dirty="0" smtClean="0"/>
              <a:t>nominálne (kategorické) / ordinálne / intervalové</a:t>
            </a:r>
            <a:endParaRPr lang="sk-SK" dirty="0"/>
          </a:p>
        </p:txBody>
      </p:sp>
      <p:sp>
        <p:nvSpPr>
          <p:cNvPr id="4" name="Text Placeholder 3"/>
          <p:cNvSpPr>
            <a:spLocks noGrp="1"/>
          </p:cNvSpPr>
          <p:nvPr>
            <p:ph type="body" sz="quarter" idx="12"/>
          </p:nvPr>
        </p:nvSpPr>
        <p:spPr/>
        <p:txBody>
          <a:bodyPr>
            <a:normAutofit fontScale="92500" lnSpcReduction="10000"/>
          </a:bodyPr>
          <a:lstStyle/>
          <a:p>
            <a:r>
              <a:rPr lang="sk-SK" dirty="0" smtClean="0"/>
              <a:t>Dáta</a:t>
            </a:r>
            <a:endParaRPr lang="sk-SK"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39056505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Vlastnosti dát</a:t>
            </a:r>
            <a:endParaRPr lang="sk-SK" dirty="0"/>
          </a:p>
        </p:txBody>
      </p:sp>
      <p:sp>
        <p:nvSpPr>
          <p:cNvPr id="3" name="Content Placeholder 2"/>
          <p:cNvSpPr>
            <a:spLocks noGrp="1"/>
          </p:cNvSpPr>
          <p:nvPr>
            <p:ph idx="1"/>
          </p:nvPr>
        </p:nvSpPr>
        <p:spPr/>
        <p:txBody>
          <a:bodyPr/>
          <a:lstStyle/>
          <a:p>
            <a:r>
              <a:rPr lang="sk-SK" dirty="0" smtClean="0"/>
              <a:t>Priemer, medián, modus</a:t>
            </a:r>
          </a:p>
          <a:p>
            <a:r>
              <a:rPr lang="sk-SK" dirty="0" smtClean="0"/>
              <a:t>Rozsah, IQR, rozptyl, štandardná odchýlka</a:t>
            </a:r>
          </a:p>
          <a:p>
            <a:r>
              <a:rPr lang="sk-SK" dirty="0" smtClean="0"/>
              <a:t>Tvar</a:t>
            </a:r>
          </a:p>
          <a:p>
            <a:pPr lvl="1"/>
            <a:r>
              <a:rPr lang="sk-SK" dirty="0" smtClean="0"/>
              <a:t>Zakryvenie, koeficient špicatosti</a:t>
            </a:r>
          </a:p>
          <a:p>
            <a:r>
              <a:rPr lang="sk-SK" dirty="0" smtClean="0"/>
              <a:t>Vzťahy medzi premennými</a:t>
            </a:r>
          </a:p>
          <a:p>
            <a:pPr lvl="1"/>
            <a:r>
              <a:rPr lang="sk-SK" dirty="0" smtClean="0"/>
              <a:t>Korelácia</a:t>
            </a:r>
          </a:p>
          <a:p>
            <a:pPr lvl="1"/>
            <a:r>
              <a:rPr lang="sk-SK" dirty="0" smtClean="0"/>
              <a:t>Koeficient determinácie</a:t>
            </a:r>
            <a:endParaRPr lang="sk-SK" dirty="0"/>
          </a:p>
        </p:txBody>
      </p:sp>
      <p:sp>
        <p:nvSpPr>
          <p:cNvPr id="4" name="Text Placeholder 3"/>
          <p:cNvSpPr>
            <a:spLocks noGrp="1"/>
          </p:cNvSpPr>
          <p:nvPr>
            <p:ph type="body" sz="quarter" idx="12"/>
          </p:nvPr>
        </p:nvSpPr>
        <p:spPr/>
        <p:txBody>
          <a:bodyPr>
            <a:normAutofit fontScale="92500" lnSpcReduction="10000"/>
          </a:bodyPr>
          <a:lstStyle/>
          <a:p>
            <a:r>
              <a:rPr lang="sk-SK" dirty="0" smtClean="0"/>
              <a:t>Vlastnosti dát</a:t>
            </a:r>
            <a:endParaRPr lang="sk-SK"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24001444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Štatistické testy – </a:t>
            </a:r>
            <a:r>
              <a:rPr lang="sk-SK" dirty="0" err="1" smtClean="0"/>
              <a:t>t-test</a:t>
            </a:r>
            <a:r>
              <a:rPr lang="sk-SK" dirty="0" smtClean="0"/>
              <a:t> (nepárový)</a:t>
            </a:r>
            <a:endParaRPr lang="sk-SK" dirty="0"/>
          </a:p>
        </p:txBody>
      </p:sp>
      <p:sp>
        <p:nvSpPr>
          <p:cNvPr id="3" name="Content Placeholder 2"/>
          <p:cNvSpPr>
            <a:spLocks noGrp="1"/>
          </p:cNvSpPr>
          <p:nvPr>
            <p:ph idx="1"/>
          </p:nvPr>
        </p:nvSpPr>
        <p:spPr/>
        <p:txBody>
          <a:bodyPr/>
          <a:lstStyle/>
          <a:p>
            <a:r>
              <a:rPr lang="sk-SK" b="1" dirty="0" smtClean="0">
                <a:solidFill>
                  <a:srgbClr val="C00000"/>
                </a:solidFill>
              </a:rPr>
              <a:t>Hypotéza:</a:t>
            </a:r>
            <a:r>
              <a:rPr lang="sk-SK" dirty="0" smtClean="0"/>
              <a:t/>
            </a:r>
            <a:br>
              <a:rPr lang="sk-SK" dirty="0" smtClean="0"/>
            </a:br>
            <a:r>
              <a:rPr lang="sk-SK" dirty="0" smtClean="0"/>
              <a:t>Priemery dvoch štatistických súborov sú rovnaké.</a:t>
            </a:r>
          </a:p>
          <a:p>
            <a:r>
              <a:rPr lang="sk-SK" b="1" dirty="0" smtClean="0">
                <a:solidFill>
                  <a:srgbClr val="00B050"/>
                </a:solidFill>
              </a:rPr>
              <a:t>Príklad:</a:t>
            </a:r>
            <a:r>
              <a:rPr lang="sk-SK" dirty="0" smtClean="0"/>
              <a:t/>
            </a:r>
            <a:br>
              <a:rPr lang="sk-SK" dirty="0" smtClean="0"/>
            </a:br>
            <a:r>
              <a:rPr lang="sk-SK" dirty="0" smtClean="0"/>
              <a:t>Neexistuje rozdiel v dobách prístupov k študijným materiálom medzi dennými a externými študentami.</a:t>
            </a:r>
          </a:p>
        </p:txBody>
      </p:sp>
      <p:sp>
        <p:nvSpPr>
          <p:cNvPr id="4" name="Text Placeholder 3"/>
          <p:cNvSpPr>
            <a:spLocks noGrp="1"/>
          </p:cNvSpPr>
          <p:nvPr>
            <p:ph type="body" sz="quarter" idx="12"/>
          </p:nvPr>
        </p:nvSpPr>
        <p:spPr/>
        <p:txBody>
          <a:bodyPr>
            <a:normAutofit fontScale="92500" lnSpcReduction="10000"/>
          </a:bodyPr>
          <a:lstStyle/>
          <a:p>
            <a:r>
              <a:rPr lang="sk-SK" dirty="0" smtClean="0"/>
              <a:t>Štatistické testy</a:t>
            </a:r>
            <a:endParaRPr lang="sk-SK"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21465205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Štatistické testy – </a:t>
            </a:r>
            <a:r>
              <a:rPr lang="sk-SK" dirty="0" err="1" smtClean="0"/>
              <a:t>t-test</a:t>
            </a:r>
            <a:r>
              <a:rPr lang="sk-SK" dirty="0" smtClean="0"/>
              <a:t> (párový)</a:t>
            </a:r>
            <a:endParaRPr lang="sk-SK" dirty="0"/>
          </a:p>
        </p:txBody>
      </p:sp>
      <p:sp>
        <p:nvSpPr>
          <p:cNvPr id="3" name="Content Placeholder 2"/>
          <p:cNvSpPr>
            <a:spLocks noGrp="1"/>
          </p:cNvSpPr>
          <p:nvPr>
            <p:ph idx="1"/>
          </p:nvPr>
        </p:nvSpPr>
        <p:spPr/>
        <p:txBody>
          <a:bodyPr/>
          <a:lstStyle/>
          <a:p>
            <a:r>
              <a:rPr lang="sk-SK" b="1" dirty="0" smtClean="0">
                <a:solidFill>
                  <a:srgbClr val="C00000"/>
                </a:solidFill>
              </a:rPr>
              <a:t>Hypotéza:</a:t>
            </a:r>
            <a:r>
              <a:rPr lang="sk-SK" dirty="0" smtClean="0"/>
              <a:t/>
            </a:r>
            <a:br>
              <a:rPr lang="sk-SK" dirty="0" smtClean="0"/>
            </a:br>
            <a:r>
              <a:rPr lang="sk-SK" dirty="0" smtClean="0"/>
              <a:t>Majme vzorku respondentov. Každého respondenta sme zmerali dva krát (vstupné a výstupné meranie), zaujíma nás, či sú rozdiely v priemeroch meraní.</a:t>
            </a:r>
          </a:p>
          <a:p>
            <a:r>
              <a:rPr lang="sk-SK" b="1" dirty="0" smtClean="0">
                <a:solidFill>
                  <a:srgbClr val="00B050"/>
                </a:solidFill>
              </a:rPr>
              <a:t>Príklad:</a:t>
            </a:r>
            <a:r>
              <a:rPr lang="sk-SK" dirty="0" smtClean="0"/>
              <a:t/>
            </a:r>
            <a:br>
              <a:rPr lang="sk-SK" dirty="0" smtClean="0"/>
            </a:br>
            <a:r>
              <a:rPr lang="sk-SK" dirty="0" smtClean="0"/>
              <a:t>Neexistuje rozdiel vo výsledkych medzi mid-termom a záverečnou skúškou pre nejakú triedu študentov.</a:t>
            </a:r>
          </a:p>
        </p:txBody>
      </p:sp>
      <p:sp>
        <p:nvSpPr>
          <p:cNvPr id="4" name="Text Placeholder 3"/>
          <p:cNvSpPr>
            <a:spLocks noGrp="1"/>
          </p:cNvSpPr>
          <p:nvPr>
            <p:ph type="body" sz="quarter" idx="12"/>
          </p:nvPr>
        </p:nvSpPr>
        <p:spPr/>
        <p:txBody>
          <a:bodyPr>
            <a:normAutofit fontScale="92500" lnSpcReduction="10000"/>
          </a:bodyPr>
          <a:lstStyle/>
          <a:p>
            <a:r>
              <a:rPr lang="sk-SK" dirty="0" smtClean="0"/>
              <a:t>Štatistické testy</a:t>
            </a:r>
            <a:endParaRPr lang="sk-SK"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17851581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Štatistické testy – ANOVA (one-way)</a:t>
            </a:r>
            <a:endParaRPr lang="sk-SK" dirty="0"/>
          </a:p>
        </p:txBody>
      </p:sp>
      <p:sp>
        <p:nvSpPr>
          <p:cNvPr id="3" name="Content Placeholder 2"/>
          <p:cNvSpPr>
            <a:spLocks noGrp="1"/>
          </p:cNvSpPr>
          <p:nvPr>
            <p:ph idx="1"/>
          </p:nvPr>
        </p:nvSpPr>
        <p:spPr/>
        <p:txBody>
          <a:bodyPr/>
          <a:lstStyle/>
          <a:p>
            <a:r>
              <a:rPr lang="sk-SK" b="1" dirty="0" smtClean="0">
                <a:solidFill>
                  <a:srgbClr val="C00000"/>
                </a:solidFill>
              </a:rPr>
              <a:t>Hypotéza:</a:t>
            </a:r>
            <a:r>
              <a:rPr lang="sk-SK" dirty="0" smtClean="0"/>
              <a:t/>
            </a:r>
            <a:br>
              <a:rPr lang="sk-SK" dirty="0" smtClean="0"/>
            </a:br>
            <a:r>
              <a:rPr lang="sk-SK" dirty="0" smtClean="0"/>
              <a:t>Neexistuje rozdiel v priemeroch (jednej premennej) v dvoch alebo viacerých štatistických súboroch. </a:t>
            </a:r>
          </a:p>
          <a:p>
            <a:r>
              <a:rPr lang="sk-SK" b="1" dirty="0" smtClean="0">
                <a:solidFill>
                  <a:srgbClr val="00B050"/>
                </a:solidFill>
              </a:rPr>
              <a:t>Príklad:</a:t>
            </a:r>
            <a:r>
              <a:rPr lang="sk-SK" dirty="0" smtClean="0"/>
              <a:t/>
            </a:r>
            <a:br>
              <a:rPr lang="sk-SK" dirty="0" smtClean="0"/>
            </a:br>
            <a:r>
              <a:rPr lang="sk-SK" dirty="0" smtClean="0"/>
              <a:t>Neexistuje rozdiel v priemerných týždňových prístupových časoch medzi študentami viacerých študijných programov.</a:t>
            </a:r>
          </a:p>
        </p:txBody>
      </p:sp>
      <p:sp>
        <p:nvSpPr>
          <p:cNvPr id="4" name="Text Placeholder 3"/>
          <p:cNvSpPr>
            <a:spLocks noGrp="1"/>
          </p:cNvSpPr>
          <p:nvPr>
            <p:ph type="body" sz="quarter" idx="12"/>
          </p:nvPr>
        </p:nvSpPr>
        <p:spPr/>
        <p:txBody>
          <a:bodyPr>
            <a:normAutofit fontScale="92500" lnSpcReduction="10000"/>
          </a:bodyPr>
          <a:lstStyle/>
          <a:p>
            <a:r>
              <a:rPr lang="sk-SK" dirty="0" smtClean="0"/>
              <a:t>Štatistické testy</a:t>
            </a:r>
            <a:endParaRPr lang="sk-SK"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27834351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Aké metódy zvoliť?</a:t>
            </a:r>
            <a:endParaRPr lang="en-US" dirty="0"/>
          </a:p>
        </p:txBody>
      </p:sp>
      <p:sp>
        <p:nvSpPr>
          <p:cNvPr id="3" name="Content Placeholder 2"/>
          <p:cNvSpPr>
            <a:spLocks noGrp="1"/>
          </p:cNvSpPr>
          <p:nvPr>
            <p:ph idx="1"/>
          </p:nvPr>
        </p:nvSpPr>
        <p:spPr/>
        <p:txBody>
          <a:bodyPr/>
          <a:lstStyle/>
          <a:p>
            <a:r>
              <a:rPr lang="sk-SK" dirty="0" smtClean="0"/>
              <a:t>Pomôže vám vedúci</a:t>
            </a:r>
          </a:p>
          <a:p>
            <a:r>
              <a:rPr lang="sk-SK" dirty="0" smtClean="0"/>
              <a:t>Znalostná báza na internete</a:t>
            </a:r>
            <a:br>
              <a:rPr lang="sk-SK" dirty="0" smtClean="0"/>
            </a:br>
            <a:r>
              <a:rPr lang="sk-SK" dirty="0" err="1" smtClean="0">
                <a:hlinkClick r:id="rId2"/>
              </a:rPr>
              <a:t>www.socialresearchmethods.net</a:t>
            </a:r>
            <a:r>
              <a:rPr lang="sk-SK" dirty="0" smtClean="0">
                <a:hlinkClick r:id="rId2"/>
              </a:rPr>
              <a:t>/</a:t>
            </a:r>
            <a:r>
              <a:rPr lang="sk-SK" dirty="0" err="1" smtClean="0">
                <a:hlinkClick r:id="rId2"/>
              </a:rPr>
              <a:t>kb</a:t>
            </a:r>
            <a:r>
              <a:rPr lang="sk-SK" dirty="0" smtClean="0">
                <a:hlinkClick r:id="rId2"/>
              </a:rPr>
              <a:t>/</a:t>
            </a:r>
            <a:endParaRPr lang="sk-SK" dirty="0" smtClean="0"/>
          </a:p>
          <a:p>
            <a:r>
              <a:rPr lang="sk-SK" dirty="0" smtClean="0"/>
              <a:t>Interaktívny výber </a:t>
            </a:r>
            <a:r>
              <a:rPr lang="sk-SK" dirty="0"/>
              <a:t>štatistického testu</a:t>
            </a:r>
            <a:br>
              <a:rPr lang="sk-SK" dirty="0"/>
            </a:br>
            <a:r>
              <a:rPr lang="sk-SK" dirty="0" err="1" smtClean="0">
                <a:hlinkClick r:id="rId3"/>
              </a:rPr>
              <a:t>www.socialresearchmethods.net</a:t>
            </a:r>
            <a:r>
              <a:rPr lang="sk-SK" dirty="0" smtClean="0">
                <a:hlinkClick r:id="rId3"/>
              </a:rPr>
              <a:t>/</a:t>
            </a:r>
            <a:r>
              <a:rPr lang="sk-SK" dirty="0" err="1" smtClean="0">
                <a:hlinkClick r:id="rId3"/>
              </a:rPr>
              <a:t>selstat</a:t>
            </a:r>
            <a:r>
              <a:rPr lang="sk-SK" dirty="0" smtClean="0">
                <a:hlinkClick r:id="rId3"/>
              </a:rPr>
              <a:t>/</a:t>
            </a:r>
            <a:r>
              <a:rPr lang="sk-SK" dirty="0" err="1" smtClean="0">
                <a:hlinkClick r:id="rId3"/>
              </a:rPr>
              <a:t>ssstart.htm</a:t>
            </a:r>
            <a:endParaRPr lang="sk-SK" dirty="0" smtClean="0"/>
          </a:p>
          <a:p>
            <a:endParaRPr lang="sk-SK" dirty="0" smtClean="0"/>
          </a:p>
          <a:p>
            <a:endParaRPr lang="en-US" dirty="0"/>
          </a:p>
        </p:txBody>
      </p:sp>
      <p:sp>
        <p:nvSpPr>
          <p:cNvPr id="4" name="Text Placeholder 3"/>
          <p:cNvSpPr>
            <a:spLocks noGrp="1"/>
          </p:cNvSpPr>
          <p:nvPr>
            <p:ph type="body" sz="quarter" idx="12"/>
          </p:nvPr>
        </p:nvSpPr>
        <p:spPr/>
        <p:txBody>
          <a:bodyPr>
            <a:normAutofit fontScale="92500" lnSpcReduction="10000"/>
          </a:bodyPr>
          <a:lstStyle/>
          <a:p>
            <a:r>
              <a:rPr lang="sk-SK" dirty="0" smtClean="0"/>
              <a:t>Štatistické metódy</a:t>
            </a:r>
            <a:endParaRPr lang="en-US" dirty="0"/>
          </a:p>
        </p:txBody>
      </p:sp>
      <p:sp>
        <p:nvSpPr>
          <p:cNvPr id="5" name="Footer Placeholder 4"/>
          <p:cNvSpPr>
            <a:spLocks noGrp="1"/>
          </p:cNvSpPr>
          <p:nvPr>
            <p:ph type="ftr" sz="quarter" idx="13"/>
          </p:nvPr>
        </p:nvSpPr>
        <p:spPr/>
        <p:txBody>
          <a:bodyPr/>
          <a:lstStyle/>
          <a:p>
            <a:pPr>
              <a:defRPr/>
            </a:pPr>
            <a:r>
              <a:rPr lang="sk-SK" smtClean="0"/>
              <a:t>Jozef Tvarožek – </a:t>
            </a:r>
            <a:r>
              <a:rPr lang="en-US" smtClean="0"/>
              <a:t>Kvantitat</a:t>
            </a:r>
            <a:r>
              <a:rPr lang="sk-SK" smtClean="0"/>
              <a:t>ívne </a:t>
            </a:r>
            <a:r>
              <a:rPr lang="en-US" smtClean="0"/>
              <a:t>vs kvalitat</a:t>
            </a:r>
            <a:r>
              <a:rPr lang="sk-SK" smtClean="0"/>
              <a:t>ívne vyhodnocovanie</a:t>
            </a:r>
            <a:endParaRPr lang="en-US" dirty="0"/>
          </a:p>
        </p:txBody>
      </p:sp>
    </p:spTree>
    <p:extLst>
      <p:ext uri="{BB962C8B-B14F-4D97-AF65-F5344CB8AC3E}">
        <p14:creationId xmlns:p14="http://schemas.microsoft.com/office/powerpoint/2010/main" val="42171203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Úskalia vyhodnocovania </a:t>
            </a:r>
            <a:r>
              <a:rPr lang="sk-SK" dirty="0" smtClean="0"/>
              <a:t>(1)</a:t>
            </a:r>
            <a:endParaRPr lang="en-US" dirty="0">
              <a:solidFill>
                <a:srgbClr val="FF0000"/>
              </a:solidFill>
            </a:endParaRPr>
          </a:p>
        </p:txBody>
      </p:sp>
      <p:sp>
        <p:nvSpPr>
          <p:cNvPr id="3" name="Content Placeholder 2"/>
          <p:cNvSpPr>
            <a:spLocks noGrp="1"/>
          </p:cNvSpPr>
          <p:nvPr>
            <p:ph idx="1"/>
          </p:nvPr>
        </p:nvSpPr>
        <p:spPr/>
        <p:txBody>
          <a:bodyPr/>
          <a:lstStyle/>
          <a:p>
            <a:r>
              <a:rPr lang="sk-SK" b="1" dirty="0" err="1"/>
              <a:t>Exploratívna</a:t>
            </a:r>
            <a:r>
              <a:rPr lang="sk-SK" b="1" dirty="0"/>
              <a:t> analýza dát (</a:t>
            </a:r>
            <a:r>
              <a:rPr lang="sk-SK" b="1" dirty="0" err="1"/>
              <a:t>kuknem-vidím</a:t>
            </a:r>
            <a:r>
              <a:rPr lang="sk-SK" b="1" dirty="0" smtClean="0"/>
              <a:t>)</a:t>
            </a:r>
          </a:p>
          <a:p>
            <a:pPr lvl="1"/>
            <a:r>
              <a:rPr lang="sk-SK" dirty="0" smtClean="0"/>
              <a:t>Štatistické testovanie hypotéz nie je dobrý začiatok</a:t>
            </a:r>
          </a:p>
          <a:p>
            <a:pPr lvl="1"/>
            <a:r>
              <a:rPr lang="sk-SK" dirty="0" smtClean="0"/>
              <a:t>Skontrolovať hraničné prípady (tzv. </a:t>
            </a:r>
            <a:r>
              <a:rPr lang="sk-SK" dirty="0" err="1" smtClean="0"/>
              <a:t>outliers</a:t>
            </a:r>
            <a:r>
              <a:rPr lang="sk-SK" dirty="0" smtClean="0"/>
              <a:t>), a nezmyselné hodnoty</a:t>
            </a:r>
          </a:p>
          <a:p>
            <a:pPr lvl="1"/>
            <a:r>
              <a:rPr lang="sk-SK" dirty="0" smtClean="0"/>
              <a:t>Správajú sa používatelia ako očakávam?</a:t>
            </a:r>
          </a:p>
          <a:p>
            <a:pPr lvl="1"/>
            <a:r>
              <a:rPr lang="sk-SK" dirty="0" smtClean="0"/>
              <a:t>Metódy </a:t>
            </a:r>
            <a:r>
              <a:rPr lang="sk-SK" dirty="0" err="1" smtClean="0"/>
              <a:t>exploratívnej</a:t>
            </a:r>
            <a:r>
              <a:rPr lang="sk-SK" dirty="0" smtClean="0"/>
              <a:t> analýzy:</a:t>
            </a:r>
            <a:br>
              <a:rPr lang="sk-SK" dirty="0" smtClean="0"/>
            </a:br>
            <a:r>
              <a:rPr lang="sk-SK" dirty="0" smtClean="0"/>
              <a:t>	</a:t>
            </a:r>
            <a:r>
              <a:rPr lang="sk-SK" dirty="0" err="1" smtClean="0"/>
              <a:t>Histogramy</a:t>
            </a:r>
            <a:r>
              <a:rPr lang="sk-SK" dirty="0" smtClean="0"/>
              <a:t/>
            </a:r>
            <a:br>
              <a:rPr lang="sk-SK" dirty="0" smtClean="0"/>
            </a:br>
            <a:r>
              <a:rPr lang="sk-SK" dirty="0" smtClean="0"/>
              <a:t>	Korelačné diagramy (</a:t>
            </a:r>
            <a:r>
              <a:rPr lang="sk-SK" dirty="0" err="1" smtClean="0"/>
              <a:t>scatterplot</a:t>
            </a:r>
            <a:r>
              <a:rPr lang="sk-SK" dirty="0" smtClean="0"/>
              <a:t>)</a:t>
            </a:r>
          </a:p>
          <a:p>
            <a:pPr lvl="2"/>
            <a:r>
              <a:rPr lang="sk-SK" dirty="0" smtClean="0"/>
              <a:t>...</a:t>
            </a:r>
            <a:endParaRPr lang="sk-SK" dirty="0"/>
          </a:p>
          <a:p>
            <a:endParaRPr lang="en-US" dirty="0"/>
          </a:p>
        </p:txBody>
      </p:sp>
      <p:sp>
        <p:nvSpPr>
          <p:cNvPr id="4" name="Text Placeholder 3"/>
          <p:cNvSpPr>
            <a:spLocks noGrp="1"/>
          </p:cNvSpPr>
          <p:nvPr>
            <p:ph type="body" sz="quarter" idx="12"/>
          </p:nvPr>
        </p:nvSpPr>
        <p:spPr/>
        <p:txBody>
          <a:bodyPr>
            <a:normAutofit fontScale="92500" lnSpcReduction="10000"/>
          </a:bodyPr>
          <a:lstStyle/>
          <a:p>
            <a:r>
              <a:rPr lang="sk-SK" dirty="0" smtClean="0"/>
              <a:t>Úskalia </a:t>
            </a:r>
            <a:r>
              <a:rPr lang="sk-SK" dirty="0"/>
              <a:t>vyhodnocovania</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39922074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err="1" smtClean="0"/>
              <a:t>Exploratívna</a:t>
            </a:r>
            <a:r>
              <a:rPr lang="sk-SK" dirty="0" smtClean="0"/>
              <a:t> analýza</a:t>
            </a:r>
            <a:endParaRPr lang="en-US" dirty="0"/>
          </a:p>
        </p:txBody>
      </p:sp>
      <p:sp>
        <p:nvSpPr>
          <p:cNvPr id="3" name="Content Placeholder 2"/>
          <p:cNvSpPr>
            <a:spLocks noGrp="1"/>
          </p:cNvSpPr>
          <p:nvPr>
            <p:ph idx="1"/>
          </p:nvPr>
        </p:nvSpPr>
        <p:spPr/>
        <p:txBody>
          <a:bodyPr/>
          <a:lstStyle/>
          <a:p>
            <a:r>
              <a:rPr lang="sk-SK" dirty="0" smtClean="0"/>
              <a:t>Preskúmať </a:t>
            </a:r>
            <a:r>
              <a:rPr lang="sk-SK" dirty="0"/>
              <a:t>e</a:t>
            </a:r>
            <a:r>
              <a:rPr lang="sk-SK" dirty="0" smtClean="0"/>
              <a:t>xtrémne hodnoty:</a:t>
            </a:r>
          </a:p>
          <a:p>
            <a:pPr lvl="1"/>
            <a:r>
              <a:rPr lang="sk-SK" dirty="0" smtClean="0"/>
              <a:t>Ak sú nezmyselné – zrušiť</a:t>
            </a:r>
          </a:p>
          <a:p>
            <a:pPr lvl="1"/>
            <a:r>
              <a:rPr lang="sk-SK" dirty="0" smtClean="0"/>
              <a:t>Ak dávajú zmysel, tak ohraničiť na 95 </a:t>
            </a:r>
            <a:r>
              <a:rPr lang="sk-SK" dirty="0" err="1" smtClean="0"/>
              <a:t>percentil</a:t>
            </a:r>
            <a:endParaRPr lang="en-US" dirty="0"/>
          </a:p>
        </p:txBody>
      </p:sp>
      <p:sp>
        <p:nvSpPr>
          <p:cNvPr id="4" name="Text Placeholder 3"/>
          <p:cNvSpPr>
            <a:spLocks noGrp="1"/>
          </p:cNvSpPr>
          <p:nvPr>
            <p:ph type="body" sz="quarter" idx="12"/>
          </p:nvPr>
        </p:nvSpPr>
        <p:spPr/>
        <p:txBody>
          <a:bodyPr>
            <a:normAutofit fontScale="92500" lnSpcReduction="10000"/>
          </a:bodyPr>
          <a:lstStyle/>
          <a:p>
            <a:r>
              <a:rPr lang="sk-SK" dirty="0" smtClean="0"/>
              <a:t>Úskalia vyhodnocovania</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8349" y="2924944"/>
            <a:ext cx="4595848" cy="3127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val 5"/>
          <p:cNvSpPr/>
          <p:nvPr/>
        </p:nvSpPr>
        <p:spPr>
          <a:xfrm>
            <a:off x="4644008" y="4941168"/>
            <a:ext cx="432048" cy="36004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74628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76672"/>
            <a:ext cx="8229600" cy="640581"/>
          </a:xfrm>
        </p:spPr>
        <p:txBody>
          <a:bodyPr/>
          <a:lstStyle/>
          <a:p>
            <a:pPr algn="ctr"/>
            <a:r>
              <a:rPr lang="sk-SK" dirty="0" smtClean="0"/>
              <a:t>vs.</a:t>
            </a:r>
            <a:endParaRPr lang="sk-SK" dirty="0"/>
          </a:p>
        </p:txBody>
      </p:sp>
      <p:sp>
        <p:nvSpPr>
          <p:cNvPr id="7" name="Content Placeholder 6"/>
          <p:cNvSpPr>
            <a:spLocks noGrp="1"/>
          </p:cNvSpPr>
          <p:nvPr>
            <p:ph idx="1"/>
          </p:nvPr>
        </p:nvSpPr>
        <p:spPr>
          <a:xfrm>
            <a:off x="457200" y="1052736"/>
            <a:ext cx="3898776" cy="4968552"/>
          </a:xfrm>
        </p:spPr>
        <p:txBody>
          <a:bodyPr/>
          <a:lstStyle/>
          <a:p>
            <a:pPr marL="0" indent="0">
              <a:buNone/>
            </a:pPr>
            <a:r>
              <a:rPr lang="sk-SK" b="1" dirty="0" smtClean="0"/>
              <a:t>Kvantitatívne metódy</a:t>
            </a:r>
            <a:r>
              <a:rPr lang="sk-SK" sz="3600" b="1" dirty="0" smtClean="0"/>
              <a:t/>
            </a:r>
            <a:br>
              <a:rPr lang="sk-SK" sz="3600" b="1" dirty="0" smtClean="0"/>
            </a:br>
            <a:endParaRPr lang="sk-SK" b="1" dirty="0" smtClean="0"/>
          </a:p>
          <a:p>
            <a:r>
              <a:rPr lang="sk-SK" dirty="0" smtClean="0"/>
              <a:t>Prieskumy/dotazníky</a:t>
            </a:r>
          </a:p>
          <a:p>
            <a:r>
              <a:rPr lang="sk-SK" dirty="0" smtClean="0"/>
              <a:t>Pre/post testy</a:t>
            </a:r>
          </a:p>
          <a:p>
            <a:r>
              <a:rPr lang="sk-SK" dirty="0" smtClean="0"/>
              <a:t>Štatistická analýza (číselných) dát</a:t>
            </a:r>
          </a:p>
          <a:p>
            <a:r>
              <a:rPr lang="sk-SK" dirty="0" smtClean="0"/>
              <a:t>Iné matematické / výpočtové metódy</a:t>
            </a:r>
            <a:endParaRPr lang="sk-SK" dirty="0"/>
          </a:p>
        </p:txBody>
      </p:sp>
      <p:sp>
        <p:nvSpPr>
          <p:cNvPr id="8" name="Text Placeholder 7"/>
          <p:cNvSpPr>
            <a:spLocks noGrp="1"/>
          </p:cNvSpPr>
          <p:nvPr>
            <p:ph type="body" sz="quarter" idx="12"/>
          </p:nvPr>
        </p:nvSpPr>
        <p:spPr/>
        <p:txBody>
          <a:bodyPr>
            <a:normAutofit fontScale="92500" lnSpcReduction="10000"/>
          </a:bodyPr>
          <a:lstStyle/>
          <a:p>
            <a:r>
              <a:rPr lang="sk-SK" dirty="0" smtClean="0"/>
              <a:t>Rýchle porovnanie: kvantitatívne metódy vs. kvalitatívne metódy</a:t>
            </a:r>
            <a:endParaRPr lang="sk-SK"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
        <p:nvSpPr>
          <p:cNvPr id="9" name="Content Placeholder 8"/>
          <p:cNvSpPr>
            <a:spLocks noGrp="1"/>
          </p:cNvSpPr>
          <p:nvPr>
            <p:ph idx="14"/>
          </p:nvPr>
        </p:nvSpPr>
        <p:spPr>
          <a:xfrm>
            <a:off x="5076056" y="1052736"/>
            <a:ext cx="3600400" cy="4968552"/>
          </a:xfrm>
        </p:spPr>
        <p:txBody>
          <a:bodyPr/>
          <a:lstStyle/>
          <a:p>
            <a:pPr marL="0" indent="0">
              <a:buNone/>
            </a:pPr>
            <a:r>
              <a:rPr lang="sk-SK" b="1" dirty="0" smtClean="0"/>
              <a:t>Kvalitatívne metódy</a:t>
            </a:r>
            <a:br>
              <a:rPr lang="sk-SK" b="1" dirty="0" smtClean="0"/>
            </a:br>
            <a:endParaRPr lang="sk-SK" b="1" dirty="0" smtClean="0"/>
          </a:p>
          <a:p>
            <a:r>
              <a:rPr lang="sk-SK" dirty="0" smtClean="0"/>
              <a:t>Pozorovania</a:t>
            </a:r>
          </a:p>
          <a:p>
            <a:r>
              <a:rPr lang="sk-SK" dirty="0" smtClean="0"/>
              <a:t>Rozhovory</a:t>
            </a:r>
          </a:p>
          <a:p>
            <a:r>
              <a:rPr lang="sk-SK" dirty="0" smtClean="0"/>
              <a:t>Fokusované skupiny</a:t>
            </a:r>
          </a:p>
          <a:p>
            <a:r>
              <a:rPr lang="sk-SK" dirty="0" smtClean="0"/>
              <a:t>Neštatistické metódy</a:t>
            </a:r>
            <a:endParaRPr lang="sk-SK" dirty="0"/>
          </a:p>
        </p:txBody>
      </p:sp>
    </p:spTree>
    <p:extLst>
      <p:ext uri="{BB962C8B-B14F-4D97-AF65-F5344CB8AC3E}">
        <p14:creationId xmlns:p14="http://schemas.microsoft.com/office/powerpoint/2010/main" val="19765368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Úskalia vyhodnocovania </a:t>
            </a:r>
            <a:r>
              <a:rPr lang="sk-SK" dirty="0" smtClean="0"/>
              <a:t>(2)</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sk-SK" b="1" dirty="0" smtClean="0"/>
              <a:t>Zneužívanie „</a:t>
            </a:r>
            <a:r>
              <a:rPr lang="sk-SK" b="1" dirty="0" err="1" smtClean="0"/>
              <a:t>signifikantných</a:t>
            </a:r>
            <a:r>
              <a:rPr lang="sk-SK" b="1" dirty="0" smtClean="0"/>
              <a:t>“ výsledkov</a:t>
            </a:r>
          </a:p>
          <a:p>
            <a:pPr lvl="1"/>
            <a:r>
              <a:rPr lang="sk-SK" dirty="0" smtClean="0"/>
              <a:t>Hovorí, že tam </a:t>
            </a:r>
            <a:r>
              <a:rPr lang="sk-SK" i="1" dirty="0" smtClean="0"/>
              <a:t>pravdepodobne</a:t>
            </a:r>
            <a:r>
              <a:rPr lang="sk-SK" dirty="0" smtClean="0"/>
              <a:t> nie je rozdiel</a:t>
            </a:r>
          </a:p>
          <a:p>
            <a:pPr lvl="1"/>
            <a:r>
              <a:rPr lang="sk-SK" dirty="0" smtClean="0"/>
              <a:t>Nehovorí prečo, alebo ako veľmi</a:t>
            </a:r>
          </a:p>
          <a:p>
            <a:pPr lvl="1"/>
            <a:r>
              <a:rPr lang="sk-SK" dirty="0" smtClean="0"/>
              <a:t>Dôležitosť je závislá od situácie</a:t>
            </a:r>
          </a:p>
          <a:p>
            <a:pPr lvl="1"/>
            <a:r>
              <a:rPr lang="sk-SK" dirty="0" smtClean="0"/>
              <a:t>Radšej používať: štatisticky spoľahlivé / rozlíšiteľné</a:t>
            </a:r>
          </a:p>
          <a:p>
            <a:pPr lvl="1"/>
            <a:r>
              <a:rPr lang="sk-SK" dirty="0" smtClean="0"/>
              <a:t>Veľkosť efektu meriame rôznymi veličinami:</a:t>
            </a:r>
          </a:p>
          <a:p>
            <a:pPr lvl="2"/>
            <a:r>
              <a:rPr lang="sk-SK" dirty="0" smtClean="0"/>
              <a:t>R</a:t>
            </a:r>
            <a:r>
              <a:rPr lang="en-US" baseline="30000" dirty="0" smtClean="0"/>
              <a:t>2</a:t>
            </a:r>
            <a:r>
              <a:rPr lang="sk-SK" dirty="0" smtClean="0"/>
              <a:t>, </a:t>
            </a:r>
            <a:r>
              <a:rPr lang="sk-SK" dirty="0" err="1" smtClean="0"/>
              <a:t>Cohenovo</a:t>
            </a:r>
            <a:r>
              <a:rPr lang="sk-SK" dirty="0" smtClean="0"/>
              <a:t> d, </a:t>
            </a:r>
            <a:r>
              <a:rPr lang="el-GR" dirty="0" smtClean="0">
                <a:latin typeface="Gulim"/>
                <a:ea typeface="Gulim"/>
              </a:rPr>
              <a:t>ω</a:t>
            </a:r>
            <a:r>
              <a:rPr lang="en-US" baseline="30000" dirty="0" smtClean="0"/>
              <a:t>2</a:t>
            </a:r>
            <a:r>
              <a:rPr lang="sk-SK" dirty="0" smtClean="0"/>
              <a:t>, </a:t>
            </a:r>
            <a:r>
              <a:rPr lang="el-GR" dirty="0">
                <a:latin typeface="Gulim"/>
                <a:ea typeface="Gulim"/>
              </a:rPr>
              <a:t>Η</a:t>
            </a:r>
            <a:r>
              <a:rPr lang="en-US" baseline="30000" dirty="0" smtClean="0"/>
              <a:t>2</a:t>
            </a:r>
            <a:endParaRPr lang="sk-SK" dirty="0"/>
          </a:p>
          <a:p>
            <a:pPr lvl="1"/>
            <a:r>
              <a:rPr lang="sk-SK" dirty="0" smtClean="0"/>
              <a:t>R</a:t>
            </a:r>
            <a:r>
              <a:rPr lang="en-US" baseline="30000" dirty="0" smtClean="0"/>
              <a:t>2</a:t>
            </a:r>
            <a:r>
              <a:rPr lang="sk-SK" baseline="30000" dirty="0" smtClean="0"/>
              <a:t> </a:t>
            </a:r>
            <a:r>
              <a:rPr lang="sk-SK" dirty="0" smtClean="0"/>
              <a:t>- koľko lepšie sa to dá spraviť využitím môjho modelu. (lepšie znamená ako „tipovanie“ priemernej hodnoty)</a:t>
            </a:r>
            <a:endParaRPr lang="en-US" dirty="0"/>
          </a:p>
        </p:txBody>
      </p:sp>
      <p:sp>
        <p:nvSpPr>
          <p:cNvPr id="4" name="Text Placeholder 3"/>
          <p:cNvSpPr>
            <a:spLocks noGrp="1"/>
          </p:cNvSpPr>
          <p:nvPr>
            <p:ph type="body" sz="quarter" idx="12"/>
          </p:nvPr>
        </p:nvSpPr>
        <p:spPr/>
        <p:txBody>
          <a:bodyPr>
            <a:normAutofit fontScale="92500" lnSpcReduction="10000"/>
          </a:bodyPr>
          <a:lstStyle/>
          <a:p>
            <a:r>
              <a:rPr lang="sk-SK" dirty="0" smtClean="0"/>
              <a:t>Úskalia </a:t>
            </a:r>
            <a:r>
              <a:rPr lang="sk-SK" dirty="0"/>
              <a:t>vyhodnocovania</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6241611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Viacero výsledkov</a:t>
            </a:r>
            <a:endParaRPr lang="sk-SK" dirty="0"/>
          </a:p>
        </p:txBody>
      </p:sp>
      <p:sp>
        <p:nvSpPr>
          <p:cNvPr id="3" name="Content Placeholder 2"/>
          <p:cNvSpPr>
            <a:spLocks noGrp="1"/>
          </p:cNvSpPr>
          <p:nvPr>
            <p:ph idx="1"/>
          </p:nvPr>
        </p:nvSpPr>
        <p:spPr/>
        <p:txBody>
          <a:bodyPr/>
          <a:lstStyle/>
          <a:p>
            <a:r>
              <a:rPr lang="sk-SK" dirty="0" smtClean="0"/>
              <a:t>Čo keď máme viaceré súbory (môžeme porovnávať medzi sebou v tabuľke), alebo v jednom experimente máme viacero testov</a:t>
            </a:r>
          </a:p>
          <a:p>
            <a:r>
              <a:rPr lang="sk-SK" dirty="0" smtClean="0"/>
              <a:t>Ukážka výsledkov (p hodnoty, z t-testov)</a:t>
            </a:r>
            <a:endParaRPr lang="en-US" dirty="0" smtClean="0"/>
          </a:p>
          <a:p>
            <a:endParaRPr lang="en-US" dirty="0"/>
          </a:p>
          <a:p>
            <a:endParaRPr lang="en-US" dirty="0" smtClean="0"/>
          </a:p>
          <a:p>
            <a:endParaRPr lang="en-US" dirty="0"/>
          </a:p>
          <a:p>
            <a:endParaRPr lang="en-US" dirty="0" smtClean="0"/>
          </a:p>
          <a:p>
            <a:endParaRPr lang="en-US" dirty="0"/>
          </a:p>
          <a:p>
            <a:r>
              <a:rPr lang="en-US" dirty="0" smtClean="0"/>
              <a:t>M</a:t>
            </a:r>
            <a:r>
              <a:rPr lang="sk-SK" dirty="0" smtClean="0"/>
              <a:t>áme 25 štatisticky významných výsledkov?</a:t>
            </a:r>
            <a:endParaRPr lang="sk-SK" dirty="0"/>
          </a:p>
        </p:txBody>
      </p:sp>
      <p:sp>
        <p:nvSpPr>
          <p:cNvPr id="4" name="Text Placeholder 3"/>
          <p:cNvSpPr>
            <a:spLocks noGrp="1"/>
          </p:cNvSpPr>
          <p:nvPr>
            <p:ph type="body" sz="quarter" idx="12"/>
          </p:nvPr>
        </p:nvSpPr>
        <p:spPr/>
        <p:txBody>
          <a:bodyPr>
            <a:normAutofit fontScale="92500" lnSpcReduction="10000"/>
          </a:bodyPr>
          <a:lstStyle/>
          <a:p>
            <a:r>
              <a:rPr lang="sk-SK" dirty="0" smtClean="0"/>
              <a:t>Úskalia </a:t>
            </a:r>
            <a:r>
              <a:rPr lang="sk-SK" dirty="0"/>
              <a:t>vyhodnocovania</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645446961"/>
              </p:ext>
            </p:extLst>
          </p:nvPr>
        </p:nvGraphicFramePr>
        <p:xfrm>
          <a:off x="1691680" y="3645024"/>
          <a:ext cx="6096000" cy="1854200"/>
        </p:xfrm>
        <a:graphic>
          <a:graphicData uri="http://schemas.openxmlformats.org/drawingml/2006/table">
            <a:tbl>
              <a:tblPr firstRow="1" bandRow="1">
                <a:tableStyleId>{5940675A-B579-460E-94D1-54222C63F5DA}</a:tableStyleId>
              </a:tblPr>
              <a:tblGrid>
                <a:gridCol w="1219200"/>
                <a:gridCol w="1219200"/>
                <a:gridCol w="1219200"/>
                <a:gridCol w="1219200"/>
                <a:gridCol w="1219200"/>
              </a:tblGrid>
              <a:tr h="370840">
                <a:tc>
                  <a:txBody>
                    <a:bodyPr/>
                    <a:lstStyle/>
                    <a:p>
                      <a:r>
                        <a:rPr lang="en-US" dirty="0" smtClean="0"/>
                        <a:t>0,05</a:t>
                      </a:r>
                      <a:endParaRPr lang="sk-SK"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a:t>
                      </a:r>
                      <a:endParaRPr lang="sk-SK" dirty="0" smtClean="0"/>
                    </a:p>
                  </a:txBody>
                  <a:tcPr/>
                </a:tc>
              </a:tr>
            </a:tbl>
          </a:graphicData>
        </a:graphic>
      </p:graphicFrame>
    </p:spTree>
    <p:extLst>
      <p:ext uri="{BB962C8B-B14F-4D97-AF65-F5344CB8AC3E}">
        <p14:creationId xmlns:p14="http://schemas.microsoft.com/office/powerpoint/2010/main" val="5900495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Viacero </a:t>
            </a:r>
            <a:r>
              <a:rPr lang="sk-SK" dirty="0" smtClean="0"/>
              <a:t>výsledkov (2)</a:t>
            </a:r>
            <a:endParaRPr lang="sk-SK" dirty="0"/>
          </a:p>
        </p:txBody>
      </p:sp>
      <p:sp>
        <p:nvSpPr>
          <p:cNvPr id="3" name="Content Placeholder 2"/>
          <p:cNvSpPr>
            <a:spLocks noGrp="1"/>
          </p:cNvSpPr>
          <p:nvPr>
            <p:ph idx="1"/>
          </p:nvPr>
        </p:nvSpPr>
        <p:spPr/>
        <p:txBody>
          <a:bodyPr/>
          <a:lstStyle/>
          <a:p>
            <a:r>
              <a:rPr lang="sk-SK" dirty="0" smtClean="0"/>
              <a:t>Výskyt chyby vo výsledkoch:</a:t>
            </a:r>
          </a:p>
          <a:p>
            <a:r>
              <a:rPr lang="sk-SK" dirty="0" smtClean="0"/>
              <a:t>Dva testy: 1 – (1-</a:t>
            </a:r>
            <a:r>
              <a:rPr lang="en-US" dirty="0" smtClean="0"/>
              <a:t>0.05)</a:t>
            </a:r>
            <a:r>
              <a:rPr lang="en-US" baseline="30000" dirty="0" smtClean="0"/>
              <a:t>2</a:t>
            </a:r>
            <a:r>
              <a:rPr lang="en-US" dirty="0" smtClean="0"/>
              <a:t> </a:t>
            </a:r>
            <a:r>
              <a:rPr lang="en-US" dirty="0"/>
              <a:t>≈</a:t>
            </a:r>
            <a:r>
              <a:rPr lang="en-US" dirty="0" smtClean="0"/>
              <a:t> 9.75% </a:t>
            </a:r>
            <a:r>
              <a:rPr lang="en-US" dirty="0" err="1" smtClean="0"/>
              <a:t>chyby</a:t>
            </a:r>
            <a:endParaRPr lang="en-US" dirty="0" smtClean="0"/>
          </a:p>
          <a:p>
            <a:r>
              <a:rPr lang="en-US" dirty="0" err="1" smtClean="0"/>
              <a:t>Desa</a:t>
            </a:r>
            <a:r>
              <a:rPr lang="sk-SK" dirty="0" smtClean="0"/>
              <a:t>ť testov: </a:t>
            </a:r>
            <a:r>
              <a:rPr lang="sk-SK" dirty="0"/>
              <a:t>1 – (1-</a:t>
            </a:r>
            <a:r>
              <a:rPr lang="en-US" dirty="0" smtClean="0"/>
              <a:t>0.05)</a:t>
            </a:r>
            <a:r>
              <a:rPr lang="sk-SK" baseline="30000" dirty="0" smtClean="0"/>
              <a:t>10</a:t>
            </a:r>
            <a:r>
              <a:rPr lang="en-US" dirty="0" smtClean="0"/>
              <a:t> </a:t>
            </a:r>
            <a:r>
              <a:rPr lang="en-US" dirty="0"/>
              <a:t>≈</a:t>
            </a:r>
            <a:r>
              <a:rPr lang="en-US" dirty="0" smtClean="0"/>
              <a:t> </a:t>
            </a:r>
            <a:r>
              <a:rPr lang="sk-SK" dirty="0" smtClean="0"/>
              <a:t>40</a:t>
            </a:r>
            <a:r>
              <a:rPr lang="en-US" dirty="0" smtClean="0"/>
              <a:t>.</a:t>
            </a:r>
            <a:r>
              <a:rPr lang="sk-SK" dirty="0" smtClean="0"/>
              <a:t>1</a:t>
            </a:r>
            <a:r>
              <a:rPr lang="en-US" dirty="0" smtClean="0"/>
              <a:t>% </a:t>
            </a:r>
            <a:r>
              <a:rPr lang="en-US" dirty="0" err="1"/>
              <a:t>chyby</a:t>
            </a:r>
            <a:endParaRPr lang="en-US" dirty="0"/>
          </a:p>
          <a:p>
            <a:r>
              <a:rPr lang="sk-SK" dirty="0" smtClean="0"/>
              <a:t>25 testov: </a:t>
            </a:r>
            <a:r>
              <a:rPr lang="sk-SK" dirty="0"/>
              <a:t>1 </a:t>
            </a:r>
            <a:r>
              <a:rPr lang="sk-SK" dirty="0" smtClean="0"/>
              <a:t>– </a:t>
            </a:r>
            <a:r>
              <a:rPr lang="sk-SK" dirty="0"/>
              <a:t>(1-</a:t>
            </a:r>
            <a:r>
              <a:rPr lang="en-US" dirty="0" smtClean="0"/>
              <a:t>0.05)</a:t>
            </a:r>
            <a:r>
              <a:rPr lang="sk-SK" baseline="30000" dirty="0" smtClean="0"/>
              <a:t>25</a:t>
            </a:r>
            <a:r>
              <a:rPr lang="en-US" dirty="0" smtClean="0"/>
              <a:t> ≈ </a:t>
            </a:r>
            <a:r>
              <a:rPr lang="sk-SK" dirty="0" smtClean="0"/>
              <a:t>72</a:t>
            </a:r>
            <a:r>
              <a:rPr lang="en-US" dirty="0" smtClean="0"/>
              <a:t>.</a:t>
            </a:r>
            <a:r>
              <a:rPr lang="sk-SK" dirty="0" smtClean="0"/>
              <a:t>3</a:t>
            </a:r>
            <a:r>
              <a:rPr lang="en-US" dirty="0" smtClean="0"/>
              <a:t>% </a:t>
            </a:r>
            <a:r>
              <a:rPr lang="en-US" dirty="0" err="1" smtClean="0"/>
              <a:t>chyby</a:t>
            </a:r>
            <a:endParaRPr lang="sk-SK" dirty="0" smtClean="0"/>
          </a:p>
          <a:p>
            <a:endParaRPr lang="sk-SK" dirty="0"/>
          </a:p>
          <a:p>
            <a:r>
              <a:rPr lang="sk-SK" dirty="0" smtClean="0"/>
              <a:t>Opatrne s tým koľko testujeme</a:t>
            </a:r>
          </a:p>
          <a:p>
            <a:r>
              <a:rPr lang="sk-SK" dirty="0" smtClean="0"/>
              <a:t>Matica s 20 premennými, m</a:t>
            </a:r>
            <a:r>
              <a:rPr lang="sk-SK" dirty="0"/>
              <a:t>á</a:t>
            </a:r>
            <a:r>
              <a:rPr lang="sk-SK" dirty="0" smtClean="0"/>
              <a:t> pri výsledkoch p=</a:t>
            </a:r>
            <a:r>
              <a:rPr lang="en-US" dirty="0" smtClean="0"/>
              <a:t>0.05</a:t>
            </a:r>
            <a:r>
              <a:rPr lang="sk-SK" dirty="0" smtClean="0"/>
              <a:t> primerne desať chýb.</a:t>
            </a:r>
          </a:p>
        </p:txBody>
      </p:sp>
      <p:sp>
        <p:nvSpPr>
          <p:cNvPr id="4" name="Text Placeholder 3"/>
          <p:cNvSpPr>
            <a:spLocks noGrp="1"/>
          </p:cNvSpPr>
          <p:nvPr>
            <p:ph type="body" sz="quarter" idx="12"/>
          </p:nvPr>
        </p:nvSpPr>
        <p:spPr/>
        <p:txBody>
          <a:bodyPr>
            <a:normAutofit fontScale="92500" lnSpcReduction="10000"/>
          </a:bodyPr>
          <a:lstStyle/>
          <a:p>
            <a:r>
              <a:rPr lang="sk-SK" dirty="0" smtClean="0"/>
              <a:t>Úskalia </a:t>
            </a:r>
            <a:r>
              <a:rPr lang="sk-SK" dirty="0"/>
              <a:t>vyhodnocovania</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4005600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Úskalia vyhodnocovania (3)</a:t>
            </a:r>
            <a:endParaRPr lang="en-US" dirty="0">
              <a:solidFill>
                <a:srgbClr val="004070"/>
              </a:solidFill>
            </a:endParaRPr>
          </a:p>
        </p:txBody>
      </p:sp>
      <p:sp>
        <p:nvSpPr>
          <p:cNvPr id="3" name="Content Placeholder 2"/>
          <p:cNvSpPr>
            <a:spLocks noGrp="1"/>
          </p:cNvSpPr>
          <p:nvPr>
            <p:ph idx="1"/>
          </p:nvPr>
        </p:nvSpPr>
        <p:spPr/>
        <p:txBody>
          <a:bodyPr>
            <a:normAutofit/>
          </a:bodyPr>
          <a:lstStyle/>
          <a:p>
            <a:r>
              <a:rPr lang="sk-SK" b="1" dirty="0" smtClean="0"/>
              <a:t>Porušenie predpokladov dátovej sady</a:t>
            </a:r>
          </a:p>
          <a:p>
            <a:pPr lvl="1"/>
            <a:r>
              <a:rPr lang="sk-SK" dirty="0" err="1" smtClean="0"/>
              <a:t>Trénovacia</a:t>
            </a:r>
            <a:r>
              <a:rPr lang="sk-SK" dirty="0" smtClean="0"/>
              <a:t> množina nezávislá od testovacej množiny</a:t>
            </a:r>
          </a:p>
          <a:p>
            <a:pPr lvl="2"/>
            <a:r>
              <a:rPr lang="sk-SK" dirty="0" smtClean="0"/>
              <a:t>Zozbierame dáta a náhodne odstránime 10</a:t>
            </a:r>
            <a:r>
              <a:rPr lang="en-US" dirty="0" smtClean="0"/>
              <a:t>%</a:t>
            </a:r>
            <a:r>
              <a:rPr lang="sk-SK" dirty="0" smtClean="0"/>
              <a:t>, natrénujeme model</a:t>
            </a:r>
          </a:p>
          <a:p>
            <a:pPr lvl="2"/>
            <a:r>
              <a:rPr lang="en-US" dirty="0"/>
              <a:t>0 </a:t>
            </a:r>
            <a:r>
              <a:rPr lang="en-US" b="1" dirty="0">
                <a:solidFill>
                  <a:srgbClr val="FF0000"/>
                </a:solidFill>
              </a:rPr>
              <a:t>? </a:t>
            </a:r>
            <a:r>
              <a:rPr lang="en-US" dirty="0" smtClean="0"/>
              <a:t>0 0 </a:t>
            </a:r>
            <a:r>
              <a:rPr lang="en-US" dirty="0"/>
              <a:t>0 1 0 1 0 1 </a:t>
            </a:r>
            <a:r>
              <a:rPr lang="en-US" b="1" dirty="0">
                <a:solidFill>
                  <a:srgbClr val="FF0000"/>
                </a:solidFill>
              </a:rPr>
              <a:t>?</a:t>
            </a:r>
            <a:r>
              <a:rPr lang="en-US" dirty="0"/>
              <a:t> 1 1 1 1 1   </a:t>
            </a:r>
            <a:endParaRPr lang="en-US" dirty="0" smtClean="0"/>
          </a:p>
          <a:p>
            <a:pPr lvl="1"/>
            <a:r>
              <a:rPr lang="en-US" dirty="0" err="1" smtClean="0"/>
              <a:t>Predikcia</a:t>
            </a:r>
            <a:r>
              <a:rPr lang="en-US" dirty="0" smtClean="0"/>
              <a:t> je OK, </a:t>
            </a:r>
            <a:r>
              <a:rPr lang="en-US" dirty="0" err="1" smtClean="0"/>
              <a:t>pozor</a:t>
            </a:r>
            <a:r>
              <a:rPr lang="en-US" dirty="0" smtClean="0"/>
              <a:t> </a:t>
            </a:r>
            <a:r>
              <a:rPr lang="en-US" dirty="0" err="1" smtClean="0"/>
              <a:t>na</a:t>
            </a:r>
            <a:r>
              <a:rPr lang="en-US" dirty="0" smtClean="0"/>
              <a:t> </a:t>
            </a:r>
            <a:r>
              <a:rPr lang="en-US" dirty="0" err="1" smtClean="0"/>
              <a:t>postdikciu</a:t>
            </a:r>
            <a:r>
              <a:rPr lang="en-US" dirty="0" smtClean="0"/>
              <a:t>…</a:t>
            </a:r>
          </a:p>
          <a:p>
            <a:pPr lvl="1"/>
            <a:r>
              <a:rPr lang="en-US" dirty="0" err="1" smtClean="0"/>
              <a:t>Natr</a:t>
            </a:r>
            <a:r>
              <a:rPr lang="sk-SK" dirty="0" err="1" smtClean="0"/>
              <a:t>énujem</a:t>
            </a:r>
            <a:r>
              <a:rPr lang="sk-SK" dirty="0" smtClean="0"/>
              <a:t> tri modely:</a:t>
            </a:r>
          </a:p>
          <a:p>
            <a:pPr lvl="2"/>
            <a:r>
              <a:rPr lang="en-US" dirty="0" smtClean="0"/>
              <a:t>A&gt;B&gt;C … </a:t>
            </a:r>
            <a:r>
              <a:rPr lang="en-US" dirty="0" err="1" smtClean="0"/>
              <a:t>najlep</a:t>
            </a:r>
            <a:r>
              <a:rPr lang="sk-SK" dirty="0" err="1" smtClean="0"/>
              <a:t>ší</a:t>
            </a:r>
            <a:r>
              <a:rPr lang="sk-SK" dirty="0" smtClean="0"/>
              <a:t> je A</a:t>
            </a:r>
          </a:p>
          <a:p>
            <a:pPr lvl="1"/>
            <a:r>
              <a:rPr lang="sk-SK" dirty="0" err="1" smtClean="0"/>
              <a:t>Natrénum</a:t>
            </a:r>
            <a:r>
              <a:rPr lang="sk-SK" dirty="0" smtClean="0"/>
              <a:t> stovky a tisíce modelov:</a:t>
            </a:r>
          </a:p>
          <a:p>
            <a:pPr lvl="2"/>
            <a:r>
              <a:rPr lang="sk-SK" dirty="0" smtClean="0"/>
              <a:t>A</a:t>
            </a:r>
            <a:r>
              <a:rPr lang="en-US" dirty="0" smtClean="0"/>
              <a:t>&gt;B&gt;C&gt;…&gt;Z&gt;…&gt;ZZZZYZ&gt;ZZZZZZ</a:t>
            </a:r>
          </a:p>
          <a:p>
            <a:pPr lvl="2"/>
            <a:endParaRPr lang="en-US" dirty="0"/>
          </a:p>
          <a:p>
            <a:pPr lvl="2"/>
            <a:endParaRPr lang="sk-SK" dirty="0"/>
          </a:p>
        </p:txBody>
      </p:sp>
      <p:sp>
        <p:nvSpPr>
          <p:cNvPr id="4" name="Text Placeholder 3"/>
          <p:cNvSpPr>
            <a:spLocks noGrp="1"/>
          </p:cNvSpPr>
          <p:nvPr>
            <p:ph type="body" sz="quarter" idx="12"/>
          </p:nvPr>
        </p:nvSpPr>
        <p:spPr/>
        <p:txBody>
          <a:bodyPr>
            <a:normAutofit fontScale="92500" lnSpcReduction="10000"/>
          </a:bodyPr>
          <a:lstStyle/>
          <a:p>
            <a:r>
              <a:rPr lang="sk-SK" dirty="0" smtClean="0"/>
              <a:t>Úskalia </a:t>
            </a:r>
            <a:r>
              <a:rPr lang="sk-SK" dirty="0"/>
              <a:t>vyhodnocovania</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22582701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Odporúčania</a:t>
            </a:r>
            <a:endParaRPr lang="sk-SK" dirty="0"/>
          </a:p>
        </p:txBody>
      </p:sp>
      <p:sp>
        <p:nvSpPr>
          <p:cNvPr id="3" name="Content Placeholder 2"/>
          <p:cNvSpPr>
            <a:spLocks noGrp="1"/>
          </p:cNvSpPr>
          <p:nvPr>
            <p:ph idx="1"/>
          </p:nvPr>
        </p:nvSpPr>
        <p:spPr/>
        <p:txBody>
          <a:bodyPr/>
          <a:lstStyle/>
          <a:p>
            <a:r>
              <a:rPr lang="sk-SK" dirty="0" smtClean="0"/>
              <a:t>Pozor na predpoklady štatistických metód</a:t>
            </a:r>
          </a:p>
          <a:p>
            <a:r>
              <a:rPr lang="sk-SK" dirty="0" smtClean="0"/>
              <a:t>Exploratívna analýza dát (kuknem-vidím)</a:t>
            </a:r>
          </a:p>
          <a:p>
            <a:r>
              <a:rPr lang="sk-SK" dirty="0" smtClean="0"/>
              <a:t>Opatrnosť pri trénovacích/testovacích sadách</a:t>
            </a:r>
          </a:p>
          <a:p>
            <a:r>
              <a:rPr lang="sk-SK" dirty="0" smtClean="0"/>
              <a:t>Snažte sa vysvetliť varianciu (rozpytl)</a:t>
            </a:r>
          </a:p>
          <a:p>
            <a:r>
              <a:rPr lang="sk-SK" dirty="0" smtClean="0"/>
              <a:t>Pilotné testovanie experimentu a analýzy</a:t>
            </a:r>
          </a:p>
          <a:p>
            <a:r>
              <a:rPr lang="sk-SK" dirty="0" smtClean="0"/>
              <a:t>Udržiavajte si spustiteľný priebeh štatistickej analýzy – reprodukovateľný výskum</a:t>
            </a:r>
          </a:p>
          <a:p>
            <a:pPr lvl="1"/>
            <a:r>
              <a:rPr lang="sk-SK" dirty="0" smtClean="0"/>
              <a:t>Použite </a:t>
            </a:r>
            <a:r>
              <a:rPr lang="sk-SK" dirty="0" err="1" smtClean="0"/>
              <a:t>R-ko</a:t>
            </a:r>
            <a:r>
              <a:rPr lang="sk-SK" dirty="0" smtClean="0"/>
              <a:t>, a R </a:t>
            </a:r>
            <a:r>
              <a:rPr lang="sk-SK" dirty="0" err="1" smtClean="0"/>
              <a:t>Markdown</a:t>
            </a:r>
            <a:endParaRPr lang="sk-SK" dirty="0"/>
          </a:p>
        </p:txBody>
      </p:sp>
      <p:sp>
        <p:nvSpPr>
          <p:cNvPr id="4" name="Text Placeholder 3"/>
          <p:cNvSpPr>
            <a:spLocks noGrp="1"/>
          </p:cNvSpPr>
          <p:nvPr>
            <p:ph type="body" sz="quarter" idx="12"/>
          </p:nvPr>
        </p:nvSpPr>
        <p:spPr/>
        <p:txBody>
          <a:bodyPr>
            <a:normAutofit fontScale="92500" lnSpcReduction="10000"/>
          </a:bodyPr>
          <a:lstStyle/>
          <a:p>
            <a:r>
              <a:rPr lang="sk-SK" dirty="0" smtClean="0"/>
              <a:t>Odporúčania</a:t>
            </a:r>
            <a:endParaRPr lang="sk-SK"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1209612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Referencie</a:t>
            </a:r>
            <a:endParaRPr lang="en-US" dirty="0"/>
          </a:p>
        </p:txBody>
      </p:sp>
      <p:sp>
        <p:nvSpPr>
          <p:cNvPr id="3" name="Content Placeholder 2"/>
          <p:cNvSpPr>
            <a:spLocks noGrp="1"/>
          </p:cNvSpPr>
          <p:nvPr>
            <p:ph idx="1"/>
          </p:nvPr>
        </p:nvSpPr>
        <p:spPr/>
        <p:txBody>
          <a:bodyPr/>
          <a:lstStyle/>
          <a:p>
            <a:r>
              <a:rPr lang="sk-SK" dirty="0" smtClean="0"/>
              <a:t>Social </a:t>
            </a:r>
            <a:r>
              <a:rPr lang="sk-SK" dirty="0"/>
              <a:t>research methods</a:t>
            </a:r>
            <a:br>
              <a:rPr lang="sk-SK" dirty="0"/>
            </a:br>
            <a:r>
              <a:rPr lang="sk-SK" dirty="0">
                <a:hlinkClick r:id="rId2"/>
              </a:rPr>
              <a:t>http://www.socialresearchmethods.net</a:t>
            </a:r>
            <a:r>
              <a:rPr lang="sk-SK" dirty="0" smtClean="0">
                <a:hlinkClick r:id="rId2"/>
              </a:rPr>
              <a:t>/</a:t>
            </a:r>
            <a:endParaRPr lang="sk-SK" dirty="0" smtClean="0"/>
          </a:p>
          <a:p>
            <a:endParaRPr lang="sk-SK" dirty="0" smtClean="0"/>
          </a:p>
          <a:p>
            <a:r>
              <a:rPr lang="en-US" dirty="0"/>
              <a:t>Empirical Methods for Artificial </a:t>
            </a:r>
            <a:r>
              <a:rPr lang="en-US" dirty="0" smtClean="0"/>
              <a:t>Intelligence</a:t>
            </a:r>
            <a:r>
              <a:rPr lang="sk-SK" dirty="0"/>
              <a:t/>
            </a:r>
            <a:br>
              <a:rPr lang="sk-SK" dirty="0"/>
            </a:br>
            <a:r>
              <a:rPr lang="sk-SK" dirty="0">
                <a:hlinkClick r:id="rId3"/>
              </a:rPr>
              <a:t>http://www.sista.arizona.edu/~cohen/Tutorials</a:t>
            </a:r>
            <a:r>
              <a:rPr lang="sk-SK" dirty="0" smtClean="0">
                <a:hlinkClick r:id="rId3"/>
              </a:rPr>
              <a:t>/</a:t>
            </a:r>
            <a:endParaRPr lang="sk-SK" dirty="0" smtClean="0"/>
          </a:p>
          <a:p>
            <a:endParaRPr lang="sk-SK" dirty="0"/>
          </a:p>
          <a:p>
            <a:r>
              <a:rPr lang="sk-SK" dirty="0" smtClean="0"/>
              <a:t>A New View of Statistics</a:t>
            </a:r>
            <a:br>
              <a:rPr lang="sk-SK" dirty="0" smtClean="0"/>
            </a:br>
            <a:r>
              <a:rPr lang="sk-SK" dirty="0" smtClean="0">
                <a:hlinkClick r:id="rId4"/>
              </a:rPr>
              <a:t>http</a:t>
            </a:r>
            <a:r>
              <a:rPr lang="en-US" dirty="0" smtClean="0">
                <a:hlinkClick r:id="rId4"/>
              </a:rPr>
              <a:t>://www.sportsci.org/resource/stats/</a:t>
            </a:r>
            <a:endParaRPr lang="sk-SK" dirty="0" smtClean="0"/>
          </a:p>
          <a:p>
            <a:endParaRPr lang="en-US" dirty="0"/>
          </a:p>
          <a:p>
            <a:endParaRPr lang="sk-SK" dirty="0" smtClean="0"/>
          </a:p>
          <a:p>
            <a:endParaRPr lang="en-US" dirty="0"/>
          </a:p>
        </p:txBody>
      </p:sp>
      <p:sp>
        <p:nvSpPr>
          <p:cNvPr id="4" name="Text Placeholder 3"/>
          <p:cNvSpPr>
            <a:spLocks noGrp="1"/>
          </p:cNvSpPr>
          <p:nvPr>
            <p:ph type="body" sz="quarter" idx="12"/>
          </p:nvPr>
        </p:nvSpPr>
        <p:spPr/>
        <p:txBody>
          <a:bodyPr>
            <a:normAutofit fontScale="92500" lnSpcReduction="10000"/>
          </a:bodyPr>
          <a:lstStyle/>
          <a:p>
            <a:r>
              <a:rPr lang="sk-SK" dirty="0" smtClean="0"/>
              <a:t>Referencie</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Kam kráča (</a:t>
            </a:r>
            <a:r>
              <a:rPr lang="sk-SK" dirty="0" err="1" smtClean="0"/>
              <a:t>frekvečná</a:t>
            </a:r>
            <a:r>
              <a:rPr lang="sk-SK" dirty="0"/>
              <a:t>)</a:t>
            </a:r>
            <a:r>
              <a:rPr lang="sk-SK" dirty="0" smtClean="0"/>
              <a:t> štatistika?</a:t>
            </a:r>
            <a:endParaRPr lang="en-US" dirty="0"/>
          </a:p>
        </p:txBody>
      </p:sp>
      <p:sp>
        <p:nvSpPr>
          <p:cNvPr id="3" name="Content Placeholder 2"/>
          <p:cNvSpPr>
            <a:spLocks noGrp="1"/>
          </p:cNvSpPr>
          <p:nvPr>
            <p:ph idx="1"/>
          </p:nvPr>
        </p:nvSpPr>
        <p:spPr/>
        <p:txBody>
          <a:bodyPr/>
          <a:lstStyle/>
          <a:p>
            <a:r>
              <a:rPr lang="en-US" dirty="0" smtClean="0"/>
              <a:t>A </a:t>
            </a:r>
            <a:r>
              <a:rPr lang="en-US" dirty="0"/>
              <a:t>landmark study involving 100 scientists from around the world has tried to replicate the findings of 270 recent findings from highly ranked psychology journals and by one measure, only 36 percent turned up the same results. That means that for over half the studies, when scientists used the same methodology, they could not come up with the same results</a:t>
            </a:r>
            <a:r>
              <a:rPr lang="en-US" dirty="0" smtClean="0"/>
              <a:t>.</a:t>
            </a:r>
            <a:endParaRPr lang="sk-SK" dirty="0" smtClean="0"/>
          </a:p>
          <a:p>
            <a:r>
              <a:rPr lang="en-US" dirty="0" smtClean="0">
                <a:hlinkClick r:id="rId2"/>
              </a:rPr>
              <a:t>www.sciencealert.com/scientists-tried-to-replicate-100-psychology-experiments-and-64-failed</a:t>
            </a:r>
            <a:endParaRPr lang="sk-SK" dirty="0" smtClean="0"/>
          </a:p>
          <a:p>
            <a:endParaRPr lang="en-US" dirty="0"/>
          </a:p>
        </p:txBody>
      </p:sp>
      <p:sp>
        <p:nvSpPr>
          <p:cNvPr id="4" name="Text Placeholder 3"/>
          <p:cNvSpPr>
            <a:spLocks noGrp="1"/>
          </p:cNvSpPr>
          <p:nvPr>
            <p:ph type="body" sz="quarter" idx="12"/>
          </p:nvPr>
        </p:nvSpPr>
        <p:spPr/>
        <p:txBody>
          <a:bodyPr>
            <a:normAutofit fontScale="92500" lnSpcReduction="10000"/>
          </a:bodyPr>
          <a:lstStyle/>
          <a:p>
            <a:r>
              <a:rPr lang="en-US" b="1" dirty="0"/>
              <a:t>Quo </a:t>
            </a:r>
            <a:r>
              <a:rPr lang="sk-SK" b="1" dirty="0"/>
              <a:t>v</a:t>
            </a:r>
            <a:r>
              <a:rPr lang="en-US" b="1" dirty="0" err="1"/>
              <a:t>adis</a:t>
            </a:r>
            <a:r>
              <a:rPr lang="en-US" b="1" dirty="0"/>
              <a:t> </a:t>
            </a:r>
            <a:r>
              <a:rPr lang="sk-SK" b="1" dirty="0"/>
              <a:t>s</a:t>
            </a:r>
            <a:r>
              <a:rPr lang="en-US" b="1" dirty="0" err="1"/>
              <a:t>cientia</a:t>
            </a:r>
            <a:r>
              <a:rPr lang="en-US" b="1" dirty="0"/>
              <a:t>?</a:t>
            </a:r>
          </a:p>
          <a:p>
            <a:endParaRPr lang="en-US" dirty="0"/>
          </a:p>
        </p:txBody>
      </p:sp>
      <p:sp>
        <p:nvSpPr>
          <p:cNvPr id="5" name="Footer Placeholder 4"/>
          <p:cNvSpPr>
            <a:spLocks noGrp="1"/>
          </p:cNvSpPr>
          <p:nvPr>
            <p:ph type="ftr" sz="quarter" idx="13"/>
          </p:nvPr>
        </p:nvSpPr>
        <p:spPr/>
        <p:txBody>
          <a:bodyPr/>
          <a:lstStyle/>
          <a:p>
            <a:pPr>
              <a:defRPr/>
            </a:pPr>
            <a:r>
              <a:rPr lang="sk-SK" smtClean="0"/>
              <a:t>Jozef Tvarožek – </a:t>
            </a:r>
            <a:r>
              <a:rPr lang="en-US" smtClean="0"/>
              <a:t>Kvantitat</a:t>
            </a:r>
            <a:r>
              <a:rPr lang="sk-SK" smtClean="0"/>
              <a:t>ívne </a:t>
            </a:r>
            <a:r>
              <a:rPr lang="en-US" smtClean="0"/>
              <a:t>vs kvalitat</a:t>
            </a:r>
            <a:r>
              <a:rPr lang="sk-SK" smtClean="0"/>
              <a:t>ívne vyhodnocovanie</a:t>
            </a:r>
            <a:endParaRPr lang="en-US" dirty="0"/>
          </a:p>
        </p:txBody>
      </p:sp>
    </p:spTree>
    <p:extLst>
      <p:ext uri="{BB962C8B-B14F-4D97-AF65-F5344CB8AC3E}">
        <p14:creationId xmlns:p14="http://schemas.microsoft.com/office/powerpoint/2010/main" val="28282062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err="1" smtClean="0"/>
              <a:t>Bayesovská</a:t>
            </a:r>
            <a:r>
              <a:rPr lang="sk-SK" dirty="0" smtClean="0"/>
              <a:t> štatistiky</a:t>
            </a:r>
            <a:endParaRPr lang="en-US" dirty="0"/>
          </a:p>
        </p:txBody>
      </p:sp>
      <p:sp>
        <p:nvSpPr>
          <p:cNvPr id="3" name="Content Placeholder 2"/>
          <p:cNvSpPr>
            <a:spLocks noGrp="1"/>
          </p:cNvSpPr>
          <p:nvPr>
            <p:ph idx="1"/>
          </p:nvPr>
        </p:nvSpPr>
        <p:spPr/>
        <p:txBody>
          <a:bodyPr>
            <a:normAutofit/>
          </a:bodyPr>
          <a:lstStyle/>
          <a:p>
            <a:r>
              <a:rPr lang="sk-SK" dirty="0" smtClean="0"/>
              <a:t>Pracovná metóda:</a:t>
            </a:r>
          </a:p>
          <a:p>
            <a:pPr marL="914400" lvl="1" indent="-457200">
              <a:buFont typeface="+mj-lt"/>
              <a:buAutoNum type="arabicPeriod"/>
            </a:pPr>
            <a:r>
              <a:rPr lang="sk-SK" dirty="0" smtClean="0"/>
              <a:t>Máme nejaké existujúce predstavy</a:t>
            </a:r>
          </a:p>
          <a:p>
            <a:pPr marL="914400" lvl="1" indent="-457200">
              <a:buFont typeface="+mj-lt"/>
              <a:buAutoNum type="arabicPeriod"/>
            </a:pPr>
            <a:r>
              <a:rPr lang="sk-SK" dirty="0" smtClean="0"/>
              <a:t>Vykonáme experiment</a:t>
            </a:r>
          </a:p>
          <a:p>
            <a:pPr marL="914400" lvl="1" indent="-457200">
              <a:buFont typeface="+mj-lt"/>
              <a:buAutoNum type="arabicPeriod"/>
            </a:pPr>
            <a:r>
              <a:rPr lang="sk-SK" dirty="0" smtClean="0"/>
              <a:t>Pozmeníme svoje predstavy</a:t>
            </a:r>
          </a:p>
          <a:p>
            <a:r>
              <a:rPr lang="sk-SK" dirty="0" smtClean="0"/>
              <a:t>Ako nato? </a:t>
            </a:r>
            <a:r>
              <a:rPr lang="en-US" dirty="0" smtClean="0">
                <a:hlinkClick r:id="rId2"/>
              </a:rPr>
              <a:t>jasp-stats.org</a:t>
            </a:r>
            <a:endParaRPr lang="en-US" dirty="0"/>
          </a:p>
          <a:p>
            <a:r>
              <a:rPr lang="sk-SK" dirty="0" smtClean="0"/>
              <a:t>Príjemné </a:t>
            </a:r>
            <a:r>
              <a:rPr lang="sk-SK" dirty="0"/>
              <a:t>prostredie </a:t>
            </a:r>
            <a:r>
              <a:rPr lang="sk-SK" dirty="0" err="1"/>
              <a:t>point-and-click</a:t>
            </a:r>
            <a:r>
              <a:rPr lang="sk-SK" dirty="0"/>
              <a:t> pre </a:t>
            </a:r>
            <a:r>
              <a:rPr lang="sk-SK" dirty="0" err="1" smtClean="0"/>
              <a:t>Bayesovskú</a:t>
            </a:r>
            <a:r>
              <a:rPr lang="sk-SK" dirty="0" smtClean="0"/>
              <a:t> štatistiku (aj pre frekvenčnú)</a:t>
            </a:r>
            <a:endParaRPr lang="sk-SK" dirty="0"/>
          </a:p>
          <a:p>
            <a:r>
              <a:rPr lang="sk-SK" dirty="0"/>
              <a:t>Zabudnime na </a:t>
            </a:r>
            <a:r>
              <a:rPr lang="sk-SK" dirty="0" err="1" smtClean="0"/>
              <a:t>p-hodnoty</a:t>
            </a:r>
            <a:r>
              <a:rPr lang="sk-SK" dirty="0" smtClean="0"/>
              <a:t>...</a:t>
            </a:r>
            <a:endParaRPr lang="sk-SK" dirty="0"/>
          </a:p>
          <a:p>
            <a:r>
              <a:rPr lang="sk-SK" sz="3200" b="1" dirty="0"/>
              <a:t>Nech žijú BF</a:t>
            </a:r>
            <a:r>
              <a:rPr lang="en-US" sz="3200" b="1" baseline="-25000" dirty="0"/>
              <a:t>10</a:t>
            </a:r>
            <a:r>
              <a:rPr lang="en-US" sz="3200" b="1" dirty="0"/>
              <a:t> a BF</a:t>
            </a:r>
            <a:r>
              <a:rPr lang="en-US" sz="3200" b="1" baseline="-25000" dirty="0"/>
              <a:t>01</a:t>
            </a:r>
            <a:r>
              <a:rPr lang="en-US" sz="3200" b="1" dirty="0"/>
              <a:t> </a:t>
            </a:r>
            <a:r>
              <a:rPr lang="en-US" sz="3200" b="1" dirty="0" err="1"/>
              <a:t>faktory</a:t>
            </a:r>
            <a:r>
              <a:rPr lang="en-US" sz="3200" b="1" dirty="0"/>
              <a:t>!</a:t>
            </a:r>
          </a:p>
          <a:p>
            <a:endParaRPr lang="en-US" dirty="0"/>
          </a:p>
        </p:txBody>
      </p:sp>
      <p:sp>
        <p:nvSpPr>
          <p:cNvPr id="4" name="Text Placeholder 3"/>
          <p:cNvSpPr>
            <a:spLocks noGrp="1"/>
          </p:cNvSpPr>
          <p:nvPr>
            <p:ph type="body" sz="quarter" idx="12"/>
          </p:nvPr>
        </p:nvSpPr>
        <p:spPr/>
        <p:txBody>
          <a:bodyPr>
            <a:normAutofit fontScale="92500" lnSpcReduction="10000"/>
          </a:bodyPr>
          <a:lstStyle/>
          <a:p>
            <a:r>
              <a:rPr lang="en-US" b="1" dirty="0"/>
              <a:t>Quo </a:t>
            </a:r>
            <a:r>
              <a:rPr lang="sk-SK" b="1" dirty="0" smtClean="0"/>
              <a:t>v</a:t>
            </a:r>
            <a:r>
              <a:rPr lang="en-US" b="1" dirty="0" err="1" smtClean="0"/>
              <a:t>adis</a:t>
            </a:r>
            <a:r>
              <a:rPr lang="en-US" b="1" dirty="0" smtClean="0"/>
              <a:t> </a:t>
            </a:r>
            <a:r>
              <a:rPr lang="sk-SK" b="1" dirty="0" smtClean="0"/>
              <a:t>s</a:t>
            </a:r>
            <a:r>
              <a:rPr lang="en-US" b="1" dirty="0" err="1" smtClean="0"/>
              <a:t>cientia</a:t>
            </a:r>
            <a:r>
              <a:rPr lang="en-US" b="1" dirty="0"/>
              <a:t>?</a:t>
            </a:r>
          </a:p>
        </p:txBody>
      </p:sp>
      <p:sp>
        <p:nvSpPr>
          <p:cNvPr id="5" name="Footer Placeholder 4"/>
          <p:cNvSpPr>
            <a:spLocks noGrp="1"/>
          </p:cNvSpPr>
          <p:nvPr>
            <p:ph type="ftr" sz="quarter" idx="13"/>
          </p:nvPr>
        </p:nvSpPr>
        <p:spPr/>
        <p:txBody>
          <a:bodyPr/>
          <a:lstStyle/>
          <a:p>
            <a:pPr>
              <a:defRPr/>
            </a:pPr>
            <a:r>
              <a:rPr lang="sk-SK" smtClean="0"/>
              <a:t>Jozef Tvarožek – </a:t>
            </a:r>
            <a:r>
              <a:rPr lang="en-US" smtClean="0"/>
              <a:t>Kvantitat</a:t>
            </a:r>
            <a:r>
              <a:rPr lang="sk-SK" smtClean="0"/>
              <a:t>ívne </a:t>
            </a:r>
            <a:r>
              <a:rPr lang="en-US" smtClean="0"/>
              <a:t>vs kvalitat</a:t>
            </a:r>
            <a:r>
              <a:rPr lang="sk-SK" smtClean="0"/>
              <a:t>ívne vyhodnocovanie</a:t>
            </a:r>
            <a:endParaRPr lang="en-US" dirty="0"/>
          </a:p>
        </p:txBody>
      </p:sp>
    </p:spTree>
    <p:extLst>
      <p:ext uri="{BB962C8B-B14F-4D97-AF65-F5344CB8AC3E}">
        <p14:creationId xmlns:p14="http://schemas.microsoft.com/office/powerpoint/2010/main" val="2208368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t>
            </a:r>
            <a:r>
              <a:rPr lang="sk-SK" dirty="0" smtClean="0"/>
              <a:t>ýskumné otázky</a:t>
            </a:r>
            <a:endParaRPr lang="sk-SK" dirty="0"/>
          </a:p>
        </p:txBody>
      </p:sp>
      <p:sp>
        <p:nvSpPr>
          <p:cNvPr id="3" name="Content Placeholder 2"/>
          <p:cNvSpPr>
            <a:spLocks noGrp="1"/>
          </p:cNvSpPr>
          <p:nvPr>
            <p:ph idx="1"/>
          </p:nvPr>
        </p:nvSpPr>
        <p:spPr/>
        <p:txBody>
          <a:bodyPr>
            <a:normAutofit lnSpcReduction="10000"/>
          </a:bodyPr>
          <a:lstStyle/>
          <a:p>
            <a:r>
              <a:rPr lang="sk-SK" b="1" dirty="0" smtClean="0"/>
              <a:t>Deskriptívne</a:t>
            </a:r>
          </a:p>
          <a:p>
            <a:pPr lvl="1"/>
            <a:r>
              <a:rPr lang="sk-SK" dirty="0" smtClean="0"/>
              <a:t>Koľko ľudí volilo konzervatívcov?</a:t>
            </a:r>
          </a:p>
          <a:p>
            <a:r>
              <a:rPr lang="sk-SK" b="1" dirty="0" err="1" smtClean="0"/>
              <a:t>Exploratívne</a:t>
            </a:r>
            <a:endParaRPr lang="sk-SK" b="1" dirty="0" smtClean="0"/>
          </a:p>
          <a:p>
            <a:pPr lvl="1"/>
            <a:r>
              <a:rPr lang="sk-SK" dirty="0" smtClean="0"/>
              <a:t>Ukazujú sa nejaké vzťahy medzi vekom a volebnou účasťou, resp. voľbou konzervatívcov/liberálov?</a:t>
            </a:r>
          </a:p>
          <a:p>
            <a:r>
              <a:rPr lang="sk-SK" b="1" dirty="0" err="1" smtClean="0"/>
              <a:t>Inferenčné</a:t>
            </a:r>
            <a:endParaRPr lang="sk-SK" b="1" dirty="0" smtClean="0"/>
          </a:p>
          <a:p>
            <a:pPr lvl="1"/>
            <a:r>
              <a:rPr lang="sk-SK" dirty="0" smtClean="0"/>
              <a:t>Vplyv veku na volebnú účasť a voľbu</a:t>
            </a:r>
          </a:p>
          <a:p>
            <a:r>
              <a:rPr lang="sk-SK" b="1" dirty="0" smtClean="0"/>
              <a:t>Prediktívne</a:t>
            </a:r>
          </a:p>
          <a:p>
            <a:pPr lvl="1"/>
            <a:r>
              <a:rPr lang="sk-SK" dirty="0" smtClean="0"/>
              <a:t>Ako budú voliť prvovoliči v najbližších voľbách?</a:t>
            </a:r>
          </a:p>
          <a:p>
            <a:r>
              <a:rPr lang="sk-SK" b="1" dirty="0" smtClean="0"/>
              <a:t>Kauzálne</a:t>
            </a:r>
          </a:p>
          <a:p>
            <a:pPr lvl="1"/>
            <a:r>
              <a:rPr lang="sk-SK" dirty="0" smtClean="0"/>
              <a:t>Zmenila volebná kampaň názory voličov?</a:t>
            </a:r>
          </a:p>
        </p:txBody>
      </p:sp>
      <p:sp>
        <p:nvSpPr>
          <p:cNvPr id="4" name="Text Placeholder 3"/>
          <p:cNvSpPr>
            <a:spLocks noGrp="1"/>
          </p:cNvSpPr>
          <p:nvPr>
            <p:ph type="body" sz="quarter" idx="12"/>
          </p:nvPr>
        </p:nvSpPr>
        <p:spPr/>
        <p:txBody>
          <a:bodyPr>
            <a:normAutofit fontScale="92500" lnSpcReduction="10000"/>
          </a:bodyPr>
          <a:lstStyle/>
          <a:p>
            <a:r>
              <a:rPr lang="sk-SK" dirty="0" smtClean="0"/>
              <a:t>Výskumné otázky</a:t>
            </a:r>
            <a:endParaRPr lang="sk-SK"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111858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p:txBody>
          <a:bodyPr>
            <a:normAutofit fontScale="92500" lnSpcReduction="10000"/>
          </a:bodyPr>
          <a:lstStyle/>
          <a:p>
            <a:r>
              <a:rPr lang="sk-SK" dirty="0" smtClean="0"/>
              <a:t>Schéma výskumu</a:t>
            </a:r>
            <a:endParaRPr lang="sk-SK"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cxnSp>
        <p:nvCxnSpPr>
          <p:cNvPr id="7" name="Straight Connector 6"/>
          <p:cNvCxnSpPr/>
          <p:nvPr/>
        </p:nvCxnSpPr>
        <p:spPr>
          <a:xfrm flipH="1">
            <a:off x="827584" y="3140968"/>
            <a:ext cx="7704856"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8" name="TextBox 7"/>
          <p:cNvSpPr txBox="1"/>
          <p:nvPr/>
        </p:nvSpPr>
        <p:spPr>
          <a:xfrm>
            <a:off x="827584" y="764704"/>
            <a:ext cx="1124026" cy="523220"/>
          </a:xfrm>
          <a:prstGeom prst="rect">
            <a:avLst/>
          </a:prstGeom>
          <a:noFill/>
        </p:spPr>
        <p:txBody>
          <a:bodyPr wrap="none" rtlCol="0">
            <a:spAutoFit/>
          </a:bodyPr>
          <a:lstStyle/>
          <a:p>
            <a:r>
              <a:rPr lang="sk-SK" sz="2800" b="1" dirty="0" smtClean="0"/>
              <a:t>teória</a:t>
            </a:r>
            <a:endParaRPr lang="sk-SK" b="1" dirty="0"/>
          </a:p>
        </p:txBody>
      </p:sp>
      <p:sp>
        <p:nvSpPr>
          <p:cNvPr id="10" name="TextBox 9"/>
          <p:cNvSpPr txBox="1"/>
          <p:nvPr/>
        </p:nvSpPr>
        <p:spPr>
          <a:xfrm>
            <a:off x="827584" y="5507940"/>
            <a:ext cx="1970411" cy="523220"/>
          </a:xfrm>
          <a:prstGeom prst="rect">
            <a:avLst/>
          </a:prstGeom>
          <a:noFill/>
        </p:spPr>
        <p:txBody>
          <a:bodyPr wrap="none" rtlCol="0">
            <a:spAutoFit/>
          </a:bodyPr>
          <a:lstStyle/>
          <a:p>
            <a:r>
              <a:rPr lang="sk-SK" sz="2800" b="1" dirty="0" smtClean="0"/>
              <a:t>reálny svet</a:t>
            </a:r>
            <a:endParaRPr lang="sk-SK" sz="2800" b="1" dirty="0"/>
          </a:p>
        </p:txBody>
      </p:sp>
      <p:sp>
        <p:nvSpPr>
          <p:cNvPr id="11" name="TextBox 10"/>
          <p:cNvSpPr txBox="1"/>
          <p:nvPr/>
        </p:nvSpPr>
        <p:spPr>
          <a:xfrm>
            <a:off x="3657453" y="1415195"/>
            <a:ext cx="1685077" cy="369332"/>
          </a:xfrm>
          <a:prstGeom prst="rect">
            <a:avLst/>
          </a:prstGeom>
          <a:noFill/>
        </p:spPr>
        <p:txBody>
          <a:bodyPr wrap="none" rtlCol="0">
            <a:spAutoFit/>
          </a:bodyPr>
          <a:lstStyle/>
          <a:p>
            <a:r>
              <a:rPr lang="sk-SK" b="1" dirty="0" smtClean="0"/>
              <a:t>Čo si myslíme</a:t>
            </a:r>
            <a:endParaRPr lang="sk-SK" b="1" dirty="0"/>
          </a:p>
        </p:txBody>
      </p:sp>
      <p:sp>
        <p:nvSpPr>
          <p:cNvPr id="12" name="TextBox 11"/>
          <p:cNvSpPr txBox="1"/>
          <p:nvPr/>
        </p:nvSpPr>
        <p:spPr>
          <a:xfrm>
            <a:off x="3665971" y="4581128"/>
            <a:ext cx="1653017" cy="369332"/>
          </a:xfrm>
          <a:prstGeom prst="rect">
            <a:avLst/>
          </a:prstGeom>
          <a:noFill/>
        </p:spPr>
        <p:txBody>
          <a:bodyPr wrap="none" rtlCol="0">
            <a:spAutoFit/>
          </a:bodyPr>
          <a:lstStyle/>
          <a:p>
            <a:r>
              <a:rPr lang="sk-SK" b="1" dirty="0" smtClean="0"/>
              <a:t>Čo overujeme</a:t>
            </a:r>
            <a:endParaRPr lang="sk-SK" b="1" dirty="0"/>
          </a:p>
        </p:txBody>
      </p:sp>
      <p:sp>
        <p:nvSpPr>
          <p:cNvPr id="13" name="TextBox 12"/>
          <p:cNvSpPr txBox="1"/>
          <p:nvPr/>
        </p:nvSpPr>
        <p:spPr>
          <a:xfrm>
            <a:off x="6444208" y="4829531"/>
            <a:ext cx="1281120" cy="369332"/>
          </a:xfrm>
          <a:prstGeom prst="rect">
            <a:avLst/>
          </a:prstGeom>
          <a:noFill/>
        </p:spPr>
        <p:txBody>
          <a:bodyPr wrap="none" rtlCol="0">
            <a:spAutoFit/>
          </a:bodyPr>
          <a:lstStyle/>
          <a:p>
            <a:r>
              <a:rPr lang="sk-SK" b="1" dirty="0" smtClean="0"/>
              <a:t>Čo vidíme</a:t>
            </a:r>
            <a:endParaRPr lang="sk-SK" b="1" dirty="0"/>
          </a:p>
        </p:txBody>
      </p:sp>
      <p:sp>
        <p:nvSpPr>
          <p:cNvPr id="14" name="TextBox 13"/>
          <p:cNvSpPr txBox="1"/>
          <p:nvPr/>
        </p:nvSpPr>
        <p:spPr>
          <a:xfrm>
            <a:off x="1331640" y="4765794"/>
            <a:ext cx="1293944" cy="369332"/>
          </a:xfrm>
          <a:prstGeom prst="rect">
            <a:avLst/>
          </a:prstGeom>
          <a:noFill/>
        </p:spPr>
        <p:txBody>
          <a:bodyPr wrap="none" rtlCol="0">
            <a:spAutoFit/>
          </a:bodyPr>
          <a:lstStyle/>
          <a:p>
            <a:r>
              <a:rPr lang="sk-SK" b="1" dirty="0" smtClean="0"/>
              <a:t>Čo robíme</a:t>
            </a:r>
            <a:endParaRPr lang="sk-SK" b="1" dirty="0"/>
          </a:p>
        </p:txBody>
      </p:sp>
      <p:sp>
        <p:nvSpPr>
          <p:cNvPr id="15" name="Rectangle 14"/>
          <p:cNvSpPr/>
          <p:nvPr/>
        </p:nvSpPr>
        <p:spPr>
          <a:xfrm>
            <a:off x="1115616" y="4005064"/>
            <a:ext cx="1800200" cy="648072"/>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sk-SK" dirty="0" smtClean="0"/>
              <a:t>metóda</a:t>
            </a:r>
            <a:endParaRPr lang="sk-SK" dirty="0"/>
          </a:p>
        </p:txBody>
      </p:sp>
      <p:sp>
        <p:nvSpPr>
          <p:cNvPr id="16" name="Rectangle 15"/>
          <p:cNvSpPr/>
          <p:nvPr/>
        </p:nvSpPr>
        <p:spPr>
          <a:xfrm>
            <a:off x="6084168" y="4005064"/>
            <a:ext cx="1944216" cy="674216"/>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sk-SK" dirty="0" smtClean="0"/>
              <a:t>pozorovanie</a:t>
            </a:r>
            <a:endParaRPr lang="sk-SK" dirty="0"/>
          </a:p>
        </p:txBody>
      </p:sp>
      <p:sp>
        <p:nvSpPr>
          <p:cNvPr id="17" name="Rectangle 16"/>
          <p:cNvSpPr/>
          <p:nvPr/>
        </p:nvSpPr>
        <p:spPr>
          <a:xfrm>
            <a:off x="1259632" y="1885474"/>
            <a:ext cx="1512168" cy="566772"/>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sk-SK" dirty="0" smtClean="0"/>
              <a:t>príčina</a:t>
            </a:r>
            <a:endParaRPr lang="sk-SK" dirty="0"/>
          </a:p>
        </p:txBody>
      </p:sp>
      <p:sp>
        <p:nvSpPr>
          <p:cNvPr id="18" name="Rectangle 17"/>
          <p:cNvSpPr/>
          <p:nvPr/>
        </p:nvSpPr>
        <p:spPr>
          <a:xfrm>
            <a:off x="6213160" y="1885474"/>
            <a:ext cx="1743216" cy="566772"/>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sk-SK" dirty="0" smtClean="0"/>
              <a:t>dôsledok</a:t>
            </a:r>
            <a:endParaRPr lang="sk-SK" dirty="0"/>
          </a:p>
        </p:txBody>
      </p:sp>
      <p:cxnSp>
        <p:nvCxnSpPr>
          <p:cNvPr id="21" name="Straight Arrow Connector 20"/>
          <p:cNvCxnSpPr>
            <a:stCxn id="17" idx="3"/>
            <a:endCxn id="18" idx="1"/>
          </p:cNvCxnSpPr>
          <p:nvPr/>
        </p:nvCxnSpPr>
        <p:spPr>
          <a:xfrm>
            <a:off x="2771800" y="2168860"/>
            <a:ext cx="3441360" cy="0"/>
          </a:xfrm>
          <a:prstGeom prst="straightConnector1">
            <a:avLst/>
          </a:prstGeom>
          <a:ln>
            <a:prstDash val="lgDash"/>
            <a:tailEnd type="arrow"/>
          </a:ln>
        </p:spPr>
        <p:style>
          <a:lnRef idx="3">
            <a:schemeClr val="accent1"/>
          </a:lnRef>
          <a:fillRef idx="0">
            <a:schemeClr val="accent1"/>
          </a:fillRef>
          <a:effectRef idx="2">
            <a:schemeClr val="accent1"/>
          </a:effectRef>
          <a:fontRef idx="minor">
            <a:schemeClr val="tx1"/>
          </a:fontRef>
        </p:style>
      </p:cxnSp>
      <p:cxnSp>
        <p:nvCxnSpPr>
          <p:cNvPr id="26" name="Straight Arrow Connector 25"/>
          <p:cNvCxnSpPr>
            <a:stCxn id="15" idx="3"/>
            <a:endCxn id="16" idx="1"/>
          </p:cNvCxnSpPr>
          <p:nvPr/>
        </p:nvCxnSpPr>
        <p:spPr>
          <a:xfrm>
            <a:off x="2915816" y="4329100"/>
            <a:ext cx="3168352" cy="1307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1" name="Straight Arrow Connector 30"/>
          <p:cNvCxnSpPr>
            <a:stCxn id="17" idx="2"/>
            <a:endCxn id="15" idx="0"/>
          </p:cNvCxnSpPr>
          <p:nvPr/>
        </p:nvCxnSpPr>
        <p:spPr>
          <a:xfrm>
            <a:off x="2015716" y="2452246"/>
            <a:ext cx="0" cy="155281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3" name="Straight Arrow Connector 32"/>
          <p:cNvCxnSpPr>
            <a:stCxn id="18" idx="2"/>
            <a:endCxn id="16" idx="0"/>
          </p:cNvCxnSpPr>
          <p:nvPr/>
        </p:nvCxnSpPr>
        <p:spPr>
          <a:xfrm flipH="1">
            <a:off x="7056276" y="2452246"/>
            <a:ext cx="28492" cy="155281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4" name="Straight Arrow Connector 33"/>
          <p:cNvCxnSpPr/>
          <p:nvPr/>
        </p:nvCxnSpPr>
        <p:spPr>
          <a:xfrm>
            <a:off x="4499992" y="2452246"/>
            <a:ext cx="0" cy="1552818"/>
          </a:xfrm>
          <a:prstGeom prst="straightConnector1">
            <a:avLst/>
          </a:prstGeom>
          <a:ln>
            <a:headEnd type="arrow" w="med" len="med"/>
            <a:tailEnd type="arrow" w="med" len="med"/>
          </a:ln>
          <a:effectLst>
            <a:glow rad="228600">
              <a:schemeClr val="accent2">
                <a:satMod val="175000"/>
                <a:alpha val="40000"/>
              </a:schemeClr>
            </a:glow>
            <a:outerShdw blurRad="40000" dist="23000" dir="5400000" rotWithShape="0">
              <a:srgbClr val="000000">
                <a:alpha val="35000"/>
              </a:srgbClr>
            </a:outerShdw>
          </a:effectLst>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833775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err="1" smtClean="0"/>
              <a:t>Pr</a:t>
            </a:r>
            <a:r>
              <a:rPr lang="sk-SK" dirty="0" smtClean="0"/>
              <a:t>íklad</a:t>
            </a:r>
            <a:endParaRPr lang="sk-SK" dirty="0"/>
          </a:p>
        </p:txBody>
      </p:sp>
      <p:sp>
        <p:nvSpPr>
          <p:cNvPr id="4" name="Text Placeholder 3"/>
          <p:cNvSpPr>
            <a:spLocks noGrp="1"/>
          </p:cNvSpPr>
          <p:nvPr>
            <p:ph type="body" sz="quarter" idx="12"/>
          </p:nvPr>
        </p:nvSpPr>
        <p:spPr/>
        <p:txBody>
          <a:bodyPr>
            <a:normAutofit fontScale="92500" lnSpcReduction="10000"/>
          </a:bodyPr>
          <a:lstStyle/>
          <a:p>
            <a:endParaRPr lang="sk-SK"/>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cxnSp>
        <p:nvCxnSpPr>
          <p:cNvPr id="6" name="Straight Connector 5"/>
          <p:cNvCxnSpPr/>
          <p:nvPr/>
        </p:nvCxnSpPr>
        <p:spPr>
          <a:xfrm flipH="1">
            <a:off x="827584" y="3140968"/>
            <a:ext cx="7704856"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827584" y="764704"/>
            <a:ext cx="1124026" cy="523220"/>
          </a:xfrm>
          <a:prstGeom prst="rect">
            <a:avLst/>
          </a:prstGeom>
          <a:noFill/>
        </p:spPr>
        <p:txBody>
          <a:bodyPr wrap="none" rtlCol="0">
            <a:spAutoFit/>
          </a:bodyPr>
          <a:lstStyle/>
          <a:p>
            <a:r>
              <a:rPr lang="sk-SK" sz="2800" b="1" dirty="0" smtClean="0"/>
              <a:t>teória</a:t>
            </a:r>
            <a:endParaRPr lang="sk-SK" b="1" dirty="0"/>
          </a:p>
        </p:txBody>
      </p:sp>
      <p:sp>
        <p:nvSpPr>
          <p:cNvPr id="8" name="TextBox 7"/>
          <p:cNvSpPr txBox="1"/>
          <p:nvPr/>
        </p:nvSpPr>
        <p:spPr>
          <a:xfrm>
            <a:off x="827584" y="5507940"/>
            <a:ext cx="1970411" cy="523220"/>
          </a:xfrm>
          <a:prstGeom prst="rect">
            <a:avLst/>
          </a:prstGeom>
          <a:noFill/>
        </p:spPr>
        <p:txBody>
          <a:bodyPr wrap="none" rtlCol="0">
            <a:spAutoFit/>
          </a:bodyPr>
          <a:lstStyle/>
          <a:p>
            <a:r>
              <a:rPr lang="sk-SK" sz="2800" b="1" dirty="0" smtClean="0"/>
              <a:t>reálny svet</a:t>
            </a:r>
            <a:endParaRPr lang="sk-SK" sz="2800" b="1" dirty="0"/>
          </a:p>
        </p:txBody>
      </p:sp>
      <p:sp>
        <p:nvSpPr>
          <p:cNvPr id="9" name="TextBox 8"/>
          <p:cNvSpPr txBox="1"/>
          <p:nvPr/>
        </p:nvSpPr>
        <p:spPr>
          <a:xfrm>
            <a:off x="1187624" y="1484784"/>
            <a:ext cx="7200800" cy="1200329"/>
          </a:xfrm>
          <a:prstGeom prst="rect">
            <a:avLst/>
          </a:prstGeom>
          <a:noFill/>
        </p:spPr>
        <p:txBody>
          <a:bodyPr wrap="square" rtlCol="0">
            <a:spAutoFit/>
          </a:bodyPr>
          <a:lstStyle/>
          <a:p>
            <a:pPr algn="ctr"/>
            <a:r>
              <a:rPr lang="en-US" sz="2400" dirty="0" smtClean="0"/>
              <a:t>U</a:t>
            </a:r>
            <a:r>
              <a:rPr lang="sk-SK" sz="2400" dirty="0" smtClean="0"/>
              <a:t>čenie cudzieho jazyka:</a:t>
            </a:r>
          </a:p>
          <a:p>
            <a:r>
              <a:rPr lang="sk-SK" sz="2400" b="1" dirty="0" smtClean="0"/>
              <a:t>Študentom pomáha, keď cudzie slovíčka vidia v kontexte už známeho textu. </a:t>
            </a:r>
            <a:endParaRPr lang="sk-SK" sz="1600" b="1" dirty="0"/>
          </a:p>
        </p:txBody>
      </p:sp>
      <p:sp>
        <p:nvSpPr>
          <p:cNvPr id="10" name="TextBox 9"/>
          <p:cNvSpPr txBox="1"/>
          <p:nvPr/>
        </p:nvSpPr>
        <p:spPr>
          <a:xfrm>
            <a:off x="1259632" y="3356992"/>
            <a:ext cx="7128792" cy="1938992"/>
          </a:xfrm>
          <a:prstGeom prst="rect">
            <a:avLst/>
          </a:prstGeom>
          <a:noFill/>
        </p:spPr>
        <p:txBody>
          <a:bodyPr wrap="square" rtlCol="0">
            <a:spAutoFit/>
          </a:bodyPr>
          <a:lstStyle/>
          <a:p>
            <a:r>
              <a:rPr lang="sk-SK" sz="2400" b="1" dirty="0" smtClean="0"/>
              <a:t>Zostrojíme rozšírenie do prehliadača, ktoré bude v navštívených stránkach zamienať slovíčka za predklady.</a:t>
            </a:r>
            <a:br>
              <a:rPr lang="sk-SK" sz="2400" b="1" dirty="0" smtClean="0"/>
            </a:br>
            <a:endParaRPr lang="sk-SK" sz="2400" b="1" dirty="0" smtClean="0"/>
          </a:p>
          <a:p>
            <a:r>
              <a:rPr lang="sk-SK" sz="2400" b="1" dirty="0" smtClean="0"/>
              <a:t>Sledujeme a vyhodnocujeme používateľov.</a:t>
            </a:r>
            <a:endParaRPr lang="sk-SK" sz="1600" b="1" dirty="0"/>
          </a:p>
        </p:txBody>
      </p:sp>
    </p:spTree>
    <p:extLst>
      <p:ext uri="{BB962C8B-B14F-4D97-AF65-F5344CB8AC3E}">
        <p14:creationId xmlns:p14="http://schemas.microsoft.com/office/powerpoint/2010/main" val="2278921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Príklad (nesprávny)</a:t>
            </a:r>
            <a:endParaRPr lang="sk-SK" dirty="0"/>
          </a:p>
        </p:txBody>
      </p:sp>
      <p:sp>
        <p:nvSpPr>
          <p:cNvPr id="3" name="Content Placeholder 2"/>
          <p:cNvSpPr>
            <a:spLocks noGrp="1"/>
          </p:cNvSpPr>
          <p:nvPr>
            <p:ph idx="1"/>
          </p:nvPr>
        </p:nvSpPr>
        <p:spPr/>
        <p:txBody>
          <a:bodyPr>
            <a:normAutofit/>
          </a:bodyPr>
          <a:lstStyle/>
          <a:p>
            <a:r>
              <a:rPr lang="sk-SK" sz="2400" dirty="0" smtClean="0"/>
              <a:t>Dve skupiny ľudí, niektorým to slovíčka zamieňa, niektorým nezamieňa, pred a po experimente odmeriam ich jazykové schopnosti</a:t>
            </a:r>
            <a:r>
              <a:rPr lang="en-US" sz="2400" dirty="0" smtClean="0"/>
              <a:t> (</a:t>
            </a:r>
            <a:r>
              <a:rPr lang="en-US" sz="2400" dirty="0" err="1" smtClean="0"/>
              <a:t>stupnica</a:t>
            </a:r>
            <a:r>
              <a:rPr lang="en-US" sz="2400" dirty="0" smtClean="0"/>
              <a:t> 1 a</a:t>
            </a:r>
            <a:r>
              <a:rPr lang="sk-SK" sz="2400" dirty="0" smtClean="0"/>
              <a:t>ž</a:t>
            </a:r>
            <a:r>
              <a:rPr lang="en-US" sz="2400" dirty="0" smtClean="0"/>
              <a:t> 100)</a:t>
            </a:r>
            <a:r>
              <a:rPr lang="sk-SK" sz="2400" dirty="0" smtClean="0"/>
              <a:t>.</a:t>
            </a:r>
          </a:p>
          <a:p>
            <a:r>
              <a:rPr lang="sk-SK" dirty="0" smtClean="0"/>
              <a:t>Priemerný rozdiel prezentujem v tabuľke:</a:t>
            </a:r>
            <a:endParaRPr lang="en-US" dirty="0" smtClean="0"/>
          </a:p>
          <a:p>
            <a:endParaRPr lang="en-US" dirty="0"/>
          </a:p>
          <a:p>
            <a:endParaRPr lang="en-US" dirty="0" smtClean="0"/>
          </a:p>
          <a:p>
            <a:endParaRPr lang="en-US" dirty="0"/>
          </a:p>
          <a:p>
            <a:r>
              <a:rPr lang="sk-SK" dirty="0" smtClean="0"/>
              <a:t>Záver:</a:t>
            </a:r>
          </a:p>
          <a:p>
            <a:pPr lvl="1"/>
            <a:r>
              <a:rPr lang="sk-SK" dirty="0" smtClean="0"/>
              <a:t>Metóda zlepšuje schopnosti dvojnásobne ... Teda, keď študenti vidia cudzie slovíčka v známom kontexte, je to dvakrát lepšie ako keby nie.</a:t>
            </a:r>
          </a:p>
          <a:p>
            <a:endParaRPr lang="sk-SK" dirty="0"/>
          </a:p>
        </p:txBody>
      </p:sp>
      <p:sp>
        <p:nvSpPr>
          <p:cNvPr id="4" name="Text Placeholder 3"/>
          <p:cNvSpPr>
            <a:spLocks noGrp="1"/>
          </p:cNvSpPr>
          <p:nvPr>
            <p:ph type="body" sz="quarter" idx="12"/>
          </p:nvPr>
        </p:nvSpPr>
        <p:spPr/>
        <p:txBody>
          <a:bodyPr>
            <a:normAutofit fontScale="92500" lnSpcReduction="10000"/>
          </a:bodyPr>
          <a:lstStyle/>
          <a:p>
            <a:endParaRPr lang="sk-SK"/>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097237409"/>
              </p:ext>
            </p:extLst>
          </p:nvPr>
        </p:nvGraphicFramePr>
        <p:xfrm>
          <a:off x="1403648" y="3356993"/>
          <a:ext cx="6336705" cy="1082928"/>
        </p:xfrm>
        <a:graphic>
          <a:graphicData uri="http://schemas.openxmlformats.org/drawingml/2006/table">
            <a:tbl>
              <a:tblPr firstRow="1" bandRow="1">
                <a:tableStyleId>{5C22544A-7EE6-4342-B048-85BDC9FD1C3A}</a:tableStyleId>
              </a:tblPr>
              <a:tblGrid>
                <a:gridCol w="2112235"/>
                <a:gridCol w="2112235"/>
                <a:gridCol w="2112235"/>
              </a:tblGrid>
              <a:tr h="712088">
                <a:tc>
                  <a:txBody>
                    <a:bodyPr/>
                    <a:lstStyle/>
                    <a:p>
                      <a:endParaRPr lang="sk-SK" dirty="0"/>
                    </a:p>
                  </a:txBody>
                  <a:tcPr/>
                </a:tc>
                <a:tc>
                  <a:txBody>
                    <a:bodyPr/>
                    <a:lstStyle/>
                    <a:p>
                      <a:r>
                        <a:rPr lang="sk-SK" dirty="0" smtClean="0"/>
                        <a:t>Zamieňa</a:t>
                      </a:r>
                    </a:p>
                    <a:p>
                      <a:r>
                        <a:rPr lang="sk-SK" baseline="0" dirty="0" smtClean="0"/>
                        <a:t>(</a:t>
                      </a:r>
                      <a:r>
                        <a:rPr lang="sk-SK" baseline="0" dirty="0" err="1" smtClean="0"/>
                        <a:t>exp</a:t>
                      </a:r>
                      <a:r>
                        <a:rPr lang="sk-SK" baseline="0" dirty="0" smtClean="0"/>
                        <a:t>. skupina)</a:t>
                      </a:r>
                      <a:endParaRPr lang="sk-SK" dirty="0"/>
                    </a:p>
                  </a:txBody>
                  <a:tcPr/>
                </a:tc>
                <a:tc>
                  <a:txBody>
                    <a:bodyPr/>
                    <a:lstStyle/>
                    <a:p>
                      <a:r>
                        <a:rPr lang="sk-SK" dirty="0" smtClean="0"/>
                        <a:t>Nezamieňa (kontr.</a:t>
                      </a:r>
                      <a:r>
                        <a:rPr lang="sk-SK" baseline="0" dirty="0" smtClean="0"/>
                        <a:t> </a:t>
                      </a:r>
                      <a:r>
                        <a:rPr lang="sk-SK" dirty="0" smtClean="0"/>
                        <a:t>skupina)</a:t>
                      </a:r>
                      <a:endParaRPr lang="sk-SK" dirty="0"/>
                    </a:p>
                  </a:txBody>
                  <a:tcPr/>
                </a:tc>
              </a:tr>
              <a:tr h="370840">
                <a:tc>
                  <a:txBody>
                    <a:bodyPr/>
                    <a:lstStyle/>
                    <a:p>
                      <a:r>
                        <a:rPr lang="en-US" dirty="0" smtClean="0"/>
                        <a:t>p</a:t>
                      </a:r>
                      <a:r>
                        <a:rPr lang="sk-SK" dirty="0" smtClean="0"/>
                        <a:t>riemer</a:t>
                      </a:r>
                      <a:r>
                        <a:rPr lang="sk-SK" baseline="0" dirty="0" smtClean="0"/>
                        <a:t> </a:t>
                      </a:r>
                      <a:r>
                        <a:rPr lang="en-US" baseline="0" dirty="0" smtClean="0"/>
                        <a:t>(</a:t>
                      </a:r>
                      <a:r>
                        <a:rPr lang="en-US" baseline="0" dirty="0" err="1" smtClean="0"/>
                        <a:t>po-pred</a:t>
                      </a:r>
                      <a:r>
                        <a:rPr lang="en-US" baseline="0" dirty="0" smtClean="0"/>
                        <a:t>)</a:t>
                      </a:r>
                      <a:endParaRPr lang="sk-SK" dirty="0"/>
                    </a:p>
                  </a:txBody>
                  <a:tcPr/>
                </a:tc>
                <a:tc>
                  <a:txBody>
                    <a:bodyPr/>
                    <a:lstStyle/>
                    <a:p>
                      <a:r>
                        <a:rPr lang="en-US" dirty="0" smtClean="0"/>
                        <a:t>10</a:t>
                      </a:r>
                      <a:endParaRPr lang="sk-SK" dirty="0"/>
                    </a:p>
                  </a:txBody>
                  <a:tcPr/>
                </a:tc>
                <a:tc>
                  <a:txBody>
                    <a:bodyPr/>
                    <a:lstStyle/>
                    <a:p>
                      <a:r>
                        <a:rPr lang="sk-SK" dirty="0" smtClean="0"/>
                        <a:t>5</a:t>
                      </a:r>
                      <a:endParaRPr lang="sk-SK" dirty="0"/>
                    </a:p>
                  </a:txBody>
                  <a:tcPr/>
                </a:tc>
              </a:tr>
            </a:tbl>
          </a:graphicData>
        </a:graphic>
      </p:graphicFrame>
    </p:spTree>
    <p:extLst>
      <p:ext uri="{BB962C8B-B14F-4D97-AF65-F5344CB8AC3E}">
        <p14:creationId xmlns:p14="http://schemas.microsoft.com/office/powerpoint/2010/main" val="404246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Prečo je nesprávny?</a:t>
            </a:r>
            <a:endParaRPr lang="sk-SK" dirty="0"/>
          </a:p>
        </p:txBody>
      </p:sp>
      <p:sp>
        <p:nvSpPr>
          <p:cNvPr id="3" name="Content Placeholder 2"/>
          <p:cNvSpPr>
            <a:spLocks noGrp="1"/>
          </p:cNvSpPr>
          <p:nvPr>
            <p:ph idx="1"/>
          </p:nvPr>
        </p:nvSpPr>
        <p:spPr/>
        <p:txBody>
          <a:bodyPr/>
          <a:lstStyle/>
          <a:p>
            <a:r>
              <a:rPr lang="sk-SK" dirty="0" smtClean="0"/>
              <a:t>Namerané dáta hovoria iný príbeh</a:t>
            </a:r>
          </a:p>
          <a:p>
            <a:r>
              <a:rPr lang="sk-SK" dirty="0" smtClean="0"/>
              <a:t>Zamieňa </a:t>
            </a:r>
            <a:r>
              <a:rPr lang="en-US" dirty="0" err="1" smtClean="0"/>
              <a:t>slov</a:t>
            </a:r>
            <a:r>
              <a:rPr lang="sk-SK" dirty="0" smtClean="0"/>
              <a:t>íčka (exp. skupina):</a:t>
            </a:r>
            <a:br>
              <a:rPr lang="sk-SK" dirty="0" smtClean="0"/>
            </a:br>
            <a:r>
              <a:rPr lang="en-US" dirty="0" smtClean="0"/>
              <a:t>15, 4, 13, 6, 5, 14, 15, 6, 15</a:t>
            </a:r>
          </a:p>
          <a:p>
            <a:r>
              <a:rPr lang="en-US" dirty="0" err="1" smtClean="0"/>
              <a:t>Nezamie</a:t>
            </a:r>
            <a:r>
              <a:rPr lang="sk-SK" dirty="0" smtClean="0"/>
              <a:t>ňa slovíčka (kontr. skupina):</a:t>
            </a:r>
          </a:p>
          <a:p>
            <a:r>
              <a:rPr lang="en-US" dirty="0" smtClean="0"/>
              <a:t>0, -1, 10, 8, 5, 6, 12, 2</a:t>
            </a:r>
            <a:endParaRPr lang="sk-SK" dirty="0" smtClean="0"/>
          </a:p>
        </p:txBody>
      </p:sp>
      <p:sp>
        <p:nvSpPr>
          <p:cNvPr id="4" name="Text Placeholder 3"/>
          <p:cNvSpPr>
            <a:spLocks noGrp="1"/>
          </p:cNvSpPr>
          <p:nvPr>
            <p:ph type="body" sz="quarter" idx="12"/>
          </p:nvPr>
        </p:nvSpPr>
        <p:spPr/>
        <p:txBody>
          <a:bodyPr>
            <a:normAutofit fontScale="92500" lnSpcReduction="10000"/>
          </a:bodyPr>
          <a:lstStyle/>
          <a:p>
            <a:endParaRPr lang="sk-SK"/>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spTree>
    <p:extLst>
      <p:ext uri="{BB962C8B-B14F-4D97-AF65-F5344CB8AC3E}">
        <p14:creationId xmlns:p14="http://schemas.microsoft.com/office/powerpoint/2010/main" val="1518345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Omyly</a:t>
            </a:r>
            <a:endParaRPr lang="en-US" dirty="0"/>
          </a:p>
        </p:txBody>
      </p:sp>
      <p:sp>
        <p:nvSpPr>
          <p:cNvPr id="3" name="Content Placeholder 2"/>
          <p:cNvSpPr>
            <a:spLocks noGrp="1"/>
          </p:cNvSpPr>
          <p:nvPr>
            <p:ph idx="1"/>
          </p:nvPr>
        </p:nvSpPr>
        <p:spPr>
          <a:xfrm>
            <a:off x="457200" y="1412777"/>
            <a:ext cx="5050904" cy="4968552"/>
          </a:xfrm>
        </p:spPr>
        <p:txBody>
          <a:bodyPr/>
          <a:lstStyle/>
          <a:p>
            <a:r>
              <a:rPr lang="sk-SK" dirty="0" smtClean="0"/>
              <a:t>Z analýzy o skupine odvodiť závery pre jednotlivca</a:t>
            </a:r>
          </a:p>
          <a:p>
            <a:pPr lvl="1"/>
            <a:r>
              <a:rPr lang="sk-SK" dirty="0" smtClean="0"/>
              <a:t>Vysoký priemer neznamená, že všetky merania sú vysoké</a:t>
            </a:r>
          </a:p>
          <a:p>
            <a:r>
              <a:rPr lang="sk-SK" dirty="0" smtClean="0"/>
              <a:t>Z analýzy jednotlivca odvodiť závery pre skupinu</a:t>
            </a:r>
          </a:p>
          <a:p>
            <a:pPr lvl="1"/>
            <a:r>
              <a:rPr lang="sk-SK" dirty="0" smtClean="0"/>
              <a:t>Žena za volantom spravila kiks</a:t>
            </a:r>
            <a:r>
              <a:rPr lang="en-US" dirty="0" smtClean="0"/>
              <a:t> ;)</a:t>
            </a:r>
            <a:endParaRPr lang="sk-SK" dirty="0" smtClean="0"/>
          </a:p>
          <a:p>
            <a:pPr lvl="1"/>
            <a:endParaRPr lang="sk-SK" dirty="0" smtClean="0"/>
          </a:p>
        </p:txBody>
      </p:sp>
      <p:sp>
        <p:nvSpPr>
          <p:cNvPr id="4" name="Text Placeholder 3"/>
          <p:cNvSpPr>
            <a:spLocks noGrp="1"/>
          </p:cNvSpPr>
          <p:nvPr>
            <p:ph type="body" sz="quarter" idx="12"/>
          </p:nvPr>
        </p:nvSpPr>
        <p:spPr/>
        <p:txBody>
          <a:bodyPr>
            <a:normAutofit fontScale="92500" lnSpcReduction="10000"/>
          </a:bodyPr>
          <a:lstStyle/>
          <a:p>
            <a:r>
              <a:rPr lang="sk-SK" dirty="0" smtClean="0"/>
              <a:t>Výskum webu (všeobecne, 2)</a:t>
            </a:r>
            <a:endParaRPr lang="en-US" dirty="0"/>
          </a:p>
        </p:txBody>
      </p:sp>
      <p:sp>
        <p:nvSpPr>
          <p:cNvPr id="5" name="Footer Placeholder 4"/>
          <p:cNvSpPr>
            <a:spLocks noGrp="1"/>
          </p:cNvSpPr>
          <p:nvPr>
            <p:ph type="ftr" sz="quarter" idx="13"/>
          </p:nvPr>
        </p:nvSpPr>
        <p:spPr/>
        <p:txBody>
          <a:bodyPr/>
          <a:lstStyle/>
          <a:p>
            <a:pPr>
              <a:defRPr/>
            </a:pPr>
            <a:r>
              <a:rPr lang="sk-SK" dirty="0"/>
              <a:t>Jozef Tvarožek – </a:t>
            </a:r>
            <a:r>
              <a:rPr lang="en-US" dirty="0" err="1"/>
              <a:t>Kvantitat</a:t>
            </a:r>
            <a:r>
              <a:rPr lang="sk-SK" dirty="0" err="1"/>
              <a:t>ívne</a:t>
            </a:r>
            <a:r>
              <a:rPr lang="sk-SK" dirty="0"/>
              <a:t> </a:t>
            </a:r>
            <a:r>
              <a:rPr lang="en-US" dirty="0"/>
              <a:t>vs </a:t>
            </a:r>
            <a:r>
              <a:rPr lang="en-US" dirty="0" err="1"/>
              <a:t>kvalitat</a:t>
            </a:r>
            <a:r>
              <a:rPr lang="sk-SK" dirty="0" err="1"/>
              <a:t>ívne</a:t>
            </a:r>
            <a:r>
              <a:rPr lang="sk-SK" dirty="0"/>
              <a:t> vyhodnocovanie</a:t>
            </a:r>
            <a:endParaRPr lang="en-US" dirty="0"/>
          </a:p>
        </p:txBody>
      </p:sp>
      <p:pic>
        <p:nvPicPr>
          <p:cNvPr id="3074" name="Picture 2" descr="http://www.upstateschoice.com/wp-content/uploads/2013/07/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980728"/>
            <a:ext cx="2790825" cy="488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384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tvarozek_fko">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jtvarozek_fko</Template>
  <TotalTime>332</TotalTime>
  <Words>1683</Words>
  <Application>Microsoft Office PowerPoint</Application>
  <PresentationFormat>On-screen Show (4:3)</PresentationFormat>
  <Paragraphs>409</Paragraphs>
  <Slides>37</Slides>
  <Notes>2</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jtvarozek_fko</vt:lpstr>
      <vt:lpstr>PowerPoint Presentation</vt:lpstr>
      <vt:lpstr>vs.</vt:lpstr>
      <vt:lpstr>vs.</vt:lpstr>
      <vt:lpstr>Výskumné otázky</vt:lpstr>
      <vt:lpstr>PowerPoint Presentation</vt:lpstr>
      <vt:lpstr>Príklad</vt:lpstr>
      <vt:lpstr>Príklad (nesprávny)</vt:lpstr>
      <vt:lpstr>Prečo je nesprávny?</vt:lpstr>
      <vt:lpstr>Omyly</vt:lpstr>
      <vt:lpstr>Ako presvedčiť aj zarytého odporcu?</vt:lpstr>
      <vt:lpstr>t-test</vt:lpstr>
      <vt:lpstr>T-test vizuálne</vt:lpstr>
      <vt:lpstr>t-test (vysvetlenie)</vt:lpstr>
      <vt:lpstr>Kvantitatívny výskum</vt:lpstr>
      <vt:lpstr>Kvalitatívne metódy</vt:lpstr>
      <vt:lpstr>Návrh experimentu</vt:lpstr>
      <vt:lpstr>Čo porovnávame</vt:lpstr>
      <vt:lpstr>Ako porovnávame</vt:lpstr>
      <vt:lpstr>Ako porovnávame (2)</vt:lpstr>
      <vt:lpstr>Ako porovnávame (3)</vt:lpstr>
      <vt:lpstr>Návrh experimentu (2)</vt:lpstr>
      <vt:lpstr>Dáta</vt:lpstr>
      <vt:lpstr>Vlastnosti dát</vt:lpstr>
      <vt:lpstr>Štatistické testy – t-test (nepárový)</vt:lpstr>
      <vt:lpstr>Štatistické testy – t-test (párový)</vt:lpstr>
      <vt:lpstr>Štatistické testy – ANOVA (one-way)</vt:lpstr>
      <vt:lpstr>Aké metódy zvoliť?</vt:lpstr>
      <vt:lpstr>Úskalia vyhodnocovania (1)</vt:lpstr>
      <vt:lpstr>Exploratívna analýza</vt:lpstr>
      <vt:lpstr>Úskalia vyhodnocovania (2)</vt:lpstr>
      <vt:lpstr>Viacero výsledkov</vt:lpstr>
      <vt:lpstr>Viacero výsledkov (2)</vt:lpstr>
      <vt:lpstr>Úskalia vyhodnocovania (3)</vt:lpstr>
      <vt:lpstr>Odporúčania</vt:lpstr>
      <vt:lpstr>Referencie</vt:lpstr>
      <vt:lpstr>Kam kráča (frekvečná) štatistika?</vt:lpstr>
      <vt:lpstr>Bayesovská štatistiky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Ontoparty presentation</dc:subject>
  <dc:creator>Jozef</dc:creator>
  <cp:lastModifiedBy>Jozef</cp:lastModifiedBy>
  <cp:revision>57</cp:revision>
  <dcterms:created xsi:type="dcterms:W3CDTF">2011-10-22T15:37:06Z</dcterms:created>
  <dcterms:modified xsi:type="dcterms:W3CDTF">2015-10-06T05:52:53Z</dcterms:modified>
</cp:coreProperties>
</file>