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56" r:id="rId2"/>
    <p:sldId id="302" r:id="rId3"/>
    <p:sldId id="303" r:id="rId4"/>
    <p:sldId id="290" r:id="rId5"/>
    <p:sldId id="276" r:id="rId6"/>
    <p:sldId id="275" r:id="rId7"/>
    <p:sldId id="304" r:id="rId8"/>
    <p:sldId id="305" r:id="rId9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štýlu, mriežka tabuľ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9" autoAdjust="0"/>
    <p:restoredTop sz="94660"/>
  </p:normalViewPr>
  <p:slideViewPr>
    <p:cSldViewPr>
      <p:cViewPr>
        <p:scale>
          <a:sx n="70" d="100"/>
          <a:sy n="70" d="100"/>
        </p:scale>
        <p:origin x="-1164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CDD2F0-D9BE-4F9F-863A-F7D0A5FA994D}" type="datetimeFigureOut">
              <a:rPr lang="sk-SK" smtClean="0"/>
              <a:t>23.11.2012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D24F97-C1C6-4960-ADAA-CA267828779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23361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B7536-8ED7-4D2E-B122-394FA98DA8B3}" type="datetime1">
              <a:rPr lang="sk-SK" smtClean="0"/>
              <a:t>23.11.2012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61FEF-2F7E-42F7-BA2C-94BEFA83B3C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74C9E-11DA-4DDC-A65F-FB393E043D2B}" type="datetime1">
              <a:rPr lang="sk-SK" smtClean="0"/>
              <a:t>23.11.2012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61FEF-2F7E-42F7-BA2C-94BEFA83B3C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E1BD6-6092-4AB6-BE95-ED5F728745CF}" type="datetime1">
              <a:rPr lang="sk-SK" smtClean="0"/>
              <a:t>23.11.2012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61FEF-2F7E-42F7-BA2C-94BEFA83B3C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26F68-7885-439D-8630-2CC1871FA822}" type="datetime1">
              <a:rPr lang="sk-SK" smtClean="0"/>
              <a:t>23.11.2012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61FEF-2F7E-42F7-BA2C-94BEFA83B3C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D7300-4301-4524-8F48-4AD1AACCC44D}" type="datetime1">
              <a:rPr lang="sk-SK" smtClean="0"/>
              <a:t>23.11.2012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61FEF-2F7E-42F7-BA2C-94BEFA83B3C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38C6F-DE34-4D12-B6FE-E5FCA1870375}" type="datetime1">
              <a:rPr lang="sk-SK" smtClean="0"/>
              <a:t>23.11.2012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61FEF-2F7E-42F7-BA2C-94BEFA83B3C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93F7B-A6A9-4B39-9540-5E3A9BCF93C8}" type="datetime1">
              <a:rPr lang="sk-SK" smtClean="0"/>
              <a:t>23.11.2012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61FEF-2F7E-42F7-BA2C-94BEFA83B3C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ECE42-B9D4-4D43-A8B1-BDB3773A6029}" type="datetime1">
              <a:rPr lang="sk-SK" smtClean="0"/>
              <a:t>23.11.2012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61FEF-2F7E-42F7-BA2C-94BEFA83B3C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7DC46-3BDC-4CA4-942E-E461F3EBAB45}" type="datetime1">
              <a:rPr lang="sk-SK" smtClean="0"/>
              <a:t>23.11.2012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61FEF-2F7E-42F7-BA2C-94BEFA83B3C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85430-610B-47C4-9D72-58680336CD9D}" type="datetime1">
              <a:rPr lang="sk-SK" smtClean="0"/>
              <a:t>23.11.2012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61FEF-2F7E-42F7-BA2C-94BEFA83B3C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62678-0DC6-4FB2-87C8-38A390647793}" type="datetime1">
              <a:rPr lang="sk-SK" smtClean="0"/>
              <a:t>23.11.2012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61FEF-2F7E-42F7-BA2C-94BEFA83B3C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80000"/>
                <a:satMod val="300000"/>
              </a:schemeClr>
            </a:gs>
            <a:gs pos="100000">
              <a:schemeClr val="bg1">
                <a:lumMod val="9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54E79C-1D63-4D3D-A47C-41F9C88DBB03}" type="datetime1">
              <a:rPr lang="sk-SK" smtClean="0"/>
              <a:t>23.11.2012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161FEF-2F7E-42F7-BA2C-94BEFA83B3C4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9532" y="2130425"/>
            <a:ext cx="8424936" cy="1470025"/>
          </a:xfrm>
        </p:spPr>
        <p:txBody>
          <a:bodyPr>
            <a:normAutofit fontScale="90000"/>
          </a:bodyPr>
          <a:lstStyle/>
          <a:p>
            <a:r>
              <a:rPr lang="sk-SK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Doménová závislosť automatickej sumarizácie textu</a:t>
            </a:r>
            <a:endParaRPr lang="sk-SK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077072"/>
            <a:ext cx="6400800" cy="1561728"/>
          </a:xfrm>
        </p:spPr>
        <p:txBody>
          <a:bodyPr/>
          <a:lstStyle/>
          <a:p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Róbert Móro</a:t>
            </a:r>
          </a:p>
          <a:p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Mária </a:t>
            </a: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Bieliková</a:t>
            </a:r>
            <a:endParaRPr lang="sk-SK" dirty="0">
              <a:solidFill>
                <a:schemeClr val="tx1">
                  <a:lumMod val="75000"/>
                  <a:lumOff val="2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" name="Obrázok 3" descr="logo_pewe_titled_fullcolor_lbcg_fi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18231" y="157886"/>
            <a:ext cx="2696209" cy="966858"/>
          </a:xfrm>
          <a:prstGeom prst="rect">
            <a:avLst/>
          </a:prstGeom>
        </p:spPr>
      </p:pic>
      <p:sp>
        <p:nvSpPr>
          <p:cNvPr id="5" name="BlokTextu 4"/>
          <p:cNvSpPr txBox="1"/>
          <p:nvPr/>
        </p:nvSpPr>
        <p:spPr>
          <a:xfrm>
            <a:off x="5724128" y="6396335"/>
            <a:ext cx="3419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Bef>
                <a:spcPct val="20000"/>
              </a:spcBef>
            </a:pPr>
            <a:r>
              <a:rPr lang="sk-SK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WIKT 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’12</a:t>
            </a:r>
            <a:r>
              <a:rPr lang="sk-SK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23.11.2012</a:t>
            </a:r>
            <a:endParaRPr lang="sk-SK" sz="2400" dirty="0">
              <a:solidFill>
                <a:schemeClr val="tx1">
                  <a:lumMod val="75000"/>
                  <a:lumOff val="2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6" name="Obrázok 8" descr="new_FIIT_notype_CLR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293909"/>
            <a:ext cx="2119505" cy="694812"/>
          </a:xfrm>
          <a:prstGeom prst="rect">
            <a:avLst/>
          </a:prstGeom>
        </p:spPr>
      </p:pic>
      <p:sp>
        <p:nvSpPr>
          <p:cNvPr id="7" name="BlokTextu 9"/>
          <p:cNvSpPr txBox="1"/>
          <p:nvPr/>
        </p:nvSpPr>
        <p:spPr>
          <a:xfrm>
            <a:off x="0" y="6396335"/>
            <a:ext cx="3779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ea typeface="Tahoma" pitchFamily="34" charset="0"/>
                <a:cs typeface="Courier New" pitchFamily="49" charset="0"/>
              </a:rPr>
              <a:t>moro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ea typeface="Tahoma" pitchFamily="34" charset="0"/>
                <a:cs typeface="Courier New" pitchFamily="49" charset="0"/>
              </a:rPr>
              <a:t>@</a:t>
            </a:r>
            <a:r>
              <a:rPr lang="sk-SK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itchFamily="49" charset="0"/>
                <a:ea typeface="Tahoma" pitchFamily="34" charset="0"/>
                <a:cs typeface="Courier New" pitchFamily="49" charset="0"/>
              </a:rPr>
              <a:t>fiit.stuba.sk</a:t>
            </a:r>
            <a:endParaRPr lang="sk-SK" sz="2400" dirty="0">
              <a:solidFill>
                <a:schemeClr val="tx1">
                  <a:lumMod val="75000"/>
                  <a:lumOff val="25000"/>
                </a:schemeClr>
              </a:solidFill>
              <a:latin typeface="Lucida Console" pitchFamily="49" charset="0"/>
              <a:ea typeface="Tahoma" pitchFamily="34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k-SK" b="1" dirty="0">
                <a:latin typeface="Tahoma" pitchFamily="34" charset="0"/>
                <a:ea typeface="Tahoma" pitchFamily="34" charset="0"/>
                <a:cs typeface="Tahoma" pitchFamily="34" charset="0"/>
              </a:rPr>
              <a:t>Motivácia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>
                <a:latin typeface="Arial" pitchFamily="34" charset="0"/>
                <a:cs typeface="Arial" pitchFamily="34" charset="0"/>
              </a:rPr>
              <a:t>Automatická </a:t>
            </a:r>
            <a:r>
              <a:rPr lang="sk-SK" dirty="0" err="1">
                <a:latin typeface="Arial" pitchFamily="34" charset="0"/>
                <a:cs typeface="Arial" pitchFamily="34" charset="0"/>
              </a:rPr>
              <a:t>sumarizácia</a:t>
            </a:r>
            <a:r>
              <a:rPr lang="sk-SK" dirty="0">
                <a:latin typeface="Arial" pitchFamily="34" charset="0"/>
                <a:cs typeface="Arial" pitchFamily="34" charset="0"/>
              </a:rPr>
              <a:t> 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textu</a:t>
            </a:r>
          </a:p>
          <a:p>
            <a:pPr lvl="1"/>
            <a:r>
              <a:rPr lang="sk-SK" dirty="0" smtClean="0">
                <a:latin typeface="Arial" pitchFamily="34" charset="0"/>
                <a:cs typeface="Arial" pitchFamily="34" charset="0"/>
              </a:rPr>
              <a:t>Problém zahltenia informáciami</a:t>
            </a:r>
          </a:p>
          <a:p>
            <a:pPr lvl="1"/>
            <a:r>
              <a:rPr lang="sk-SK" dirty="0" smtClean="0">
                <a:latin typeface="Arial" pitchFamily="34" charset="0"/>
                <a:cs typeface="Arial" pitchFamily="34" charset="0"/>
              </a:rPr>
              <a:t>Navigácia v informačnom priestore</a:t>
            </a:r>
          </a:p>
          <a:p>
            <a:r>
              <a:rPr lang="sk-SK" dirty="0" smtClean="0">
                <a:latin typeface="Arial" pitchFamily="34" charset="0"/>
                <a:cs typeface="Arial" pitchFamily="34" charset="0"/>
              </a:rPr>
              <a:t>Vhodné domény</a:t>
            </a:r>
          </a:p>
          <a:p>
            <a:pPr lvl="1"/>
            <a:r>
              <a:rPr lang="sk-SK" dirty="0" smtClean="0">
                <a:latin typeface="Arial" pitchFamily="34" charset="0"/>
                <a:cs typeface="Arial" pitchFamily="34" charset="0"/>
              </a:rPr>
              <a:t>Novinové portály</a:t>
            </a:r>
          </a:p>
          <a:p>
            <a:pPr lvl="1"/>
            <a:r>
              <a:rPr lang="sk-SK" dirty="0" smtClean="0">
                <a:latin typeface="Arial" pitchFamily="34" charset="0"/>
                <a:cs typeface="Arial" pitchFamily="34" charset="0"/>
              </a:rPr>
              <a:t>Digitálne knižnice</a:t>
            </a:r>
          </a:p>
          <a:p>
            <a:pPr lvl="1"/>
            <a:r>
              <a:rPr lang="sk-SK" dirty="0" smtClean="0">
                <a:latin typeface="Arial" pitchFamily="34" charset="0"/>
                <a:cs typeface="Arial" pitchFamily="34" charset="0"/>
              </a:rPr>
              <a:t>Výučbové systémy</a:t>
            </a:r>
          </a:p>
          <a:p>
            <a:pPr lvl="1"/>
            <a:r>
              <a:rPr lang="sk-SK" dirty="0" smtClean="0">
                <a:latin typeface="Arial" pitchFamily="34" charset="0"/>
                <a:cs typeface="Arial" pitchFamily="34" charset="0"/>
              </a:rPr>
              <a:t>...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61FEF-2F7E-42F7-BA2C-94BEFA83B3C4}" type="slidenum">
              <a:rPr lang="sk-SK"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pPr/>
              <a:t>2</a:t>
            </a:fld>
            <a:endParaRPr lang="sk-SK" sz="20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2799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sk-SK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Prispôsobenie doméne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>
                <a:latin typeface="Arial" pitchFamily="34" charset="0"/>
                <a:cs typeface="Arial" pitchFamily="34" charset="0"/>
              </a:rPr>
              <a:t>Zvoliť </a:t>
            </a:r>
            <a:r>
              <a:rPr lang="sk-SK" dirty="0">
                <a:latin typeface="Arial" pitchFamily="34" charset="0"/>
                <a:cs typeface="Arial" pitchFamily="34" charset="0"/>
              </a:rPr>
              <a:t>spôsob predspracovania 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textu</a:t>
            </a:r>
          </a:p>
          <a:p>
            <a:pPr lvl="1"/>
            <a:r>
              <a:rPr lang="sk-SK" dirty="0" smtClean="0">
                <a:latin typeface="Arial" pitchFamily="34" charset="0"/>
                <a:cs typeface="Arial" pitchFamily="34" charset="0"/>
              </a:rPr>
              <a:t>Jazyk (prirodzený, programovací)</a:t>
            </a:r>
          </a:p>
          <a:p>
            <a:r>
              <a:rPr lang="sk-SK" dirty="0" smtClean="0">
                <a:latin typeface="Arial" pitchFamily="34" charset="0"/>
                <a:cs typeface="Arial" pitchFamily="34" charset="0"/>
              </a:rPr>
              <a:t>Identifikovať </a:t>
            </a:r>
            <a:r>
              <a:rPr lang="sk-SK" dirty="0">
                <a:latin typeface="Arial" pitchFamily="34" charset="0"/>
                <a:cs typeface="Arial" pitchFamily="34" charset="0"/>
              </a:rPr>
              <a:t>vhodné zdroje 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informácií</a:t>
            </a:r>
          </a:p>
          <a:p>
            <a:pPr lvl="1"/>
            <a:r>
              <a:rPr lang="sk-SK" dirty="0" smtClean="0">
                <a:latin typeface="Arial" pitchFamily="34" charset="0"/>
                <a:cs typeface="Arial" pitchFamily="34" charset="0"/>
              </a:rPr>
              <a:t>Štruktúra dokumentu (názov)</a:t>
            </a:r>
            <a:endParaRPr lang="sk-SK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sk-SK" dirty="0" smtClean="0">
                <a:latin typeface="Arial" pitchFamily="34" charset="0"/>
                <a:cs typeface="Arial" pitchFamily="34" charset="0"/>
              </a:rPr>
              <a:t>Prepojenia (citácie, hyperlinky)</a:t>
            </a:r>
          </a:p>
          <a:p>
            <a:pPr lvl="1"/>
            <a:r>
              <a:rPr lang="sk-SK" dirty="0" err="1" smtClean="0">
                <a:latin typeface="Arial" pitchFamily="34" charset="0"/>
                <a:cs typeface="Arial" pitchFamily="34" charset="0"/>
              </a:rPr>
              <a:t>Metadáta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 (konceptualizácia, anotácie)</a:t>
            </a:r>
          </a:p>
          <a:p>
            <a:r>
              <a:rPr lang="sk-SK" dirty="0" smtClean="0">
                <a:latin typeface="Arial" pitchFamily="34" charset="0"/>
                <a:cs typeface="Arial" pitchFamily="34" charset="0"/>
              </a:rPr>
              <a:t>Nastaviť </a:t>
            </a:r>
            <a:r>
              <a:rPr lang="sk-SK" dirty="0">
                <a:latin typeface="Arial" pitchFamily="34" charset="0"/>
                <a:cs typeface="Arial" pitchFamily="34" charset="0"/>
              </a:rPr>
              <a:t>parametre kombinácie </a:t>
            </a:r>
          </a:p>
          <a:p>
            <a:r>
              <a:rPr lang="sk-SK" dirty="0" smtClean="0">
                <a:latin typeface="Arial" pitchFamily="34" charset="0"/>
                <a:cs typeface="Arial" pitchFamily="34" charset="0"/>
              </a:rPr>
              <a:t>Zvoliť </a:t>
            </a:r>
            <a:r>
              <a:rPr lang="sk-SK" dirty="0">
                <a:latin typeface="Arial" pitchFamily="34" charset="0"/>
                <a:cs typeface="Arial" pitchFamily="34" charset="0"/>
              </a:rPr>
              <a:t>dĺžku výstupného súhrnu </a:t>
            </a:r>
          </a:p>
          <a:p>
            <a:endParaRPr lang="sk-SK" dirty="0"/>
          </a:p>
          <a:p>
            <a:endParaRPr lang="sk-SK" dirty="0">
              <a:latin typeface="Arial" pitchFamily="34" charset="0"/>
              <a:cs typeface="Arial" pitchFamily="34" charset="0"/>
            </a:endParaRPr>
          </a:p>
          <a:p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61FEF-2F7E-42F7-BA2C-94BEFA83B3C4}" type="slidenum">
              <a:rPr lang="sk-SK"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pPr/>
              <a:t>3</a:t>
            </a:fld>
            <a:endParaRPr lang="sk-SK" sz="20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309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sk-SK" sz="4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Metóda personalizovanej sumarizácie</a:t>
            </a:r>
            <a:endParaRPr lang="sk-SK" sz="4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Zaoblený obdĺžnik 4"/>
          <p:cNvSpPr/>
          <p:nvPr/>
        </p:nvSpPr>
        <p:spPr>
          <a:xfrm>
            <a:off x="354389" y="3861048"/>
            <a:ext cx="2633435" cy="79208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Predspracovanie</a:t>
            </a:r>
            <a:endParaRPr lang="sk-SK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Zaoblený obdĺžnik 5"/>
          <p:cNvSpPr/>
          <p:nvPr/>
        </p:nvSpPr>
        <p:spPr>
          <a:xfrm>
            <a:off x="1948851" y="4990673"/>
            <a:ext cx="2767165" cy="144016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sz="2400" dirty="0" smtClean="0">
                <a:latin typeface="Arial" pitchFamily="34" charset="0"/>
                <a:cs typeface="Arial" pitchFamily="34" charset="0"/>
              </a:rPr>
              <a:t>Konštrukcia personalizovanej matice</a:t>
            </a:r>
            <a:endParaRPr lang="sk-SK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Zaoblený obdĺžnik 6"/>
          <p:cNvSpPr/>
          <p:nvPr/>
        </p:nvSpPr>
        <p:spPr>
          <a:xfrm>
            <a:off x="5292080" y="5017676"/>
            <a:ext cx="1944216" cy="138615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LSA</a:t>
            </a:r>
            <a:endParaRPr lang="sk-SK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" name="Rovná spojovacia šípka 7"/>
          <p:cNvCxnSpPr>
            <a:stCxn id="6" idx="3"/>
            <a:endCxn id="7" idx="1"/>
          </p:cNvCxnSpPr>
          <p:nvPr/>
        </p:nvCxnSpPr>
        <p:spPr>
          <a:xfrm>
            <a:off x="4716016" y="5710753"/>
            <a:ext cx="57606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ovná spojovacia šípka 8"/>
          <p:cNvCxnSpPr>
            <a:stCxn id="54" idx="2"/>
            <a:endCxn id="5" idx="0"/>
          </p:cNvCxnSpPr>
          <p:nvPr/>
        </p:nvCxnSpPr>
        <p:spPr>
          <a:xfrm>
            <a:off x="1671106" y="3283354"/>
            <a:ext cx="1" cy="5776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Tvar 9"/>
          <p:cNvCxnSpPr>
            <a:stCxn id="5" idx="2"/>
            <a:endCxn id="6" idx="1"/>
          </p:cNvCxnSpPr>
          <p:nvPr/>
        </p:nvCxnSpPr>
        <p:spPr>
          <a:xfrm rot="16200000" flipH="1">
            <a:off x="1281171" y="5043072"/>
            <a:ext cx="1057617" cy="277744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aoblený obdĺžnik 10"/>
          <p:cNvSpPr/>
          <p:nvPr/>
        </p:nvSpPr>
        <p:spPr>
          <a:xfrm>
            <a:off x="6588224" y="3861048"/>
            <a:ext cx="2221961" cy="79208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Výber viet</a:t>
            </a:r>
            <a:endParaRPr lang="sk-SK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Vývojový diagram: dokument 11"/>
          <p:cNvSpPr/>
          <p:nvPr/>
        </p:nvSpPr>
        <p:spPr>
          <a:xfrm>
            <a:off x="6680805" y="1988840"/>
            <a:ext cx="2036798" cy="1386154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Sumarizácia</a:t>
            </a:r>
            <a:endParaRPr lang="sk-SK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Tvar 12"/>
          <p:cNvCxnSpPr>
            <a:stCxn id="7" idx="3"/>
            <a:endCxn id="11" idx="2"/>
          </p:cNvCxnSpPr>
          <p:nvPr/>
        </p:nvCxnSpPr>
        <p:spPr>
          <a:xfrm flipV="1">
            <a:off x="7236296" y="4653136"/>
            <a:ext cx="462909" cy="1057617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ovná spojovacia šípka 13"/>
          <p:cNvCxnSpPr>
            <a:stCxn id="11" idx="0"/>
            <a:endCxn id="12" idx="2"/>
          </p:cNvCxnSpPr>
          <p:nvPr/>
        </p:nvCxnSpPr>
        <p:spPr>
          <a:xfrm flipH="1" flipV="1">
            <a:off x="7699204" y="3283354"/>
            <a:ext cx="1" cy="5776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Vývojový diagram: dokument 53"/>
          <p:cNvSpPr/>
          <p:nvPr/>
        </p:nvSpPr>
        <p:spPr>
          <a:xfrm>
            <a:off x="652707" y="1988840"/>
            <a:ext cx="2036798" cy="1386154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Webový dokument</a:t>
            </a:r>
            <a:endParaRPr lang="sk-SK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Zástupný symbol čísla snímky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06D09-FD05-407A-9FED-63ED023CA1EB}" type="slidenum">
              <a:rPr lang="sk-SK" sz="20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4</a:t>
            </a:fld>
            <a:endParaRPr lang="sk-SK" sz="20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sk-SK" sz="4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Konštrukcia personalizovanej matice</a:t>
            </a:r>
            <a:endParaRPr lang="sk-SK" sz="40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3600" dirty="0" smtClean="0">
                <a:latin typeface="Arial" pitchFamily="34" charset="0"/>
                <a:cs typeface="Arial" pitchFamily="34" charset="0"/>
              </a:rPr>
              <a:t>Váhy pomocou kombinácie </a:t>
            </a:r>
            <a:r>
              <a:rPr lang="sk-SK" sz="3600" b="1" dirty="0" err="1" smtClean="0">
                <a:latin typeface="Arial" pitchFamily="34" charset="0"/>
                <a:cs typeface="Arial" pitchFamily="34" charset="0"/>
              </a:rPr>
              <a:t>hodnotičov</a:t>
            </a:r>
            <a:endParaRPr lang="sk-SK" sz="3600" b="1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sk-SK" dirty="0" smtClean="0">
                <a:latin typeface="Arial" pitchFamily="34" charset="0"/>
                <a:cs typeface="Arial" pitchFamily="34" charset="0"/>
              </a:rPr>
              <a:t>generické</a:t>
            </a:r>
          </a:p>
          <a:p>
            <a:pPr lvl="1"/>
            <a:r>
              <a:rPr lang="sk-SK" dirty="0" smtClean="0">
                <a:latin typeface="Arial" pitchFamily="34" charset="0"/>
                <a:cs typeface="Arial" pitchFamily="34" charset="0"/>
              </a:rPr>
              <a:t>personalizované</a:t>
            </a:r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683568" y="4437112"/>
          <a:ext cx="3456384" cy="1008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6" name="Equation" r:id="rId3" imgW="1231560" imgH="342720" progId="Equation.3">
                  <p:embed/>
                </p:oleObj>
              </mc:Choice>
              <mc:Fallback>
                <p:oleObj name="Equation" r:id="rId3" imgW="1231560" imgH="34272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4437112"/>
                        <a:ext cx="3456384" cy="1008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6" name="Obrázok 65" descr="term_weighing-large.em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599686" y="1844824"/>
            <a:ext cx="4319008" cy="4797152"/>
          </a:xfrm>
          <a:prstGeom prst="rect">
            <a:avLst/>
          </a:prstGeom>
        </p:spPr>
      </p:pic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DBBA2-0E2D-44CB-B8EC-5BB40446450C}" type="slidenum">
              <a:rPr lang="sk-SK" sz="20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5</a:t>
            </a:fld>
            <a:endParaRPr lang="sk-SK" sz="20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sk-SK" sz="4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Konštrukcia personalizovanej matice</a:t>
            </a:r>
            <a:endParaRPr lang="sk-SK" sz="4000" dirty="0"/>
          </a:p>
        </p:txBody>
      </p:sp>
      <p:sp>
        <p:nvSpPr>
          <p:cNvPr id="4" name="Zaoblený obdĺžnik 3"/>
          <p:cNvSpPr/>
          <p:nvPr/>
        </p:nvSpPr>
        <p:spPr>
          <a:xfrm>
            <a:off x="1011033" y="3369699"/>
            <a:ext cx="2228819" cy="135544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sz="2400" dirty="0" smtClean="0">
                <a:latin typeface="Arial" pitchFamily="34" charset="0"/>
                <a:cs typeface="Arial" pitchFamily="34" charset="0"/>
              </a:rPr>
              <a:t>Konštrukcia matice</a:t>
            </a:r>
          </a:p>
          <a:p>
            <a:pPr algn="ctr"/>
            <a:r>
              <a:rPr lang="sk-SK" sz="2400" i="1" dirty="0" err="1" smtClean="0">
                <a:latin typeface="Arial" pitchFamily="34" charset="0"/>
                <a:cs typeface="Arial" pitchFamily="34" charset="0"/>
              </a:rPr>
              <a:t>termov</a:t>
            </a:r>
            <a:r>
              <a:rPr lang="sk-SK" sz="2400" i="1" dirty="0" smtClean="0">
                <a:latin typeface="Arial" pitchFamily="34" charset="0"/>
                <a:cs typeface="Arial" pitchFamily="34" charset="0"/>
              </a:rPr>
              <a:t> x viet</a:t>
            </a:r>
            <a:endParaRPr lang="sk-SK" sz="24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Vývojový diagram: magnetický disk 4"/>
          <p:cNvSpPr/>
          <p:nvPr/>
        </p:nvSpPr>
        <p:spPr>
          <a:xfrm>
            <a:off x="3779912" y="2276872"/>
            <a:ext cx="1800200" cy="1440160"/>
          </a:xfrm>
          <a:prstGeom prst="flowChartMagneticDisk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sz="2400" dirty="0" smtClean="0">
                <a:latin typeface="Arial" pitchFamily="34" charset="0"/>
                <a:cs typeface="Arial" pitchFamily="34" charset="0"/>
              </a:rPr>
              <a:t>Model používateľa</a:t>
            </a:r>
            <a:endParaRPr lang="sk-SK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Vývojový diagram: magnetický disk 5"/>
          <p:cNvSpPr/>
          <p:nvPr/>
        </p:nvSpPr>
        <p:spPr>
          <a:xfrm>
            <a:off x="3779912" y="4365104"/>
            <a:ext cx="1800200" cy="1440160"/>
          </a:xfrm>
          <a:prstGeom prst="flowChartMagneticDisk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sz="2400" dirty="0" smtClean="0">
                <a:latin typeface="Arial" pitchFamily="34" charset="0"/>
                <a:cs typeface="Arial" pitchFamily="34" charset="0"/>
              </a:rPr>
              <a:t>Model domény</a:t>
            </a:r>
            <a:endParaRPr lang="sk-SK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Obdĺžnik 6"/>
          <p:cNvSpPr/>
          <p:nvPr/>
        </p:nvSpPr>
        <p:spPr>
          <a:xfrm>
            <a:off x="6156176" y="4509120"/>
            <a:ext cx="1656184" cy="4828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sz="2400" dirty="0" smtClean="0">
                <a:latin typeface="Arial" pitchFamily="34" charset="0"/>
                <a:cs typeface="Arial" pitchFamily="34" charset="0"/>
              </a:rPr>
              <a:t>Koncepty</a:t>
            </a:r>
            <a:endParaRPr lang="sk-SK" sz="2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" name="Tvar 7"/>
          <p:cNvCxnSpPr>
            <a:stCxn id="6" idx="1"/>
            <a:endCxn id="4" idx="3"/>
          </p:cNvCxnSpPr>
          <p:nvPr/>
        </p:nvCxnSpPr>
        <p:spPr>
          <a:xfrm rot="16200000" flipV="1">
            <a:off x="3801091" y="3486183"/>
            <a:ext cx="317682" cy="1440160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Tvar 8"/>
          <p:cNvCxnSpPr>
            <a:stCxn id="5" idx="3"/>
            <a:endCxn id="4" idx="3"/>
          </p:cNvCxnSpPr>
          <p:nvPr/>
        </p:nvCxnSpPr>
        <p:spPr>
          <a:xfrm rot="5400000">
            <a:off x="3794737" y="3162147"/>
            <a:ext cx="330390" cy="1440160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bdĺžnik 9"/>
          <p:cNvSpPr/>
          <p:nvPr/>
        </p:nvSpPr>
        <p:spPr>
          <a:xfrm>
            <a:off x="6156176" y="5157192"/>
            <a:ext cx="1656184" cy="4828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sz="2400" dirty="0" smtClean="0">
                <a:latin typeface="Arial" pitchFamily="34" charset="0"/>
                <a:cs typeface="Arial" pitchFamily="34" charset="0"/>
              </a:rPr>
              <a:t>Poznámky</a:t>
            </a:r>
            <a:endParaRPr lang="sk-SK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Ľavá zložená zátvorka 10"/>
          <p:cNvSpPr/>
          <p:nvPr/>
        </p:nvSpPr>
        <p:spPr>
          <a:xfrm>
            <a:off x="5705269" y="4462527"/>
            <a:ext cx="342895" cy="1270729"/>
          </a:xfrm>
          <a:prstGeom prst="leftBrace">
            <a:avLst>
              <a:gd name="adj1" fmla="val 8333"/>
              <a:gd name="adj2" fmla="val 5069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 sz="2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Obdĺžnik 11"/>
          <p:cNvSpPr/>
          <p:nvPr/>
        </p:nvSpPr>
        <p:spPr>
          <a:xfrm>
            <a:off x="6156176" y="1988840"/>
            <a:ext cx="1656184" cy="4828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sz="2400" dirty="0" smtClean="0">
                <a:latin typeface="Arial" pitchFamily="34" charset="0"/>
                <a:cs typeface="Arial" pitchFamily="34" charset="0"/>
              </a:rPr>
              <a:t>Záujmy</a:t>
            </a:r>
            <a:endParaRPr lang="sk-SK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Obdĺžnik 12"/>
          <p:cNvSpPr/>
          <p:nvPr/>
        </p:nvSpPr>
        <p:spPr>
          <a:xfrm>
            <a:off x="6156176" y="2636912"/>
            <a:ext cx="1656184" cy="4828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sz="2400" dirty="0" smtClean="0">
                <a:latin typeface="Arial" pitchFamily="34" charset="0"/>
                <a:cs typeface="Arial" pitchFamily="34" charset="0"/>
              </a:rPr>
              <a:t>Znalosti</a:t>
            </a:r>
            <a:endParaRPr lang="sk-SK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Obdĺžnik 13"/>
          <p:cNvSpPr/>
          <p:nvPr/>
        </p:nvSpPr>
        <p:spPr>
          <a:xfrm>
            <a:off x="6156176" y="3284984"/>
            <a:ext cx="1656184" cy="4828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sz="2400" dirty="0" smtClean="0">
                <a:latin typeface="Arial" pitchFamily="34" charset="0"/>
                <a:cs typeface="Arial" pitchFamily="34" charset="0"/>
              </a:rPr>
              <a:t>Ciele</a:t>
            </a:r>
            <a:endParaRPr lang="sk-SK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Ľavá zložená zátvorka 14"/>
          <p:cNvSpPr/>
          <p:nvPr/>
        </p:nvSpPr>
        <p:spPr>
          <a:xfrm>
            <a:off x="5705269" y="1912596"/>
            <a:ext cx="342895" cy="1948452"/>
          </a:xfrm>
          <a:prstGeom prst="leftBrace">
            <a:avLst>
              <a:gd name="adj1" fmla="val 8333"/>
              <a:gd name="adj2" fmla="val 5069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 sz="2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Zástupný symbol čísla snímky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CBE98-3423-4B00-B312-901240091C93}" type="slidenum">
              <a:rPr lang="sk-SK" sz="20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6</a:t>
            </a:fld>
            <a:endParaRPr lang="sk-SK" sz="20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sk-SK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Nastavenie parametrov kombinácie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>
                <a:latin typeface="Arial" pitchFamily="34" charset="0"/>
                <a:cs typeface="Arial" pitchFamily="34" charset="0"/>
              </a:rPr>
              <a:t>Črty dokumentu</a:t>
            </a:r>
          </a:p>
          <a:p>
            <a:pPr lvl="1"/>
            <a:r>
              <a:rPr lang="sk-SK" dirty="0" smtClean="0">
                <a:latin typeface="Arial" pitchFamily="34" charset="0"/>
                <a:cs typeface="Arial" pitchFamily="34" charset="0"/>
              </a:rPr>
              <a:t>Dĺžka, počet odsekov a viet, typy netextových fragmentov, kategória (doména)</a:t>
            </a:r>
          </a:p>
          <a:p>
            <a:r>
              <a:rPr lang="sk-SK" dirty="0" smtClean="0">
                <a:latin typeface="Arial" pitchFamily="34" charset="0"/>
                <a:cs typeface="Arial" pitchFamily="34" charset="0"/>
              </a:rPr>
              <a:t>Charakteristiky používateľov</a:t>
            </a:r>
          </a:p>
          <a:p>
            <a:pPr lvl="1"/>
            <a:r>
              <a:rPr lang="sk-SK" dirty="0" smtClean="0">
                <a:latin typeface="Arial" pitchFamily="34" charset="0"/>
                <a:cs typeface="Arial" pitchFamily="34" charset="0"/>
              </a:rPr>
              <a:t>Znalosť v doméne, ciele, kontext</a:t>
            </a:r>
          </a:p>
          <a:p>
            <a:r>
              <a:rPr lang="sk-SK" dirty="0" smtClean="0">
                <a:latin typeface="Arial" pitchFamily="34" charset="0"/>
                <a:cs typeface="Arial" pitchFamily="34" charset="0"/>
              </a:rPr>
              <a:t>Dôvera (istota) v daný zdroj (</a:t>
            </a:r>
            <a:r>
              <a:rPr lang="sk-SK" dirty="0" err="1" smtClean="0">
                <a:latin typeface="Arial" pitchFamily="34" charset="0"/>
                <a:cs typeface="Arial" pitchFamily="34" charset="0"/>
              </a:rPr>
              <a:t>hodnotič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sk-SK" dirty="0" smtClean="0">
                <a:latin typeface="Arial" pitchFamily="34" charset="0"/>
                <a:cs typeface="Arial" pitchFamily="34" charset="0"/>
              </a:rPr>
              <a:t>Strojové učenie</a:t>
            </a:r>
          </a:p>
          <a:p>
            <a:pPr lvl="1"/>
            <a:r>
              <a:rPr lang="sk-SK" dirty="0" err="1" smtClean="0">
                <a:latin typeface="Arial" pitchFamily="34" charset="0"/>
                <a:cs typeface="Arial" pitchFamily="34" charset="0"/>
              </a:rPr>
              <a:t>kategorizátor</a:t>
            </a:r>
            <a:endParaRPr lang="sk-SK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sk-SK" dirty="0" smtClean="0">
                <a:latin typeface="Arial" pitchFamily="34" charset="0"/>
                <a:cs typeface="Arial" pitchFamily="34" charset="0"/>
              </a:rPr>
              <a:t>Rozhodovacie 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stromy, </a:t>
            </a:r>
            <a:r>
              <a:rPr lang="sk-SK" dirty="0" err="1" smtClean="0">
                <a:latin typeface="Arial" pitchFamily="34" charset="0"/>
                <a:cs typeface="Arial" pitchFamily="34" charset="0"/>
              </a:rPr>
              <a:t>Bayesove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siete</a:t>
            </a:r>
            <a:endParaRPr lang="sk-SK" dirty="0" smtClean="0">
              <a:latin typeface="Arial" pitchFamily="34" charset="0"/>
              <a:cs typeface="Arial" pitchFamily="34" charset="0"/>
            </a:endParaRPr>
          </a:p>
          <a:p>
            <a:endParaRPr lang="sk-SK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61FEF-2F7E-42F7-BA2C-94BEFA83B3C4}" type="slidenum">
              <a:rPr lang="sk-SK"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pPr/>
              <a:t>7</a:t>
            </a:fld>
            <a:endParaRPr lang="sk-SK" sz="20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1931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sk-SK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Zhodnotenie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>
                <a:latin typeface="Arial" pitchFamily="34" charset="0"/>
                <a:cs typeface="Arial" pitchFamily="34" charset="0"/>
              </a:rPr>
              <a:t>Metóda </a:t>
            </a:r>
            <a:r>
              <a:rPr lang="sk-SK" dirty="0" err="1" smtClean="0">
                <a:latin typeface="Arial" pitchFamily="34" charset="0"/>
                <a:cs typeface="Arial" pitchFamily="34" charset="0"/>
              </a:rPr>
              <a:t>personalizovanej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k-SK" dirty="0" err="1" smtClean="0">
                <a:latin typeface="Arial" pitchFamily="34" charset="0"/>
                <a:cs typeface="Arial" pitchFamily="34" charset="0"/>
              </a:rPr>
              <a:t>sumarizácie</a:t>
            </a:r>
            <a:endParaRPr lang="sk-SK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sk-SK" dirty="0" smtClean="0">
                <a:latin typeface="Arial" pitchFamily="34" charset="0"/>
                <a:cs typeface="Arial" pitchFamily="34" charset="0"/>
              </a:rPr>
              <a:t>Možnosť prispôsobenia pre rôzne domény</a:t>
            </a:r>
          </a:p>
          <a:p>
            <a:r>
              <a:rPr lang="sk-SK" dirty="0" smtClean="0">
                <a:latin typeface="Arial" pitchFamily="34" charset="0"/>
                <a:cs typeface="Arial" pitchFamily="34" charset="0"/>
              </a:rPr>
              <a:t>Overenie v doméne výučby</a:t>
            </a:r>
          </a:p>
          <a:p>
            <a:pPr lvl="1"/>
            <a:r>
              <a:rPr lang="sk-SK" dirty="0" smtClean="0">
                <a:latin typeface="Arial" pitchFamily="34" charset="0"/>
                <a:cs typeface="Arial" pitchFamily="34" charset="0"/>
              </a:rPr>
              <a:t>Zlepšenie oproti generickému variantu</a:t>
            </a:r>
          </a:p>
          <a:p>
            <a:r>
              <a:rPr lang="sk-SK" dirty="0" smtClean="0">
                <a:latin typeface="Arial" pitchFamily="34" charset="0"/>
                <a:cs typeface="Arial" pitchFamily="34" charset="0"/>
              </a:rPr>
              <a:t>Nastavenie kombinácie </a:t>
            </a:r>
            <a:r>
              <a:rPr lang="sk-SK" dirty="0" err="1" smtClean="0">
                <a:latin typeface="Arial" pitchFamily="34" charset="0"/>
                <a:cs typeface="Arial" pitchFamily="34" charset="0"/>
              </a:rPr>
              <a:t>hodnotičov</a:t>
            </a:r>
            <a:endParaRPr lang="sk-SK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sk-SK" dirty="0" smtClean="0">
                <a:latin typeface="Arial" pitchFamily="34" charset="0"/>
                <a:cs typeface="Arial" pitchFamily="34" charset="0"/>
              </a:rPr>
              <a:t>Momentálne manuálne</a:t>
            </a:r>
          </a:p>
          <a:p>
            <a:pPr lvl="1"/>
            <a:r>
              <a:rPr lang="sk-SK" dirty="0" smtClean="0">
                <a:latin typeface="Arial" pitchFamily="34" charset="0"/>
                <a:cs typeface="Arial" pitchFamily="34" charset="0"/>
              </a:rPr>
              <a:t>Cieľ: Dynamicky v závislosti od domény, typu dokumentu a kontextu používateľa</a:t>
            </a:r>
          </a:p>
          <a:p>
            <a:pPr lvl="1"/>
            <a:endParaRPr lang="sk-SK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61FEF-2F7E-42F7-BA2C-94BEFA83B3C4}" type="slidenum">
              <a:rPr lang="sk-SK"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pPr/>
              <a:t>8</a:t>
            </a:fld>
            <a:endParaRPr lang="sk-SK" sz="20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7912060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2689</TotalTime>
  <Words>203</Words>
  <Application>Microsoft Office PowerPoint</Application>
  <PresentationFormat>On-screen Show (4:3)</PresentationFormat>
  <Paragraphs>69</Paragraphs>
  <Slides>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Motív Office</vt:lpstr>
      <vt:lpstr>Equation</vt:lpstr>
      <vt:lpstr>Doménová závislosť automatickej sumarizácie textu</vt:lpstr>
      <vt:lpstr>Motivácia</vt:lpstr>
      <vt:lpstr>Prispôsobenie doméne</vt:lpstr>
      <vt:lpstr>Metóda personalizovanej sumarizácie</vt:lpstr>
      <vt:lpstr>Konštrukcia personalizovanej matice</vt:lpstr>
      <vt:lpstr>Konštrukcia personalizovanej matice</vt:lpstr>
      <vt:lpstr>Nastavenie parametrov kombinácie</vt:lpstr>
      <vt:lpstr>Zhodnotenie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Robo</dc:creator>
  <cp:lastModifiedBy>Róbert Móro</cp:lastModifiedBy>
  <cp:revision>180</cp:revision>
  <dcterms:created xsi:type="dcterms:W3CDTF">2012-05-31T16:53:52Z</dcterms:created>
  <dcterms:modified xsi:type="dcterms:W3CDTF">2012-11-23T08:12:11Z</dcterms:modified>
</cp:coreProperties>
</file>