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94" r:id="rId2"/>
  </p:sldMasterIdLst>
  <p:notesMasterIdLst>
    <p:notesMasterId r:id="rId23"/>
  </p:notesMasterIdLst>
  <p:sldIdLst>
    <p:sldId id="256" r:id="rId3"/>
    <p:sldId id="257" r:id="rId4"/>
    <p:sldId id="261" r:id="rId5"/>
    <p:sldId id="258" r:id="rId6"/>
    <p:sldId id="264" r:id="rId7"/>
    <p:sldId id="268" r:id="rId8"/>
    <p:sldId id="265" r:id="rId9"/>
    <p:sldId id="269" r:id="rId10"/>
    <p:sldId id="266" r:id="rId11"/>
    <p:sldId id="270" r:id="rId12"/>
    <p:sldId id="267" r:id="rId13"/>
    <p:sldId id="271" r:id="rId14"/>
    <p:sldId id="272" r:id="rId15"/>
    <p:sldId id="263" r:id="rId16"/>
    <p:sldId id="275" r:id="rId17"/>
    <p:sldId id="262" r:id="rId18"/>
    <p:sldId id="274" r:id="rId19"/>
    <p:sldId id="273" r:id="rId20"/>
    <p:sldId id="259" r:id="rId21"/>
    <p:sldId id="260" r:id="rId22"/>
  </p:sldIdLst>
  <p:sldSz cx="9144000" cy="5143500" type="screen16x9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4660"/>
  </p:normalViewPr>
  <p:slideViewPr>
    <p:cSldViewPr>
      <p:cViewPr varScale="1">
        <p:scale>
          <a:sx n="116" d="100"/>
          <a:sy n="116" d="100"/>
        </p:scale>
        <p:origin x="-65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fld id="{2447E72A-D913-4DC2-9E0A-E520CE8FCC86}" type="datetimeFigureOut">
              <a:rPr lang="en-US" smtClean="0"/>
              <a:pPr/>
              <a:t>2/22/2012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fld id="{A5D78FC6-CE17-4259-A63C-DDFC12E048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1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 bright="42000" contrast="-68000"/>
          </a:blip>
          <a:srcRect/>
          <a:stretch>
            <a:fillRect l="-30000" t="-20000" r="-2000" b="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/>
            <a:fld id="{6F27CC1A-BD13-4BEF-B962-33A54BA9CFC1}" type="datetime8">
              <a:rPr lang="en-US" smtClean="0"/>
              <a:t>2/22/2012 10:57 AM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2AC53DF-4216-466D-99A7-94400E6C2A25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1219B-308D-4FE8-80AE-6C818D0AEC25}" type="datetime8">
              <a:rPr lang="en-US" smtClean="0">
                <a:solidFill>
                  <a:schemeClr val="tx2"/>
                </a:solidFill>
              </a:rPr>
              <a:t>2/22/2012 10:57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fld id="{54E82A69-1480-43E0-B778-13E7455E58E5}" type="datetime8">
              <a:rPr lang="en-US" smtClean="0">
                <a:solidFill>
                  <a:schemeClr val="tx2"/>
                </a:solidFill>
              </a:rPr>
              <a:t>2/22/2012 10:57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2D632-15CA-4EC4-AB3C-71B171941581}" type="datetime8">
              <a:rPr lang="en-US" smtClean="0"/>
              <a:t>2/22/2012 10:57 AM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C74D1-5903-4A3D-B06D-6F9AF57D6059}" type="datetime8">
              <a:rPr lang="en-US" smtClean="0"/>
              <a:t>2/22/2012 10:57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D07512-7418-4774-A960-EBC76627D25F}" type="datetime8">
              <a:rPr lang="en-US" smtClean="0"/>
              <a:t>2/22/2012 10:57 AM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E81F5A4-FB30-4729-85D9-5C5D450F4DED}" type="datetime8">
              <a:rPr lang="en-US" smtClean="0"/>
              <a:t>2/22/2012 10:57 AM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92E4E-63C4-40E4-8363-29956A306009}" type="datetime8">
              <a:rPr lang="en-US" smtClean="0"/>
              <a:t>2/22/2012 10:57 AM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7CD03-D47D-4B4F-A083-6E83DCBB8D3D}" type="datetime8">
              <a:rPr lang="en-US" smtClean="0"/>
              <a:t>2/22/2012 10:57 AM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076D-E4B6-4EA9-9CA6-E6F4E5B25DF3}" type="datetime8">
              <a:rPr lang="en-US" smtClean="0"/>
              <a:t>2/22/2012 10:57 AM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AD93096-5B34-4342-9326-69289CEAE4C2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 descr="sm_penci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2649" y="1316737"/>
            <a:ext cx="1615307" cy="1609211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fld id="{82B646E0-A3DE-479B-99F9-0E90B7E58653}" type="datetime8">
              <a:rPr lang="en-US" smtClean="0"/>
              <a:t>2/22/2012 10:57 AM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algn="ctr"/>
            <a:fld id="{1AD93096-5B34-4342-9326-69289CEAE4C2}" type="slidenum">
              <a:rPr lang="en-US" smtClean="0"/>
              <a:pPr algn="ctr"/>
              <a:t>‹#›</a:t>
            </a:fld>
            <a:endParaRPr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fld id="{B31C22D0-7988-4F8C-83D0-0391C7149FBF}" type="datetime8">
              <a:rPr lang="en-US" smtClean="0">
                <a:solidFill>
                  <a:schemeClr val="tx2"/>
                </a:solidFill>
              </a:rPr>
              <a:t>2/22/2012 10:57 AM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 algn="r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 algn="ctr"/>
            <a:fld id="{72AC53DF-4216-466D-99A7-94400E6C2A25}" type="slidenum">
              <a:rPr lang="en-US" sz="1200" smtClean="0">
                <a:solidFill>
                  <a:schemeClr val="tx2"/>
                </a:solidFill>
              </a:rPr>
              <a:pPr algn="ctr"/>
              <a:t>‹#›</a:t>
            </a:fld>
            <a:endParaRPr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286000" y="3075806"/>
            <a:ext cx="6477000" cy="126759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An introduction to NoSQL Databases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Karol</a:t>
            </a:r>
            <a:r>
              <a:rPr lang="sk-SK" dirty="0" smtClean="0"/>
              <a:t> Rástočný, Eduard Kuric</a:t>
            </a:r>
            <a:endParaRPr lang="en-US" dirty="0" smtClean="0"/>
          </a:p>
        </p:txBody>
      </p:sp>
      <p:pic>
        <p:nvPicPr>
          <p:cNvPr id="3074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051" y="4558833"/>
            <a:ext cx="432047" cy="49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35496" y="4586890"/>
            <a:ext cx="1237431" cy="44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 </a:t>
            </a:r>
            <a:r>
              <a:rPr lang="en-US" dirty="0" smtClean="0"/>
              <a:t>Databases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CouchDB</a:t>
            </a:r>
            <a:endParaRPr lang="en-US" dirty="0" smtClean="0"/>
          </a:p>
          <a:p>
            <a:pPr lvl="1"/>
            <a:r>
              <a:rPr lang="en-US" dirty="0" smtClean="0"/>
              <a:t>Apple, BBC, </a:t>
            </a:r>
            <a:r>
              <a:rPr lang="en-US" dirty="0" err="1" smtClean="0"/>
              <a:t>Cern</a:t>
            </a:r>
            <a:r>
              <a:rPr lang="en-US" dirty="0" smtClean="0"/>
              <a:t>, </a:t>
            </a:r>
            <a:r>
              <a:rPr lang="sk-SK" dirty="0" err="1" smtClean="0"/>
              <a:t>PeWeProxy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MongoDB</a:t>
            </a:r>
          </a:p>
          <a:p>
            <a:pPr lvl="1"/>
            <a:r>
              <a:rPr lang="en-US" dirty="0" err="1" smtClean="0"/>
              <a:t>Github</a:t>
            </a:r>
            <a:r>
              <a:rPr lang="en-US" dirty="0" smtClean="0"/>
              <a:t>, </a:t>
            </a:r>
            <a:r>
              <a:rPr lang="en-US" dirty="0" err="1" smtClean="0"/>
              <a:t>ForSquare</a:t>
            </a:r>
            <a:r>
              <a:rPr lang="en-US" dirty="0" smtClean="0"/>
              <a:t>, </a:t>
            </a:r>
            <a:r>
              <a:rPr lang="en-US" dirty="0" err="1" smtClean="0"/>
              <a:t>Shutterfly</a:t>
            </a:r>
            <a:r>
              <a:rPr lang="en-US" dirty="0" smtClean="0"/>
              <a:t>, </a:t>
            </a:r>
            <a:r>
              <a:rPr lang="en-US" dirty="0" err="1" smtClean="0"/>
              <a:t>Sourceforge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10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://wiki.fiit.stuba.sk/research/seminars/pewe/identity/logo/logo_pewe_mono_posi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851670"/>
            <a:ext cx="223603" cy="2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</a:t>
            </a:r>
            <a:r>
              <a:rPr lang="en-US" dirty="0" smtClean="0"/>
              <a:t>Databases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Data unite:</a:t>
            </a:r>
          </a:p>
          <a:p>
            <a:pPr lvl="1"/>
            <a:r>
              <a:rPr lang="en-US" dirty="0"/>
              <a:t>Node with relations to incident nodes</a:t>
            </a:r>
          </a:p>
          <a:p>
            <a:r>
              <a:rPr lang="en-US" dirty="0"/>
              <a:t>Representation</a:t>
            </a:r>
          </a:p>
          <a:p>
            <a:pPr lvl="1"/>
            <a:r>
              <a:rPr lang="en-US" dirty="0"/>
              <a:t>Set of triples – object, predicate, subject</a:t>
            </a:r>
          </a:p>
          <a:p>
            <a:pPr lvl="1"/>
            <a:r>
              <a:rPr lang="en-US" dirty="0"/>
              <a:t>Set of pointers to incident nodes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11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http://upload.wikimedia.org/wikipedia/commons/thumb/5/5b/6n-graf.svg/250px-6n-graf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63838"/>
            <a:ext cx="2381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0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Graph </a:t>
            </a:r>
            <a:r>
              <a:rPr lang="en-US" dirty="0" smtClean="0"/>
              <a:t>Databases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/>
              <a:t>AllegroGraph</a:t>
            </a:r>
            <a:endParaRPr lang="en-US" dirty="0" smtClean="0"/>
          </a:p>
          <a:p>
            <a:pPr lvl="1"/>
            <a:r>
              <a:rPr lang="en-US" dirty="0" err="1" smtClean="0"/>
              <a:t>TwitLogic</a:t>
            </a:r>
            <a:r>
              <a:rPr lang="en-US" dirty="0"/>
              <a:t>, Pfizer</a:t>
            </a:r>
            <a:endParaRPr lang="en-US" dirty="0" smtClean="0"/>
          </a:p>
          <a:p>
            <a:r>
              <a:rPr lang="en-US" dirty="0" err="1" smtClean="0"/>
              <a:t>FlockDB</a:t>
            </a:r>
            <a:endParaRPr lang="en-US" dirty="0" smtClean="0"/>
          </a:p>
          <a:p>
            <a:pPr lvl="1"/>
            <a:r>
              <a:rPr lang="en-US" dirty="0" smtClean="0"/>
              <a:t>Twitter</a:t>
            </a:r>
          </a:p>
          <a:p>
            <a:r>
              <a:rPr lang="en-US" dirty="0"/>
              <a:t>Neo4j</a:t>
            </a:r>
          </a:p>
          <a:p>
            <a:pPr lvl="1"/>
            <a:r>
              <a:rPr lang="en-US" dirty="0" smtClean="0"/>
              <a:t>Box.net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12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266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cases</a:t>
            </a:r>
            <a:endParaRPr lang="sk-S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13</a:t>
            </a:fld>
            <a:endParaRPr lang="en-US" sz="900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Access to </a:t>
            </a:r>
            <a:r>
              <a:rPr lang="en-US" dirty="0" smtClean="0"/>
              <a:t>attributes, </a:t>
            </a:r>
            <a:r>
              <a:rPr lang="en-US" dirty="0" smtClean="0"/>
              <a:t>c</a:t>
            </a:r>
            <a:r>
              <a:rPr lang="en-US" dirty="0" smtClean="0"/>
              <a:t>omputation over attributes</a:t>
            </a:r>
            <a:endParaRPr lang="en-US" dirty="0" smtClean="0"/>
          </a:p>
          <a:p>
            <a:pPr lvl="1"/>
            <a:r>
              <a:rPr lang="en-US" dirty="0"/>
              <a:t>Sorted </a:t>
            </a:r>
            <a:r>
              <a:rPr lang="en-US" dirty="0" smtClean="0"/>
              <a:t>ordered column-oriented stores</a:t>
            </a:r>
          </a:p>
          <a:p>
            <a:r>
              <a:rPr lang="en-US" dirty="0" smtClean="0"/>
              <a:t>Temporal </a:t>
            </a:r>
            <a:r>
              <a:rPr lang="en-US" dirty="0" smtClean="0"/>
              <a:t>store, frequent add/remove operations</a:t>
            </a:r>
            <a:endParaRPr lang="en-US" dirty="0" smtClean="0"/>
          </a:p>
          <a:p>
            <a:pPr lvl="1"/>
            <a:r>
              <a:rPr lang="en-US" dirty="0"/>
              <a:t>Key/Value </a:t>
            </a:r>
            <a:r>
              <a:rPr lang="en-US" dirty="0" smtClean="0"/>
              <a:t>stores</a:t>
            </a:r>
          </a:p>
          <a:p>
            <a:r>
              <a:rPr lang="en-US" dirty="0" smtClean="0"/>
              <a:t>Operations over whole </a:t>
            </a:r>
            <a:r>
              <a:rPr lang="en-US" dirty="0" smtClean="0"/>
              <a:t>objects</a:t>
            </a:r>
          </a:p>
          <a:p>
            <a:pPr lvl="1"/>
            <a:r>
              <a:rPr lang="en-US" dirty="0" smtClean="0"/>
              <a:t>Document databases</a:t>
            </a:r>
          </a:p>
          <a:p>
            <a:r>
              <a:rPr lang="en-US" dirty="0"/>
              <a:t>Relations store, </a:t>
            </a:r>
            <a:r>
              <a:rPr lang="en-US" dirty="0" smtClean="0"/>
              <a:t>deduction</a:t>
            </a:r>
            <a:endParaRPr lang="en-US" dirty="0" smtClean="0"/>
          </a:p>
          <a:p>
            <a:pPr lvl="1"/>
            <a:r>
              <a:rPr lang="en-US" dirty="0" smtClean="0"/>
              <a:t>Graph databases</a:t>
            </a:r>
          </a:p>
          <a:p>
            <a:endParaRPr lang="sk-SK" dirty="0"/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modeling</a:t>
            </a:r>
          </a:p>
          <a:p>
            <a:r>
              <a:rPr lang="en-US" dirty="0" smtClean="0"/>
              <a:t>Querying</a:t>
            </a:r>
          </a:p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Consistency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14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media.merchantcircle.com/24094330/puzzle_ful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59" b="11576"/>
          <a:stretch/>
        </p:blipFill>
        <p:spPr bwMode="auto">
          <a:xfrm>
            <a:off x="6804248" y="3501842"/>
            <a:ext cx="2237657" cy="15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0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Modeling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No standardized data model</a:t>
            </a:r>
          </a:p>
          <a:p>
            <a:r>
              <a:rPr lang="en-US" dirty="0" smtClean="0"/>
              <a:t>Sorted </a:t>
            </a:r>
            <a:r>
              <a:rPr lang="en-US" dirty="0"/>
              <a:t>ordered column-oriented </a:t>
            </a:r>
            <a:r>
              <a:rPr lang="en-US" dirty="0" smtClean="0"/>
              <a:t>stores</a:t>
            </a:r>
          </a:p>
          <a:p>
            <a:pPr lvl="1"/>
            <a:r>
              <a:rPr lang="en-US" dirty="0" smtClean="0"/>
              <a:t>Structure in class-families level</a:t>
            </a:r>
          </a:p>
          <a:p>
            <a:r>
              <a:rPr lang="en-US" dirty="0" smtClean="0"/>
              <a:t>Key/Value stores</a:t>
            </a:r>
          </a:p>
          <a:p>
            <a:pPr lvl="1"/>
            <a:r>
              <a:rPr lang="en-US" dirty="0" smtClean="0"/>
              <a:t>Data structures of collections</a:t>
            </a:r>
          </a:p>
          <a:p>
            <a:r>
              <a:rPr lang="en-US" dirty="0" smtClean="0"/>
              <a:t>Document databases</a:t>
            </a:r>
          </a:p>
          <a:p>
            <a:pPr lvl="1"/>
            <a:r>
              <a:rPr lang="en-US" dirty="0" smtClean="0"/>
              <a:t>Rudimentary “class” diagrams</a:t>
            </a:r>
          </a:p>
          <a:p>
            <a:r>
              <a:rPr lang="en-US" dirty="0" smtClean="0"/>
              <a:t>Graph databases</a:t>
            </a:r>
          </a:p>
          <a:p>
            <a:pPr lvl="1"/>
            <a:r>
              <a:rPr lang="en-US" dirty="0" smtClean="0"/>
              <a:t>Graph schema definitions</a:t>
            </a:r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15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00566"/>
            <a:ext cx="3821833" cy="1957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18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Querying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MapReduce</a:t>
            </a:r>
          </a:p>
          <a:p>
            <a:pPr lvl="1"/>
            <a:r>
              <a:rPr lang="en-US" dirty="0" smtClean="0"/>
              <a:t>Distributed computing and “views” generation</a:t>
            </a:r>
          </a:p>
          <a:p>
            <a:r>
              <a:rPr lang="en-US" dirty="0" smtClean="0"/>
              <a:t>Custom languages</a:t>
            </a:r>
          </a:p>
          <a:p>
            <a:pPr lvl="1"/>
            <a:r>
              <a:rPr lang="en-US" dirty="0" smtClean="0"/>
              <a:t>Mostly based on JavaScript</a:t>
            </a:r>
          </a:p>
          <a:p>
            <a:r>
              <a:rPr lang="en-US" dirty="0" smtClean="0"/>
              <a:t>SQL-like languages</a:t>
            </a:r>
          </a:p>
          <a:p>
            <a:pPr lvl="1"/>
            <a:r>
              <a:rPr lang="en-US" dirty="0"/>
              <a:t>Apache </a:t>
            </a:r>
            <a:r>
              <a:rPr lang="en-US" dirty="0" smtClean="0"/>
              <a:t>Hive, HQL, CQL, SPARQL, …</a:t>
            </a:r>
          </a:p>
          <a:p>
            <a:r>
              <a:rPr lang="en-US" dirty="0" smtClean="0"/>
              <a:t>Language bindings</a:t>
            </a:r>
          </a:p>
          <a:p>
            <a:pPr lvl="1"/>
            <a:r>
              <a:rPr lang="en-US" dirty="0" smtClean="0"/>
              <a:t>Apache Thrift, REST API, Java API, custom Drivers,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16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://numberloving.files.wordpress.com/2012/01/magnifying_glass-svg-h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4438" y="2643758"/>
            <a:ext cx="1440160" cy="136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78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819872"/>
          </a:xfrm>
        </p:spPr>
        <p:txBody>
          <a:bodyPr>
            <a:normAutofit/>
          </a:bodyPr>
          <a:lstStyle/>
          <a:p>
            <a:r>
              <a:rPr lang="en-US" dirty="0" smtClean="0"/>
              <a:t>Multi-master replication</a:t>
            </a:r>
          </a:p>
          <a:p>
            <a:r>
              <a:rPr lang="en-US" dirty="0" smtClean="0"/>
              <a:t>Data partitioning (shards)</a:t>
            </a:r>
            <a:endParaRPr lang="en-US" dirty="0" smtClean="0"/>
          </a:p>
          <a:p>
            <a:r>
              <a:rPr lang="en-US" dirty="0" smtClean="0"/>
              <a:t>Fraud tolerance</a:t>
            </a:r>
          </a:p>
          <a:p>
            <a:r>
              <a:rPr lang="en-US" dirty="0" smtClean="0"/>
              <a:t>Limits</a:t>
            </a:r>
          </a:p>
          <a:p>
            <a:pPr lvl="1"/>
            <a:r>
              <a:rPr lang="en-US" dirty="0" smtClean="0"/>
              <a:t>Maximal number of rows, columns, column-families, documents, nodes, replicas, shards, …</a:t>
            </a:r>
          </a:p>
          <a:p>
            <a:pPr lvl="1"/>
            <a:r>
              <a:rPr lang="en-US" dirty="0" smtClean="0"/>
              <a:t>Maximal size of index, data unit, …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17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918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Consistency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747864"/>
          </a:xfrm>
        </p:spPr>
        <p:txBody>
          <a:bodyPr>
            <a:normAutofit/>
          </a:bodyPr>
          <a:lstStyle/>
          <a:p>
            <a:r>
              <a:rPr lang="en-US" dirty="0" smtClean="0"/>
              <a:t>Strong Consistency</a:t>
            </a:r>
          </a:p>
          <a:p>
            <a:pPr lvl="1"/>
            <a:r>
              <a:rPr lang="en-US" dirty="0" smtClean="0"/>
              <a:t>One master for write, multiple slaves for read</a:t>
            </a:r>
          </a:p>
          <a:p>
            <a:r>
              <a:rPr lang="en-US" dirty="0" smtClean="0"/>
              <a:t>Eventual Consistency</a:t>
            </a:r>
          </a:p>
          <a:p>
            <a:pPr lvl="1"/>
            <a:r>
              <a:rPr lang="en-US" dirty="0" smtClean="0"/>
              <a:t>Multiple write masters</a:t>
            </a:r>
          </a:p>
          <a:p>
            <a:pPr lvl="1"/>
            <a:r>
              <a:rPr lang="en-US" dirty="0" smtClean="0"/>
              <a:t>Updates are propagated in low load phases</a:t>
            </a:r>
          </a:p>
          <a:p>
            <a:r>
              <a:rPr lang="en-US" dirty="0" smtClean="0"/>
              <a:t>Consistency level</a:t>
            </a:r>
          </a:p>
          <a:p>
            <a:pPr lvl="1"/>
            <a:r>
              <a:rPr lang="en-US" dirty="0" smtClean="0"/>
              <a:t>Transaction, row, column, document, …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18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65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293678" y="1200150"/>
            <a:ext cx="5472369" cy="3371850"/>
          </a:xfrm>
        </p:spPr>
        <p:txBody>
          <a:bodyPr/>
          <a:lstStyle/>
          <a:p>
            <a:r>
              <a:rPr lang="en-US" dirty="0" err="1" smtClean="0"/>
              <a:t>Tiwari</a:t>
            </a:r>
            <a:r>
              <a:rPr lang="en-US" dirty="0" smtClean="0"/>
              <a:t>, S.: Professional NoSQL</a:t>
            </a:r>
          </a:p>
          <a:p>
            <a:r>
              <a:rPr lang="en-US" dirty="0" smtClean="0"/>
              <a:t>Comparison of NoSQL</a:t>
            </a:r>
            <a:r>
              <a:rPr lang="en-US" dirty="0"/>
              <a:t> </a:t>
            </a:r>
            <a:r>
              <a:rPr lang="en-US" dirty="0" smtClean="0"/>
              <a:t>databases (http</a:t>
            </a:r>
            <a:r>
              <a:rPr lang="en-US" dirty="0"/>
              <a:t>://</a:t>
            </a:r>
            <a:r>
              <a:rPr lang="en-US" dirty="0" smtClean="0"/>
              <a:t>kkovacs.eu/cassandra-vs-mongodb-vs-couchdb-vs-redis)</a:t>
            </a:r>
          </a:p>
          <a:p>
            <a:r>
              <a:rPr lang="en-US" dirty="0" smtClean="0"/>
              <a:t>Web sites of databases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203599"/>
            <a:ext cx="2682117" cy="338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19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6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02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Motivation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 stable data</a:t>
            </a:r>
          </a:p>
          <a:p>
            <a:pPr lvl="1"/>
            <a:r>
              <a:rPr lang="en-US" dirty="0" smtClean="0"/>
              <a:t>No fixed tables</a:t>
            </a:r>
          </a:p>
          <a:p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Horizontal scalability</a:t>
            </a:r>
          </a:p>
          <a:p>
            <a:pPr lvl="1"/>
            <a:r>
              <a:rPr lang="en-US" dirty="0" smtClean="0"/>
              <a:t>Distributed computing/querying</a:t>
            </a:r>
          </a:p>
          <a:p>
            <a:r>
              <a:rPr lang="en-US" dirty="0" smtClean="0"/>
              <a:t>Concurrent access</a:t>
            </a:r>
          </a:p>
          <a:p>
            <a:pPr lvl="1"/>
            <a:r>
              <a:rPr lang="en-US" dirty="0" smtClean="0"/>
              <a:t>Consistency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2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51670"/>
            <a:ext cx="2570021" cy="31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964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Upcoming Presentations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891880"/>
          </a:xfrm>
        </p:spPr>
        <p:txBody>
          <a:bodyPr/>
          <a:lstStyle/>
          <a:p>
            <a:r>
              <a:rPr lang="sk-SK" dirty="0" err="1"/>
              <a:t>Cassandra</a:t>
            </a:r>
            <a:r>
              <a:rPr lang="sk-SK" dirty="0"/>
              <a:t> – Eduard </a:t>
            </a:r>
            <a:r>
              <a:rPr lang="sk-SK" dirty="0" smtClean="0"/>
              <a:t>Kuric</a:t>
            </a:r>
          </a:p>
          <a:p>
            <a:r>
              <a:rPr lang="sk-SK" dirty="0" err="1" smtClean="0"/>
              <a:t>CouchDB</a:t>
            </a:r>
            <a:r>
              <a:rPr lang="sk-SK" dirty="0" smtClean="0"/>
              <a:t> – </a:t>
            </a:r>
            <a:r>
              <a:rPr lang="sk-SK" dirty="0" err="1" smtClean="0"/>
              <a:t>PeWeProxy</a:t>
            </a:r>
            <a:r>
              <a:rPr lang="sk-SK" dirty="0" smtClean="0"/>
              <a:t> t</a:t>
            </a:r>
            <a:r>
              <a:rPr lang="en-US" dirty="0" err="1" smtClean="0"/>
              <a:t>ea</a:t>
            </a:r>
            <a:r>
              <a:rPr lang="sk-SK" dirty="0" smtClean="0"/>
              <a:t>m</a:t>
            </a:r>
          </a:p>
          <a:p>
            <a:r>
              <a:rPr lang="sk-SK" dirty="0" err="1" smtClean="0"/>
              <a:t>Graph</a:t>
            </a:r>
            <a:r>
              <a:rPr lang="sk-SK" dirty="0" smtClean="0"/>
              <a:t> </a:t>
            </a:r>
            <a:r>
              <a:rPr lang="en-US" dirty="0" smtClean="0"/>
              <a:t>Databases – Michal </a:t>
            </a:r>
            <a:r>
              <a:rPr lang="en-US" dirty="0" err="1" smtClean="0"/>
              <a:t>Holub</a:t>
            </a:r>
            <a:endParaRPr lang="sk-SK" dirty="0" smtClean="0"/>
          </a:p>
          <a:p>
            <a:r>
              <a:rPr lang="sk-SK" dirty="0" smtClean="0"/>
              <a:t>MongoDB </a:t>
            </a:r>
            <a:r>
              <a:rPr lang="sk-SK" dirty="0"/>
              <a:t>– Karol </a:t>
            </a:r>
            <a:r>
              <a:rPr lang="sk-SK" dirty="0" smtClean="0"/>
              <a:t>Rástočný</a:t>
            </a:r>
          </a:p>
          <a:p>
            <a:r>
              <a:rPr lang="sk-SK" dirty="0" err="1" smtClean="0"/>
              <a:t>Redis</a:t>
            </a:r>
            <a:r>
              <a:rPr lang="sk-SK" dirty="0" smtClean="0"/>
              <a:t> – </a:t>
            </a:r>
            <a:r>
              <a:rPr lang="sk-SK" dirty="0" err="1" smtClean="0"/>
              <a:t>Alef</a:t>
            </a:r>
            <a:r>
              <a:rPr lang="sk-SK" dirty="0" smtClean="0"/>
              <a:t> </a:t>
            </a:r>
            <a:r>
              <a:rPr lang="en-US" dirty="0" smtClean="0"/>
              <a:t>team</a:t>
            </a:r>
          </a:p>
          <a:p>
            <a:endParaRPr lang="en-US" dirty="0"/>
          </a:p>
          <a:p>
            <a:r>
              <a:rPr lang="en-US" dirty="0" smtClean="0"/>
              <a:t>and a lot more (board is opened for everyone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20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84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NoSQL?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NoSQL = No + SQL</a:t>
            </a:r>
          </a:p>
          <a:p>
            <a:r>
              <a:rPr lang="en-US" dirty="0" smtClean="0"/>
              <a:t>More-accurately:</a:t>
            </a:r>
          </a:p>
          <a:p>
            <a:pPr lvl="1"/>
            <a:r>
              <a:rPr lang="en-US" dirty="0" smtClean="0"/>
              <a:t>Not Only SQL</a:t>
            </a:r>
          </a:p>
          <a:p>
            <a:pPr lvl="1"/>
            <a:r>
              <a:rPr lang="en-US" dirty="0" err="1" smtClean="0"/>
              <a:t>NoRel</a:t>
            </a:r>
            <a:r>
              <a:rPr lang="en-US" dirty="0" smtClean="0"/>
              <a:t> – No relational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3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rras\Desktop\nosql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27" b="9228"/>
          <a:stretch/>
        </p:blipFill>
        <p:spPr bwMode="auto">
          <a:xfrm>
            <a:off x="5076056" y="2863483"/>
            <a:ext cx="3990671" cy="2228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3214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NoSQL Databases - Classification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Sorted Ordered Column-Oriented Stores</a:t>
            </a:r>
          </a:p>
          <a:p>
            <a:r>
              <a:rPr lang="en-US" dirty="0" smtClean="0"/>
              <a:t>Key/Value Stores</a:t>
            </a:r>
          </a:p>
          <a:p>
            <a:r>
              <a:rPr lang="en-US" dirty="0" smtClean="0"/>
              <a:t>Document Databases</a:t>
            </a:r>
          </a:p>
          <a:p>
            <a:r>
              <a:rPr lang="en-US" dirty="0" smtClean="0"/>
              <a:t>Graph Databases</a:t>
            </a:r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4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6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karras\Desktop\nosql-logos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70" y="2952210"/>
            <a:ext cx="2720450" cy="209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07" b="12826"/>
          <a:stretch/>
        </p:blipFill>
        <p:spPr bwMode="auto">
          <a:xfrm>
            <a:off x="6922558" y="3612844"/>
            <a:ext cx="1501472" cy="1136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048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Column-Oriented Stores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8198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Contrast with row-oriented RDBMS</a:t>
            </a:r>
          </a:p>
          <a:p>
            <a:r>
              <a:rPr lang="en-US" dirty="0" smtClean="0"/>
              <a:t>Data unit</a:t>
            </a:r>
          </a:p>
          <a:p>
            <a:pPr lvl="1"/>
            <a:r>
              <a:rPr lang="en-US" dirty="0" smtClean="0"/>
              <a:t>Set of key(column)/value pairs</a:t>
            </a:r>
          </a:p>
          <a:p>
            <a:pPr lvl="1"/>
            <a:r>
              <a:rPr lang="en-US" dirty="0" smtClean="0"/>
              <a:t>Sorted by row-key (primary </a:t>
            </a:r>
            <a:r>
              <a:rPr lang="en-US" dirty="0"/>
              <a:t>key</a:t>
            </a:r>
            <a:r>
              <a:rPr lang="en-US" dirty="0" smtClean="0"/>
              <a:t>)</a:t>
            </a:r>
          </a:p>
          <a:p>
            <a:r>
              <a:rPr lang="en-US" dirty="0" smtClean="0"/>
              <a:t>Nulls are not stored</a:t>
            </a:r>
          </a:p>
          <a:p>
            <a:r>
              <a:rPr lang="en-US" dirty="0" smtClean="0"/>
              <a:t>Columns are organized in column-families</a:t>
            </a:r>
          </a:p>
          <a:p>
            <a:pPr lvl="1"/>
            <a:r>
              <a:rPr lang="en-US" dirty="0" smtClean="0"/>
              <a:t>Name: </a:t>
            </a:r>
            <a:r>
              <a:rPr lang="en-US" dirty="0" err="1" smtClean="0"/>
              <a:t>FirstName</a:t>
            </a:r>
            <a:r>
              <a:rPr lang="en-US" dirty="0" smtClean="0"/>
              <a:t>, </a:t>
            </a:r>
            <a:r>
              <a:rPr lang="en-US" dirty="0" err="1" smtClean="0"/>
              <a:t>LastName</a:t>
            </a:r>
            <a:r>
              <a:rPr lang="en-US" dirty="0" smtClean="0"/>
              <a:t>, </a:t>
            </a:r>
          </a:p>
          <a:p>
            <a:pPr lvl="1"/>
            <a:r>
              <a:rPr lang="en-US" dirty="0" smtClean="0"/>
              <a:t>Location: Address, State, GPS</a:t>
            </a:r>
          </a:p>
          <a:p>
            <a:pPr lvl="1"/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5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" t="474" r="1" b="11461"/>
          <a:stretch/>
        </p:blipFill>
        <p:spPr bwMode="auto">
          <a:xfrm>
            <a:off x="6017968" y="1648524"/>
            <a:ext cx="30374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73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Column-Oriented Stores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819872"/>
          </a:xfrm>
        </p:spPr>
        <p:txBody>
          <a:bodyPr>
            <a:normAutofit/>
          </a:bodyPr>
          <a:lstStyle/>
          <a:p>
            <a:r>
              <a:rPr lang="en-US" dirty="0" err="1" smtClean="0"/>
              <a:t>Bigtable</a:t>
            </a:r>
            <a:endParaRPr lang="en-US" dirty="0" smtClean="0"/>
          </a:p>
          <a:p>
            <a:pPr lvl="1"/>
            <a:r>
              <a:rPr lang="en-US" dirty="0" smtClean="0"/>
              <a:t>Google</a:t>
            </a:r>
          </a:p>
          <a:p>
            <a:r>
              <a:rPr lang="en-US" dirty="0" err="1" smtClean="0"/>
              <a:t>HBase</a:t>
            </a:r>
            <a:endParaRPr lang="en-US" dirty="0" smtClean="0"/>
          </a:p>
          <a:p>
            <a:pPr lvl="1"/>
            <a:r>
              <a:rPr lang="en-US" dirty="0" smtClean="0"/>
              <a:t>Facebook, Yahoo!, </a:t>
            </a:r>
            <a:r>
              <a:rPr lang="en-US" dirty="0" err="1" smtClean="0"/>
              <a:t>Mahalo</a:t>
            </a:r>
            <a:endParaRPr lang="en-US" dirty="0" smtClean="0"/>
          </a:p>
          <a:p>
            <a:r>
              <a:rPr lang="en-US" dirty="0" err="1" smtClean="0"/>
              <a:t>Hypertable</a:t>
            </a:r>
            <a:endParaRPr lang="en-US" dirty="0" smtClean="0"/>
          </a:p>
          <a:p>
            <a:pPr lvl="1"/>
            <a:r>
              <a:rPr lang="en-US" dirty="0" err="1" smtClean="0"/>
              <a:t>Zvents</a:t>
            </a:r>
            <a:r>
              <a:rPr lang="en-US" dirty="0" smtClean="0"/>
              <a:t>, </a:t>
            </a:r>
            <a:r>
              <a:rPr lang="en-US" dirty="0" err="1" smtClean="0"/>
              <a:t>Baidu</a:t>
            </a:r>
            <a:r>
              <a:rPr lang="en-US" dirty="0" smtClean="0"/>
              <a:t>, </a:t>
            </a:r>
            <a:r>
              <a:rPr lang="en-US" dirty="0" err="1" smtClean="0"/>
              <a:t>Redif</a:t>
            </a:r>
            <a:endParaRPr lang="en-US" dirty="0" smtClean="0"/>
          </a:p>
          <a:p>
            <a:r>
              <a:rPr lang="en-US" dirty="0" err="1" smtClean="0"/>
              <a:t>Cloudata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6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810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Key/Value </a:t>
            </a:r>
            <a:r>
              <a:rPr lang="en-US" dirty="0" smtClean="0"/>
              <a:t>Stores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Idea</a:t>
            </a:r>
          </a:p>
          <a:p>
            <a:pPr lvl="1"/>
            <a:r>
              <a:rPr lang="en-US" dirty="0" err="1" smtClean="0"/>
              <a:t>HashMap</a:t>
            </a:r>
            <a:r>
              <a:rPr lang="en-US" dirty="0" smtClean="0"/>
              <a:t> – fast O(1) access</a:t>
            </a:r>
            <a:endParaRPr lang="en-US" dirty="0"/>
          </a:p>
          <a:p>
            <a:r>
              <a:rPr lang="en-US" dirty="0" smtClean="0"/>
              <a:t>Data unit: Key/Value pair</a:t>
            </a:r>
          </a:p>
          <a:p>
            <a:pPr lvl="1"/>
            <a:r>
              <a:rPr lang="en-US" dirty="0" smtClean="0"/>
              <a:t>Key – string</a:t>
            </a:r>
          </a:p>
          <a:p>
            <a:pPr lvl="1"/>
            <a:r>
              <a:rPr lang="en-US" dirty="0" smtClean="0"/>
              <a:t>Value</a:t>
            </a:r>
          </a:p>
          <a:p>
            <a:pPr lvl="2"/>
            <a:r>
              <a:rPr lang="en-US" dirty="0" smtClean="0"/>
              <a:t>Basic types: </a:t>
            </a:r>
            <a:r>
              <a:rPr lang="en-US" dirty="0" err="1" smtClean="0"/>
              <a:t>int</a:t>
            </a:r>
            <a:r>
              <a:rPr lang="en-US" dirty="0" smtClean="0"/>
              <a:t>, string, …</a:t>
            </a:r>
          </a:p>
          <a:p>
            <a:pPr lvl="2"/>
            <a:r>
              <a:rPr lang="en-US" dirty="0" smtClean="0"/>
              <a:t>Collections of basic types: set, list,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7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EFE4B0"/>
              </a:clrFrom>
              <a:clrTo>
                <a:srgbClr val="EFE4B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56" y="2643758"/>
            <a:ext cx="2355838" cy="1190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733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Key/Value </a:t>
            </a:r>
            <a:r>
              <a:rPr lang="en-US" dirty="0" smtClean="0"/>
              <a:t>Stores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94335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Membase</a:t>
            </a:r>
            <a:endParaRPr lang="en-US" dirty="0" smtClean="0"/>
          </a:p>
          <a:p>
            <a:pPr lvl="1"/>
            <a:r>
              <a:rPr lang="en-US" dirty="0" err="1" smtClean="0"/>
              <a:t>Zynga</a:t>
            </a:r>
            <a:r>
              <a:rPr lang="en-US" dirty="0" smtClean="0"/>
              <a:t>, NHN</a:t>
            </a:r>
          </a:p>
          <a:p>
            <a:r>
              <a:rPr lang="en-US" dirty="0" err="1" smtClean="0"/>
              <a:t>Redis</a:t>
            </a:r>
            <a:endParaRPr lang="en-US" dirty="0" smtClean="0"/>
          </a:p>
          <a:p>
            <a:pPr lvl="1"/>
            <a:r>
              <a:rPr lang="en-US" dirty="0" smtClean="0"/>
              <a:t>Craigslist, </a:t>
            </a:r>
            <a:r>
              <a:rPr lang="en-US" dirty="0" err="1" smtClean="0"/>
              <a:t>Seznam</a:t>
            </a:r>
            <a:r>
              <a:rPr lang="en-US" dirty="0" smtClean="0"/>
              <a:t>, ALEF 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Dynamo</a:t>
            </a:r>
          </a:p>
          <a:p>
            <a:pPr lvl="1"/>
            <a:r>
              <a:rPr lang="en-US" dirty="0" err="1" smtClean="0"/>
              <a:t>Amzon</a:t>
            </a:r>
            <a:endParaRPr lang="en-US" dirty="0" smtClean="0"/>
          </a:p>
          <a:p>
            <a:r>
              <a:rPr lang="en-US" dirty="0" smtClean="0"/>
              <a:t>Cassandra</a:t>
            </a:r>
          </a:p>
          <a:p>
            <a:pPr lvl="1"/>
            <a:r>
              <a:rPr lang="en-US" dirty="0" err="1" smtClean="0"/>
              <a:t>Facebok</a:t>
            </a:r>
            <a:r>
              <a:rPr lang="en-US" dirty="0" smtClean="0"/>
              <a:t>, Twitter, </a:t>
            </a:r>
            <a:r>
              <a:rPr lang="en-US" dirty="0" err="1" smtClean="0"/>
              <a:t>Digg</a:t>
            </a:r>
            <a:endParaRPr lang="en-US" dirty="0" smtClean="0"/>
          </a:p>
          <a:p>
            <a:r>
              <a:rPr lang="en-US" dirty="0" err="1" smtClean="0"/>
              <a:t>Voldemort</a:t>
            </a:r>
            <a:endParaRPr lang="en-US" dirty="0" smtClean="0"/>
          </a:p>
          <a:p>
            <a:pPr lvl="1"/>
            <a:r>
              <a:rPr lang="en-US" dirty="0" smtClean="0"/>
              <a:t>LinkedIn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8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wiki.fiit.stuba.sk/research/seminars/pewe/identity/logo/logo_pewe_mono_positiv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06" y="2347488"/>
            <a:ext cx="223603" cy="25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96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Document </a:t>
            </a:r>
            <a:r>
              <a:rPr lang="en-US" dirty="0" smtClean="0"/>
              <a:t>Databases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Data unite:</a:t>
            </a:r>
          </a:p>
          <a:p>
            <a:pPr lvl="1"/>
            <a:r>
              <a:rPr lang="en-US" dirty="0" smtClean="0"/>
              <a:t>Document = Object</a:t>
            </a:r>
          </a:p>
          <a:p>
            <a:pPr lvl="1"/>
            <a:r>
              <a:rPr lang="en-US" dirty="0" smtClean="0"/>
              <a:t>Stored as a whole (not fragmented)</a:t>
            </a:r>
          </a:p>
          <a:p>
            <a:r>
              <a:rPr lang="en-US" dirty="0" smtClean="0"/>
              <a:t>JSON (BSON) notation</a:t>
            </a:r>
          </a:p>
          <a:p>
            <a:r>
              <a:rPr lang="en-US" dirty="0" smtClean="0"/>
              <a:t>Allows indexes on attributed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1AD93096-5B34-4342-9326-69289CEAE4C2}" type="slidenum">
              <a:rPr lang="en-US" sz="900" smtClean="0"/>
              <a:pPr/>
              <a:t>9</a:t>
            </a:fld>
            <a:endParaRPr lang="en-US" sz="900" dirty="0">
              <a:solidFill>
                <a:srgbClr val="FFFFFF"/>
              </a:solidFill>
            </a:endParaRPr>
          </a:p>
        </p:txBody>
      </p:sp>
      <p:pic>
        <p:nvPicPr>
          <p:cNvPr id="5" name="Picture 2" descr="C:\Users\karras\Desktop\OLD\logo_pewe_mono_negative.png (610×704)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" y="964649"/>
            <a:ext cx="137210" cy="15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karras\Desktop\top_logo_fiit_sk_nove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674" b="15492"/>
          <a:stretch/>
        </p:blipFill>
        <p:spPr bwMode="auto">
          <a:xfrm>
            <a:off x="8645353" y="964649"/>
            <a:ext cx="468560" cy="16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 descr="http://www.storafile.co.uk/images/folder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315" y="3219822"/>
            <a:ext cx="2157611" cy="1729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51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352479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7B6A5FA-AEDC-493D-A38F-607DB1F387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TS010352479</Template>
  <TotalTime>0</TotalTime>
  <Words>520</Words>
  <Application>Microsoft Office PowerPoint</Application>
  <PresentationFormat>On-screen Show (16:9)</PresentationFormat>
  <Paragraphs>160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TS010352479</vt:lpstr>
      <vt:lpstr>An introduction to NoSQL Databases</vt:lpstr>
      <vt:lpstr>Motivation</vt:lpstr>
      <vt:lpstr>What is NoSQL?</vt:lpstr>
      <vt:lpstr>NoSQL Databases - Classification</vt:lpstr>
      <vt:lpstr>Column-Oriented Stores</vt:lpstr>
      <vt:lpstr>Column-Oriented Stores</vt:lpstr>
      <vt:lpstr>Key/Value Stores</vt:lpstr>
      <vt:lpstr>Key/Value Stores</vt:lpstr>
      <vt:lpstr>Document Databases</vt:lpstr>
      <vt:lpstr>Document Databases</vt:lpstr>
      <vt:lpstr>Graph Databases</vt:lpstr>
      <vt:lpstr>Graph Databases</vt:lpstr>
      <vt:lpstr>Use cases</vt:lpstr>
      <vt:lpstr>Main Properties</vt:lpstr>
      <vt:lpstr>Data Modeling</vt:lpstr>
      <vt:lpstr>Querying</vt:lpstr>
      <vt:lpstr>Scalability</vt:lpstr>
      <vt:lpstr>Consistency</vt:lpstr>
      <vt:lpstr>Resources</vt:lpstr>
      <vt:lpstr>Upcoming Presentations</vt:lpstr>
    </vt:vector>
  </TitlesOfParts>
  <Manager/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2012-02-20T22:44:13Z</dcterms:created>
  <dcterms:modified xsi:type="dcterms:W3CDTF">2012-02-22T10:02:49Z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TC101671251033</vt:lpwstr>
  </property>
</Properties>
</file>