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Z:\media\Data\skola\stu\ing\2.rocnik\Annota\data\25.11.2012\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Z:\media\Data\skola\stu\ing\2.rocnik\Annota\data\25.11.2012\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Z:\media\Data\skola\stu\ing\2.rocnik\Annota\data\25.11.2012\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Z:\media\Data\skola\stu\ing\2.rocnik\Annota\data\25.11.2012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 lang="en-US"/>
            </a:pPr>
            <a:r>
              <a:rPr lang="en-US"/>
              <a:t>Vývoj počtu záložiek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vseobecne!$B$3:$I$3</c:f>
              <c:numCache>
                <c:formatCode>d/m;@</c:formatCode>
                <c:ptCount val="8"/>
                <c:pt idx="0">
                  <c:v>41197</c:v>
                </c:pt>
                <c:pt idx="1">
                  <c:v>41204</c:v>
                </c:pt>
                <c:pt idx="2">
                  <c:v>41211</c:v>
                </c:pt>
                <c:pt idx="3">
                  <c:v>41217</c:v>
                </c:pt>
                <c:pt idx="4">
                  <c:v>41224</c:v>
                </c:pt>
                <c:pt idx="5">
                  <c:v>41231</c:v>
                </c:pt>
                <c:pt idx="6">
                  <c:v>41238</c:v>
                </c:pt>
                <c:pt idx="7">
                  <c:v>41239</c:v>
                </c:pt>
              </c:numCache>
            </c:numRef>
          </c:cat>
          <c:val>
            <c:numRef>
              <c:f>vseobecne!$B$6:$I$6</c:f>
              <c:numCache>
                <c:formatCode>General</c:formatCode>
                <c:ptCount val="8"/>
                <c:pt idx="0">
                  <c:v>458</c:v>
                </c:pt>
                <c:pt idx="1">
                  <c:v>502</c:v>
                </c:pt>
                <c:pt idx="2">
                  <c:v>933</c:v>
                </c:pt>
                <c:pt idx="3">
                  <c:v>1065</c:v>
                </c:pt>
                <c:pt idx="4">
                  <c:v>1110</c:v>
                </c:pt>
                <c:pt idx="5">
                  <c:v>1162</c:v>
                </c:pt>
                <c:pt idx="6">
                  <c:v>1207</c:v>
                </c:pt>
                <c:pt idx="7">
                  <c:v>1220</c:v>
                </c:pt>
              </c:numCache>
            </c:numRef>
          </c:val>
        </c:ser>
        <c:marker val="1"/>
        <c:axId val="50593792"/>
        <c:axId val="50595328"/>
      </c:lineChart>
      <c:dateAx>
        <c:axId val="50593792"/>
        <c:scaling>
          <c:orientation val="minMax"/>
        </c:scaling>
        <c:axPos val="b"/>
        <c:numFmt formatCode="d/m;@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50595328"/>
        <c:crosses val="autoZero"/>
        <c:auto val="1"/>
        <c:lblOffset val="100"/>
      </c:dateAx>
      <c:valAx>
        <c:axId val="505953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sk-SK"/>
          </a:p>
        </c:txPr>
        <c:crossAx val="5059379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 lang="en-US"/>
            </a:pPr>
            <a:r>
              <a:rPr lang="en-US"/>
              <a:t>Vývoj počtu poznámok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vseobecne!$B$3:$I$3</c:f>
              <c:numCache>
                <c:formatCode>d/m;@</c:formatCode>
                <c:ptCount val="8"/>
                <c:pt idx="0">
                  <c:v>41197</c:v>
                </c:pt>
                <c:pt idx="1">
                  <c:v>41204</c:v>
                </c:pt>
                <c:pt idx="2">
                  <c:v>41211</c:v>
                </c:pt>
                <c:pt idx="3">
                  <c:v>41217</c:v>
                </c:pt>
                <c:pt idx="4">
                  <c:v>41224</c:v>
                </c:pt>
                <c:pt idx="5">
                  <c:v>41231</c:v>
                </c:pt>
                <c:pt idx="6">
                  <c:v>41238</c:v>
                </c:pt>
                <c:pt idx="7">
                  <c:v>41239</c:v>
                </c:pt>
              </c:numCache>
            </c:numRef>
          </c:cat>
          <c:val>
            <c:numRef>
              <c:f>vseobecne!$B$7:$I$7</c:f>
              <c:numCache>
                <c:formatCode>General</c:formatCode>
                <c:ptCount val="8"/>
                <c:pt idx="0">
                  <c:v>164</c:v>
                </c:pt>
                <c:pt idx="1">
                  <c:v>230</c:v>
                </c:pt>
                <c:pt idx="2">
                  <c:v>258</c:v>
                </c:pt>
                <c:pt idx="3">
                  <c:v>274</c:v>
                </c:pt>
                <c:pt idx="4">
                  <c:v>279</c:v>
                </c:pt>
                <c:pt idx="5">
                  <c:v>281</c:v>
                </c:pt>
                <c:pt idx="6">
                  <c:v>292</c:v>
                </c:pt>
                <c:pt idx="7">
                  <c:v>305</c:v>
                </c:pt>
              </c:numCache>
            </c:numRef>
          </c:val>
        </c:ser>
        <c:marker val="1"/>
        <c:axId val="50602752"/>
        <c:axId val="50604288"/>
      </c:lineChart>
      <c:dateAx>
        <c:axId val="50602752"/>
        <c:scaling>
          <c:orientation val="minMax"/>
        </c:scaling>
        <c:axPos val="b"/>
        <c:numFmt formatCode="d/m;@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50604288"/>
        <c:crosses val="autoZero"/>
        <c:auto val="1"/>
        <c:lblOffset val="100"/>
      </c:dateAx>
      <c:valAx>
        <c:axId val="506042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sk-SK"/>
          </a:p>
        </c:txPr>
        <c:crossAx val="5060275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 lang="en-US"/>
            </a:pPr>
            <a:r>
              <a:rPr lang="en-US"/>
              <a:t>Vývoj</a:t>
            </a:r>
            <a:r>
              <a:rPr lang="en-US" baseline="0"/>
              <a:t> počtu používateľov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vseobecne!$B$3:$I$3</c:f>
              <c:numCache>
                <c:formatCode>d/m;@</c:formatCode>
                <c:ptCount val="8"/>
                <c:pt idx="0">
                  <c:v>41197</c:v>
                </c:pt>
                <c:pt idx="1">
                  <c:v>41204</c:v>
                </c:pt>
                <c:pt idx="2">
                  <c:v>41211</c:v>
                </c:pt>
                <c:pt idx="3">
                  <c:v>41217</c:v>
                </c:pt>
                <c:pt idx="4">
                  <c:v>41224</c:v>
                </c:pt>
                <c:pt idx="5">
                  <c:v>41231</c:v>
                </c:pt>
                <c:pt idx="6">
                  <c:v>41238</c:v>
                </c:pt>
                <c:pt idx="7">
                  <c:v>41239</c:v>
                </c:pt>
              </c:numCache>
            </c:numRef>
          </c:cat>
          <c:val>
            <c:numRef>
              <c:f>vseobecne!$B$4:$I$4</c:f>
              <c:numCache>
                <c:formatCode>General</c:formatCode>
                <c:ptCount val="8"/>
                <c:pt idx="0">
                  <c:v>41</c:v>
                </c:pt>
                <c:pt idx="1">
                  <c:v>45</c:v>
                </c:pt>
                <c:pt idx="2">
                  <c:v>57</c:v>
                </c:pt>
                <c:pt idx="3">
                  <c:v>64</c:v>
                </c:pt>
                <c:pt idx="4">
                  <c:v>69</c:v>
                </c:pt>
                <c:pt idx="5">
                  <c:v>70</c:v>
                </c:pt>
                <c:pt idx="6">
                  <c:v>71</c:v>
                </c:pt>
                <c:pt idx="7">
                  <c:v>75</c:v>
                </c:pt>
              </c:numCache>
            </c:numRef>
          </c:val>
        </c:ser>
        <c:marker val="1"/>
        <c:axId val="67615360"/>
        <c:axId val="67769856"/>
      </c:lineChart>
      <c:dateAx>
        <c:axId val="67615360"/>
        <c:scaling>
          <c:orientation val="minMax"/>
        </c:scaling>
        <c:axPos val="b"/>
        <c:numFmt formatCode="d/m;@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67769856"/>
        <c:crosses val="autoZero"/>
        <c:lblOffset val="100"/>
        <c:baseTimeUnit val="days"/>
      </c:dateAx>
      <c:valAx>
        <c:axId val="677698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sk-SK"/>
          </a:p>
        </c:txPr>
        <c:crossAx val="6761536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 lang="en-US"/>
            </a:pPr>
            <a:r>
              <a:rPr lang="en-US"/>
              <a:t>Vývoj logovaných údajov pre knižnice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Digitalne kniznice</c:v>
          </c:tx>
          <c:marker>
            <c:symbol val="none"/>
          </c:marker>
          <c:cat>
            <c:numRef>
              <c:f>vseobecne!$B$3:$H$3</c:f>
              <c:numCache>
                <c:formatCode>d/m;@</c:formatCode>
                <c:ptCount val="7"/>
                <c:pt idx="0">
                  <c:v>41197</c:v>
                </c:pt>
                <c:pt idx="1">
                  <c:v>41204</c:v>
                </c:pt>
                <c:pt idx="2">
                  <c:v>41211</c:v>
                </c:pt>
                <c:pt idx="3">
                  <c:v>41217</c:v>
                </c:pt>
                <c:pt idx="4">
                  <c:v>41224</c:v>
                </c:pt>
                <c:pt idx="5">
                  <c:v>41231</c:v>
                </c:pt>
                <c:pt idx="6">
                  <c:v>41238</c:v>
                </c:pt>
              </c:numCache>
            </c:numRef>
          </c:cat>
          <c:val>
            <c:numRef>
              <c:f>vseobecne!$B$16:$I$16</c:f>
              <c:numCache>
                <c:formatCode>General</c:formatCode>
                <c:ptCount val="8"/>
                <c:pt idx="0">
                  <c:v>89</c:v>
                </c:pt>
                <c:pt idx="1">
                  <c:v>155</c:v>
                </c:pt>
                <c:pt idx="2">
                  <c:v>238</c:v>
                </c:pt>
                <c:pt idx="3">
                  <c:v>538</c:v>
                </c:pt>
                <c:pt idx="4">
                  <c:v>723</c:v>
                </c:pt>
                <c:pt idx="5">
                  <c:v>819</c:v>
                </c:pt>
                <c:pt idx="6">
                  <c:v>951</c:v>
                </c:pt>
                <c:pt idx="7">
                  <c:v>961</c:v>
                </c:pt>
              </c:numCache>
            </c:numRef>
          </c:val>
        </c:ser>
        <c:ser>
          <c:idx val="4"/>
          <c:order val="1"/>
          <c:tx>
            <c:v>ACM</c:v>
          </c:tx>
          <c:marker>
            <c:symbol val="none"/>
          </c:marker>
          <c:cat>
            <c:numRef>
              <c:f>vseobecne!$B$3:$I$3</c:f>
              <c:numCache>
                <c:formatCode>d/m;@</c:formatCode>
                <c:ptCount val="8"/>
                <c:pt idx="0">
                  <c:v>41197</c:v>
                </c:pt>
                <c:pt idx="1">
                  <c:v>41204</c:v>
                </c:pt>
                <c:pt idx="2">
                  <c:v>41211</c:v>
                </c:pt>
                <c:pt idx="3">
                  <c:v>41217</c:v>
                </c:pt>
                <c:pt idx="4">
                  <c:v>41224</c:v>
                </c:pt>
                <c:pt idx="5">
                  <c:v>41231</c:v>
                </c:pt>
                <c:pt idx="6">
                  <c:v>41238</c:v>
                </c:pt>
                <c:pt idx="7">
                  <c:v>41239</c:v>
                </c:pt>
              </c:numCache>
            </c:numRef>
          </c:cat>
          <c:val>
            <c:numRef>
              <c:f>vseobecne!$B$20:$I$20</c:f>
              <c:numCache>
                <c:formatCode>General</c:formatCode>
                <c:ptCount val="8"/>
                <c:pt idx="0">
                  <c:v>89</c:v>
                </c:pt>
                <c:pt idx="1">
                  <c:v>155</c:v>
                </c:pt>
                <c:pt idx="2">
                  <c:v>238</c:v>
                </c:pt>
                <c:pt idx="3">
                  <c:v>490</c:v>
                </c:pt>
                <c:pt idx="4">
                  <c:v>654</c:v>
                </c:pt>
                <c:pt idx="5">
                  <c:v>745</c:v>
                </c:pt>
                <c:pt idx="6">
                  <c:v>866</c:v>
                </c:pt>
                <c:pt idx="7">
                  <c:v>874</c:v>
                </c:pt>
              </c:numCache>
            </c:numRef>
          </c:val>
        </c:ser>
        <c:ser>
          <c:idx val="1"/>
          <c:order val="2"/>
          <c:tx>
            <c:v>Zvyraznenie textu</c:v>
          </c:tx>
          <c:marker>
            <c:symbol val="none"/>
          </c:marker>
          <c:cat>
            <c:numRef>
              <c:f>vseobecne!$B$3:$I$3</c:f>
              <c:numCache>
                <c:formatCode>d/m;@</c:formatCode>
                <c:ptCount val="8"/>
                <c:pt idx="0">
                  <c:v>41197</c:v>
                </c:pt>
                <c:pt idx="1">
                  <c:v>41204</c:v>
                </c:pt>
                <c:pt idx="2">
                  <c:v>41211</c:v>
                </c:pt>
                <c:pt idx="3">
                  <c:v>41217</c:v>
                </c:pt>
                <c:pt idx="4">
                  <c:v>41224</c:v>
                </c:pt>
                <c:pt idx="5">
                  <c:v>41231</c:v>
                </c:pt>
                <c:pt idx="6">
                  <c:v>41238</c:v>
                </c:pt>
                <c:pt idx="7">
                  <c:v>41239</c:v>
                </c:pt>
              </c:numCache>
            </c:numRef>
          </c:cat>
          <c:val>
            <c:numRef>
              <c:f>vseobecne!$B$17:$I$17</c:f>
              <c:numCache>
                <c:formatCode>General</c:formatCode>
                <c:ptCount val="8"/>
                <c:pt idx="0">
                  <c:v>41</c:v>
                </c:pt>
                <c:pt idx="1">
                  <c:v>54</c:v>
                </c:pt>
                <c:pt idx="2">
                  <c:v>88</c:v>
                </c:pt>
                <c:pt idx="3">
                  <c:v>173</c:v>
                </c:pt>
                <c:pt idx="4">
                  <c:v>211</c:v>
                </c:pt>
                <c:pt idx="5">
                  <c:v>217</c:v>
                </c:pt>
                <c:pt idx="6">
                  <c:v>246</c:v>
                </c:pt>
                <c:pt idx="7">
                  <c:v>256</c:v>
                </c:pt>
              </c:numCache>
            </c:numRef>
          </c:val>
        </c:ser>
        <c:ser>
          <c:idx val="2"/>
          <c:order val="3"/>
          <c:tx>
            <c:v>Kopirovanie textu</c:v>
          </c:tx>
          <c:marker>
            <c:symbol val="none"/>
          </c:marker>
          <c:cat>
            <c:numRef>
              <c:f>vseobecne!$B$3:$H$3</c:f>
              <c:numCache>
                <c:formatCode>d/m;@</c:formatCode>
                <c:ptCount val="7"/>
                <c:pt idx="0">
                  <c:v>41197</c:v>
                </c:pt>
                <c:pt idx="1">
                  <c:v>41204</c:v>
                </c:pt>
                <c:pt idx="2">
                  <c:v>41211</c:v>
                </c:pt>
                <c:pt idx="3">
                  <c:v>41217</c:v>
                </c:pt>
                <c:pt idx="4">
                  <c:v>41224</c:v>
                </c:pt>
                <c:pt idx="5">
                  <c:v>41231</c:v>
                </c:pt>
                <c:pt idx="6">
                  <c:v>41238</c:v>
                </c:pt>
              </c:numCache>
            </c:numRef>
          </c:cat>
          <c:val>
            <c:numRef>
              <c:f>vseobecne!$B$18:$I$18</c:f>
              <c:numCache>
                <c:formatCode>General</c:formatCode>
                <c:ptCount val="8"/>
                <c:pt idx="0">
                  <c:v>7</c:v>
                </c:pt>
                <c:pt idx="1">
                  <c:v>11</c:v>
                </c:pt>
                <c:pt idx="2">
                  <c:v>34</c:v>
                </c:pt>
                <c:pt idx="3">
                  <c:v>62</c:v>
                </c:pt>
                <c:pt idx="4">
                  <c:v>83</c:v>
                </c:pt>
                <c:pt idx="5">
                  <c:v>86</c:v>
                </c:pt>
                <c:pt idx="6">
                  <c:v>93</c:v>
                </c:pt>
                <c:pt idx="7">
                  <c:v>94</c:v>
                </c:pt>
              </c:numCache>
            </c:numRef>
          </c:val>
        </c:ser>
        <c:marker val="1"/>
        <c:axId val="50635136"/>
        <c:axId val="50636672"/>
      </c:lineChart>
      <c:dateAx>
        <c:axId val="50635136"/>
        <c:scaling>
          <c:orientation val="minMax"/>
        </c:scaling>
        <c:axPos val="b"/>
        <c:numFmt formatCode="d/m;@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50636672"/>
        <c:crosses val="autoZero"/>
        <c:lblOffset val="100"/>
        <c:baseTimeUnit val="days"/>
        <c:majorUnit val="6"/>
        <c:majorTimeUnit val="days"/>
      </c:dateAx>
      <c:valAx>
        <c:axId val="506366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506351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sk-SK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1BAF8-098A-4290-8469-17DCB1DB139E}" type="datetimeFigureOut">
              <a:rPr lang="en-US" smtClean="0"/>
              <a:pPr/>
              <a:t>11/27/2012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1E07-A783-4A21-AEE6-A16F085AE77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Annota</a:t>
            </a:r>
            <a:endParaRPr lang="sk-SK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Nazbierané</a:t>
            </a:r>
            <a:r>
              <a:rPr lang="en-US" sz="4400" dirty="0" smtClean="0"/>
              <a:t> </a:t>
            </a:r>
            <a:r>
              <a:rPr lang="en-US" sz="4400" dirty="0" err="1" smtClean="0"/>
              <a:t>údaje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304800" y="1676400"/>
          <a:ext cx="4114800" cy="3876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Počet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používateľov</a:t>
                      </a:r>
                      <a:endParaRPr lang="sk-SK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75</a:t>
                      </a:r>
                      <a:endParaRPr lang="sk-SK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Počet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skupín</a:t>
                      </a:r>
                      <a:endParaRPr lang="sk-SK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34</a:t>
                      </a:r>
                      <a:endParaRPr lang="sk-SK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Počet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používateľov</a:t>
                      </a:r>
                      <a:r>
                        <a:rPr lang="en-US" sz="1800" b="0" dirty="0" smtClean="0"/>
                        <a:t> v </a:t>
                      </a:r>
                      <a:r>
                        <a:rPr lang="en-US" sz="1800" b="0" dirty="0" err="1" smtClean="0"/>
                        <a:t>aspoň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jednej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skupine</a:t>
                      </a:r>
                      <a:endParaRPr lang="sk-SK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39</a:t>
                      </a:r>
                      <a:endParaRPr lang="sk-SK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Počet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väzieb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používateľ</a:t>
                      </a:r>
                      <a:r>
                        <a:rPr lang="en-US" sz="1800" b="0" baseline="0" dirty="0" err="1" smtClean="0"/>
                        <a:t>-skupina</a:t>
                      </a:r>
                      <a:endParaRPr lang="sk-SK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59</a:t>
                      </a:r>
                      <a:endParaRPr lang="sk-SK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Počet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záložiek</a:t>
                      </a:r>
                      <a:endParaRPr lang="sk-SK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1 220</a:t>
                      </a:r>
                      <a:endParaRPr lang="sk-SK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Počet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poznámok</a:t>
                      </a:r>
                      <a:endParaRPr lang="sk-SK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305</a:t>
                      </a:r>
                      <a:endParaRPr lang="sk-SK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Počet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rôznych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tagov</a:t>
                      </a:r>
                      <a:endParaRPr lang="sk-SK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964</a:t>
                      </a:r>
                      <a:endParaRPr lang="sk-SK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Počet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nazdieľaných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záložiek</a:t>
                      </a:r>
                      <a:endParaRPr lang="sk-SK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127</a:t>
                      </a:r>
                      <a:endParaRPr lang="sk-SK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Počet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väzieb</a:t>
                      </a:r>
                      <a:r>
                        <a:rPr lang="en-US" sz="1800" b="0" dirty="0" smtClean="0"/>
                        <a:t> tag-</a:t>
                      </a:r>
                      <a:r>
                        <a:rPr lang="en-US" sz="1800" b="0" dirty="0" err="1" smtClean="0"/>
                        <a:t>dokument</a:t>
                      </a:r>
                      <a:endParaRPr lang="sk-SK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2 747</a:t>
                      </a:r>
                      <a:endParaRPr lang="sk-SK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4724400" y="3429000"/>
          <a:ext cx="4114800" cy="212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Počet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dokumentov</a:t>
                      </a:r>
                      <a:endParaRPr lang="sk-SK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45 465</a:t>
                      </a:r>
                      <a:endParaRPr lang="sk-SK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Počet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navštev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stránok</a:t>
                      </a:r>
                      <a:endParaRPr lang="sk-SK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121 210</a:t>
                      </a:r>
                      <a:endParaRPr lang="sk-SK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Počet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návštev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digitálnych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knižníc</a:t>
                      </a:r>
                      <a:endParaRPr lang="sk-SK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961</a:t>
                      </a:r>
                      <a:endParaRPr lang="sk-SK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Počet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zvýraznení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textu</a:t>
                      </a:r>
                      <a:endParaRPr lang="sk-SK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256</a:t>
                      </a:r>
                      <a:endParaRPr lang="sk-SK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Počet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kopírovaní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textu</a:t>
                      </a:r>
                      <a:endParaRPr lang="sk-SK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94</a:t>
                      </a:r>
                      <a:endParaRPr lang="sk-SK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228600" y="3733800"/>
          <a:ext cx="4191000" cy="254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4724400" y="3733800"/>
          <a:ext cx="4114800" cy="2576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228600" y="304800"/>
          <a:ext cx="434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/>
        </p:nvGraphicFramePr>
        <p:xfrm>
          <a:off x="990600" y="9144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76</Words>
  <Application>Microsoft Office PowerPoint</Application>
  <PresentationFormat>Prezentácia na obrazovke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Annota</vt:lpstr>
      <vt:lpstr>Snímka 2</vt:lpstr>
      <vt:lpstr>Snímka 3</vt:lpstr>
      <vt:lpstr>Snímka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</dc:title>
  <dc:creator>jakub</dc:creator>
  <cp:lastModifiedBy>jakub</cp:lastModifiedBy>
  <cp:revision>9</cp:revision>
  <dcterms:created xsi:type="dcterms:W3CDTF">2012-11-26T19:33:33Z</dcterms:created>
  <dcterms:modified xsi:type="dcterms:W3CDTF">2012-11-27T08:20:03Z</dcterms:modified>
</cp:coreProperties>
</file>