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5.4.2013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5.4.2013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5.4.2013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5.4.2013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5.4.2013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5.4.2013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QFKtI6gn9Y" TargetMode="External"/><Relationship Id="rId2" Type="http://schemas.openxmlformats.org/officeDocument/2006/relationships/hyperlink" Target="https://www.coursera.org/course/thinkaga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130425"/>
            <a:ext cx="78486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Arguments, Reasoning &amp; Fallacies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cs typeface="Arial" pitchFamily="34" charset="0"/>
              </a:rPr>
              <a:t>R</a:t>
            </a:r>
            <a:r>
              <a:rPr lang="en-US" dirty="0" smtClean="0">
                <a:cs typeface="Arial" pitchFamily="34" charset="0"/>
              </a:rPr>
              <a:t>obo</a:t>
            </a:r>
            <a:r>
              <a:rPr lang="sk-SK" dirty="0" smtClean="0">
                <a:cs typeface="Arial" pitchFamily="34" charset="0"/>
              </a:rPr>
              <a:t> Móro</a:t>
            </a:r>
            <a:endParaRPr lang="sk-SK" dirty="0"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505200" y="6396335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13th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PeWe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Ontoparty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, </a:t>
            </a:r>
            <a:r>
              <a:rPr lang="sk-SK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Gabčíkovo, 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5</a:t>
            </a:r>
            <a:r>
              <a:rPr lang="sk-SK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.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4</a:t>
            </a:r>
            <a:r>
              <a:rPr lang="sk-SK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.201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3</a:t>
            </a:r>
            <a:endParaRPr lang="sk-SK" sz="2400" dirty="0" smtClean="0">
              <a:solidFill>
                <a:schemeClr val="tx1">
                  <a:tint val="75000"/>
                </a:schemeClr>
              </a:solidFill>
              <a:cs typeface="Arial" pitchFamily="34" charset="0"/>
            </a:endParaRPr>
          </a:p>
        </p:txBody>
      </p:sp>
      <p:pic>
        <p:nvPicPr>
          <p:cNvPr id="6" name="Obrázok 5" descr="logo_pewe_titled_fullcolor_l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152400"/>
            <a:ext cx="2208840" cy="792088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0" y="6400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moro</a:t>
            </a:r>
            <a:r>
              <a:rPr lang="sk-SK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@</a:t>
            </a:r>
            <a:r>
              <a:rPr lang="en-US" sz="2400" dirty="0" err="1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fiit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.</a:t>
            </a:r>
            <a:r>
              <a:rPr lang="sk-SK" sz="2400" dirty="0" err="1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stuba.sk</a:t>
            </a:r>
            <a:endParaRPr lang="sk-SK" sz="2400" dirty="0" smtClean="0">
              <a:solidFill>
                <a:schemeClr val="tx1">
                  <a:tint val="7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Discounting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Citing a possible criticism in order to reject it or counter it</a:t>
            </a:r>
          </a:p>
          <a:p>
            <a:pPr lvl="1"/>
            <a:r>
              <a:rPr lang="en-US" i="1" dirty="0" smtClean="0"/>
              <a:t>The ring is expensive, but it is beautiful.</a:t>
            </a:r>
          </a:p>
          <a:p>
            <a:r>
              <a:rPr lang="en-US" dirty="0" smtClean="0"/>
              <a:t>Discounting the straw people</a:t>
            </a:r>
          </a:p>
          <a:p>
            <a:pPr lvl="1"/>
            <a:r>
              <a:rPr lang="en-US" dirty="0" smtClean="0"/>
              <a:t>The arguer discounts the easy objections to make people overlook the more difficult objections.</a:t>
            </a:r>
          </a:p>
          <a:p>
            <a:pPr lvl="1"/>
            <a:r>
              <a:rPr lang="sk-SK" i="1" dirty="0" smtClean="0"/>
              <a:t>Pravica obhajuje rovnú daň, ale rovná daň nevyrieši všetky ekonomické problémy našej krajiny.</a:t>
            </a:r>
            <a:r>
              <a:rPr lang="en-US" i="1" dirty="0" smtClean="0"/>
              <a:t> 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370184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Appeals to standards of some sorts</a:t>
            </a:r>
          </a:p>
          <a:p>
            <a:pPr lvl="1"/>
            <a:r>
              <a:rPr lang="en-US" i="1" dirty="0" smtClean="0"/>
              <a:t>It is good / We ought to / We should</a:t>
            </a:r>
          </a:p>
          <a:p>
            <a:pPr lvl="1"/>
            <a:r>
              <a:rPr lang="en-US" i="1" dirty="0" smtClean="0"/>
              <a:t>It is bad / We ought not to  / We should not</a:t>
            </a:r>
          </a:p>
          <a:p>
            <a:r>
              <a:rPr lang="en-US" dirty="0" smtClean="0"/>
              <a:t>However, standards are not presented</a:t>
            </a:r>
          </a:p>
          <a:p>
            <a:pPr lvl="1"/>
            <a:r>
              <a:rPr lang="en-US" dirty="0" smtClean="0"/>
              <a:t>Cannot be questioned</a:t>
            </a:r>
          </a:p>
          <a:p>
            <a:pPr lvl="1"/>
            <a:r>
              <a:rPr lang="en-US" dirty="0" smtClean="0"/>
              <a:t>Our claims are more defensible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17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Fallacies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Errors in reasoning</a:t>
            </a:r>
          </a:p>
          <a:p>
            <a:pPr lvl="1"/>
            <a:r>
              <a:rPr lang="en-US" dirty="0" smtClean="0"/>
              <a:t>Some typical errors are named and categorized</a:t>
            </a:r>
          </a:p>
          <a:p>
            <a:r>
              <a:rPr lang="en-US" dirty="0" smtClean="0"/>
              <a:t>Arguments can be formally valid, but still fallacious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5502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Fallacies of Vagueness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Arise from vagueness of the used terms</a:t>
            </a:r>
          </a:p>
          <a:p>
            <a:pPr lvl="1"/>
            <a:r>
              <a:rPr lang="en-US" dirty="0" smtClean="0"/>
              <a:t>Bald, tall, fair, loud</a:t>
            </a:r>
          </a:p>
          <a:p>
            <a:r>
              <a:rPr lang="en-US" dirty="0" smtClean="0"/>
              <a:t>Slippery-slope arguments</a:t>
            </a:r>
          </a:p>
          <a:p>
            <a:pPr lvl="1"/>
            <a:r>
              <a:rPr lang="en-US" dirty="0" smtClean="0"/>
              <a:t>Causal slippery-slope:</a:t>
            </a:r>
          </a:p>
          <a:p>
            <a:pPr lvl="2"/>
            <a:r>
              <a:rPr lang="en-US" i="1" dirty="0" smtClean="0"/>
              <a:t>If this happens, then some further thing of an even more radical nature will happen.</a:t>
            </a:r>
          </a:p>
        </p:txBody>
      </p:sp>
    </p:spTree>
    <p:extLst>
      <p:ext uri="{BB962C8B-B14F-4D97-AF65-F5344CB8AC3E}">
        <p14:creationId xmlns:p14="http://schemas.microsoft.com/office/powerpoint/2010/main" val="25019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Fallacies of Ambiguity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</a:t>
            </a:r>
          </a:p>
          <a:p>
            <a:pPr lvl="1"/>
            <a:r>
              <a:rPr lang="en-US" i="1" dirty="0"/>
              <a:t>Ours is a nation of laws. All of us must obey the laws. But God’s law forbids work on the Sabbath day. And therefore we must not work on the Sabbath Day.</a:t>
            </a:r>
            <a:endParaRPr lang="en-US" i="1" dirty="0" smtClean="0"/>
          </a:p>
          <a:p>
            <a:r>
              <a:rPr lang="en-US" dirty="0" smtClean="0"/>
              <a:t>Syntactic</a:t>
            </a:r>
          </a:p>
          <a:p>
            <a:pPr lvl="1"/>
            <a:r>
              <a:rPr lang="en-US" i="1" dirty="0" smtClean="0"/>
              <a:t>The police cannot stop gambling. If you cannot stop gambling, you should seek therapy. Therefore, police should seek therapy.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773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Fallacies of Relevance: Ad Hominem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argument directed against a </a:t>
            </a:r>
            <a:r>
              <a:rPr lang="en-US" dirty="0" smtClean="0"/>
              <a:t>person who </a:t>
            </a:r>
            <a:r>
              <a:rPr lang="en-US" dirty="0"/>
              <a:t>is making a claim rather than against that person’s claim or argument </a:t>
            </a:r>
            <a:r>
              <a:rPr lang="en-US" dirty="0" smtClean="0"/>
              <a:t>for it</a:t>
            </a:r>
          </a:p>
          <a:p>
            <a:r>
              <a:rPr lang="en-US" dirty="0" smtClean="0"/>
              <a:t>Deniers</a:t>
            </a:r>
          </a:p>
          <a:p>
            <a:pPr lvl="1"/>
            <a:r>
              <a:rPr lang="en-US" dirty="0" smtClean="0"/>
              <a:t>Deny the </a:t>
            </a:r>
            <a:r>
              <a:rPr lang="en-US" dirty="0"/>
              <a:t>truth of what is said or the strength or soundness of an </a:t>
            </a:r>
            <a:r>
              <a:rPr lang="en-US" dirty="0" smtClean="0"/>
              <a:t>argument</a:t>
            </a:r>
          </a:p>
          <a:p>
            <a:r>
              <a:rPr lang="en-US" dirty="0" smtClean="0"/>
              <a:t>Silencers</a:t>
            </a:r>
          </a:p>
          <a:p>
            <a:pPr lvl="1"/>
            <a:r>
              <a:rPr lang="en-US" dirty="0" smtClean="0"/>
              <a:t>Revoke </a:t>
            </a:r>
            <a:r>
              <a:rPr lang="en-US" dirty="0"/>
              <a:t>the right to speak without necessarily denying the truth of </a:t>
            </a:r>
            <a:r>
              <a:rPr lang="en-US" dirty="0" smtClean="0"/>
              <a:t>what is</a:t>
            </a:r>
            <a:r>
              <a:rPr lang="sk-SK" dirty="0" smtClean="0"/>
              <a:t> </a:t>
            </a:r>
            <a:r>
              <a:rPr lang="en-US" dirty="0" smtClean="0"/>
              <a:t>said</a:t>
            </a:r>
          </a:p>
          <a:p>
            <a:r>
              <a:rPr lang="en-US" dirty="0" err="1" smtClean="0"/>
              <a:t>Dismissers</a:t>
            </a: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ismiss </a:t>
            </a:r>
            <a:r>
              <a:rPr lang="en-US" dirty="0"/>
              <a:t>the speaker as untrustworthy </a:t>
            </a:r>
            <a:r>
              <a:rPr lang="en-US" dirty="0" smtClean="0"/>
              <a:t>and unreliable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Fallacies of Relevance: Appeals to Authority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Backs up the argument by citing some authority</a:t>
            </a:r>
          </a:p>
          <a:p>
            <a:r>
              <a:rPr lang="en-US" dirty="0" smtClean="0"/>
              <a:t>Affirmers, Amplifiers, Supporters</a:t>
            </a:r>
          </a:p>
          <a:p>
            <a:pPr lvl="1"/>
            <a:r>
              <a:rPr lang="en-US" dirty="0" smtClean="0"/>
              <a:t>Analogous to the Ad hominem argument types</a:t>
            </a:r>
          </a:p>
          <a:p>
            <a:r>
              <a:rPr lang="en-US" dirty="0" smtClean="0"/>
              <a:t>What to watch out for:</a:t>
            </a:r>
          </a:p>
          <a:p>
            <a:pPr lvl="1"/>
            <a:r>
              <a:rPr lang="en-US" dirty="0" smtClean="0"/>
              <a:t>Is the cited authority really an authority in the field/topic?</a:t>
            </a:r>
          </a:p>
          <a:p>
            <a:pPr lvl="1"/>
            <a:r>
              <a:rPr lang="en-US" dirty="0" smtClean="0"/>
              <a:t>Can it be trusted?</a:t>
            </a:r>
          </a:p>
          <a:p>
            <a:pPr lvl="1"/>
            <a:r>
              <a:rPr lang="en-US" dirty="0" smtClean="0"/>
              <a:t>Is it cited correctly?</a:t>
            </a:r>
          </a:p>
          <a:p>
            <a:pPr lvl="1"/>
            <a:r>
              <a:rPr lang="en-US" dirty="0" smtClean="0"/>
              <a:t>Why is an appeal to authority made at all?</a:t>
            </a:r>
          </a:p>
        </p:txBody>
      </p:sp>
    </p:spTree>
    <p:extLst>
      <p:ext uri="{BB962C8B-B14F-4D97-AF65-F5344CB8AC3E}">
        <p14:creationId xmlns:p14="http://schemas.microsoft.com/office/powerpoint/2010/main" val="54408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Fallacies of Relevance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Appeal to popular opinion</a:t>
            </a:r>
          </a:p>
          <a:p>
            <a:r>
              <a:rPr lang="en-US" dirty="0" smtClean="0"/>
              <a:t>Appeal to tradition</a:t>
            </a:r>
          </a:p>
          <a:p>
            <a:r>
              <a:rPr lang="en-US" dirty="0" smtClean="0"/>
              <a:t>Appeal to pity</a:t>
            </a:r>
          </a:p>
          <a:p>
            <a:r>
              <a:rPr lang="en-US" dirty="0" smtClean="0"/>
              <a:t>Appeal to fear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94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Fallacies of Vacuity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Begging the question</a:t>
            </a:r>
          </a:p>
          <a:p>
            <a:pPr lvl="1"/>
            <a:r>
              <a:rPr lang="en-US" dirty="0" smtClean="0"/>
              <a:t>Argument raises</a:t>
            </a:r>
            <a:r>
              <a:rPr lang="sk-SK" dirty="0" smtClean="0"/>
              <a:t> </a:t>
            </a:r>
            <a:r>
              <a:rPr lang="en-US" dirty="0" smtClean="0"/>
              <a:t>the question </a:t>
            </a:r>
            <a:r>
              <a:rPr lang="en-US" dirty="0"/>
              <a:t>of why anyone who denies its conclusion should accept its </a:t>
            </a:r>
            <a:r>
              <a:rPr lang="en-US" dirty="0" smtClean="0"/>
              <a:t>premises and that </a:t>
            </a:r>
            <a:r>
              <a:rPr lang="en-US" dirty="0"/>
              <a:t>question has no adequate </a:t>
            </a:r>
            <a:r>
              <a:rPr lang="en-US" dirty="0" smtClean="0"/>
              <a:t>answer</a:t>
            </a:r>
          </a:p>
          <a:p>
            <a:pPr lvl="1"/>
            <a:r>
              <a:rPr lang="en-US" i="1" dirty="0" smtClean="0"/>
              <a:t>It’s always wrong to murder human beings. Capital punishment involves murdering human beings. Therefore, capital punishment is wrong.</a:t>
            </a:r>
          </a:p>
          <a:p>
            <a:r>
              <a:rPr lang="en-US" dirty="0" smtClean="0"/>
              <a:t>Circularity</a:t>
            </a:r>
          </a:p>
          <a:p>
            <a:pPr lvl="1"/>
            <a:r>
              <a:rPr lang="en-US" dirty="0" smtClean="0"/>
              <a:t>Conclusion appears as one of the premises</a:t>
            </a:r>
          </a:p>
          <a:p>
            <a:r>
              <a:rPr lang="en-US" dirty="0" smtClean="0"/>
              <a:t>Self-sealers</a:t>
            </a:r>
          </a:p>
          <a:p>
            <a:pPr lvl="1"/>
            <a:r>
              <a:rPr lang="en-US" dirty="0" smtClean="0"/>
              <a:t>Arguments that cannot be refuted by counter-evidence</a:t>
            </a:r>
          </a:p>
          <a:p>
            <a:pPr lvl="1"/>
            <a:r>
              <a:rPr lang="en-US" i="1" dirty="0" smtClean="0"/>
              <a:t>Everything happens for a reason…</a:t>
            </a:r>
          </a:p>
        </p:txBody>
      </p:sp>
    </p:spTree>
    <p:extLst>
      <p:ext uri="{BB962C8B-B14F-4D97-AF65-F5344CB8AC3E}">
        <p14:creationId xmlns:p14="http://schemas.microsoft.com/office/powerpoint/2010/main" val="8464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Refutation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Straw man</a:t>
            </a:r>
          </a:p>
          <a:p>
            <a:pPr lvl="1"/>
            <a:r>
              <a:rPr lang="en-US" dirty="0" smtClean="0"/>
              <a:t>Trying to refute the argument, but misinterpreting it </a:t>
            </a:r>
            <a:r>
              <a:rPr lang="en-US" dirty="0" smtClean="0"/>
              <a:t>by </a:t>
            </a:r>
            <a:r>
              <a:rPr lang="en-US" dirty="0" smtClean="0"/>
              <a:t>attacking the position no one actually propounds</a:t>
            </a:r>
          </a:p>
          <a:p>
            <a:r>
              <a:rPr lang="en-US" dirty="0" smtClean="0"/>
              <a:t>False dichotomy</a:t>
            </a:r>
          </a:p>
          <a:p>
            <a:pPr lvl="1"/>
            <a:r>
              <a:rPr lang="en-US" dirty="0" smtClean="0"/>
              <a:t>Listing only two possibilities: isn’t there a third option?</a:t>
            </a:r>
          </a:p>
          <a:p>
            <a:pPr lvl="1"/>
            <a:r>
              <a:rPr lang="en-US" i="1" dirty="0"/>
              <a:t>Either you are with us or you are with the </a:t>
            </a:r>
            <a:r>
              <a:rPr lang="en-US" i="1" dirty="0" smtClean="0"/>
              <a:t>terrorists.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963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argument?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Monty Pythons explain…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961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example </a:t>
            </a:r>
            <a:r>
              <a:rPr lang="en-US" dirty="0" smtClean="0">
                <a:sym typeface="Wingdings" pitchFamily="2" charset="2"/>
              </a:rPr>
              <a:t>:-)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vaccination or not?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00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to make good arguments to achieve your purpose</a:t>
            </a:r>
          </a:p>
          <a:p>
            <a:r>
              <a:rPr lang="en-US" dirty="0" smtClean="0"/>
              <a:t>Learn to spot the invalid or fallacious arguments made by others</a:t>
            </a:r>
          </a:p>
          <a:p>
            <a:pPr lvl="1"/>
            <a:r>
              <a:rPr lang="en-US" dirty="0" smtClean="0"/>
              <a:t>Research papers</a:t>
            </a:r>
          </a:p>
          <a:p>
            <a:pPr lvl="1"/>
            <a:r>
              <a:rPr lang="en-US" dirty="0" smtClean="0"/>
              <a:t>Politicians</a:t>
            </a:r>
          </a:p>
          <a:p>
            <a:pPr lvl="1"/>
            <a:r>
              <a:rPr lang="en-US" dirty="0" smtClean="0"/>
              <a:t>Salesmen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431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www.coursera.org/course/thinkagain</a:t>
            </a:r>
            <a:endParaRPr lang="en-US" dirty="0" smtClean="0">
              <a:hlinkClick r:id="rId3"/>
            </a:endParaRPr>
          </a:p>
          <a:p>
            <a:r>
              <a:rPr lang="en-US" dirty="0" err="1"/>
              <a:t>Sinnott</a:t>
            </a:r>
            <a:r>
              <a:rPr lang="en-US" dirty="0"/>
              <a:t>-Armstrong, W. &amp; </a:t>
            </a:r>
            <a:r>
              <a:rPr lang="en-US" dirty="0" err="1"/>
              <a:t>Fogelin</a:t>
            </a:r>
            <a:r>
              <a:rPr lang="en-US" dirty="0"/>
              <a:t>, R. (2010). </a:t>
            </a:r>
            <a:r>
              <a:rPr lang="en-US" i="1" dirty="0"/>
              <a:t>Understanding Arguments</a:t>
            </a:r>
            <a:r>
              <a:rPr lang="en-US" i="1" dirty="0" smtClean="0"/>
              <a:t>.</a:t>
            </a:r>
            <a:endParaRPr lang="en-US" dirty="0" smtClean="0">
              <a:hlinkClick r:id="rId3"/>
            </a:endParaRPr>
          </a:p>
          <a:p>
            <a:r>
              <a:rPr lang="sk-SK" dirty="0" smtClean="0">
                <a:hlinkClick r:id="rId3"/>
              </a:rPr>
              <a:t>http</a:t>
            </a:r>
            <a:r>
              <a:rPr lang="sk-SK" dirty="0">
                <a:hlinkClick r:id="rId3"/>
              </a:rPr>
              <a:t>://</a:t>
            </a:r>
            <a:r>
              <a:rPr lang="sk-SK" dirty="0" smtClean="0">
                <a:hlinkClick r:id="rId3"/>
              </a:rPr>
              <a:t>www.youtube.com/watch?v=kQFKtI6gn9Y</a:t>
            </a:r>
          </a:p>
          <a:p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383714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argument is not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Abuse</a:t>
            </a:r>
          </a:p>
          <a:p>
            <a:r>
              <a:rPr lang="en-US" dirty="0" smtClean="0"/>
              <a:t>Complaining</a:t>
            </a:r>
          </a:p>
          <a:p>
            <a:r>
              <a:rPr lang="en-US" dirty="0" smtClean="0"/>
              <a:t>Denying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0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An argument is a connected series of statements intended to establish a definite proposition.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8723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argument is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series of sentences, statements, or propositions</a:t>
            </a:r>
          </a:p>
          <a:p>
            <a:r>
              <a:rPr lang="en-US" dirty="0" smtClean="0"/>
              <a:t>Where some are the premises</a:t>
            </a:r>
          </a:p>
          <a:p>
            <a:r>
              <a:rPr lang="en-US" dirty="0" smtClean="0"/>
              <a:t>And one is the conclusion</a:t>
            </a:r>
          </a:p>
          <a:p>
            <a:r>
              <a:rPr lang="en-US" dirty="0" smtClean="0"/>
              <a:t>Where the premises are intended to give a reason for the conclusion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511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arguments used for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Persuading</a:t>
            </a:r>
          </a:p>
          <a:p>
            <a:pPr lvl="1"/>
            <a:r>
              <a:rPr lang="en-US" dirty="0" smtClean="0"/>
              <a:t>Change somebody’s mind</a:t>
            </a:r>
          </a:p>
          <a:p>
            <a:r>
              <a:rPr lang="en-US" dirty="0" smtClean="0"/>
              <a:t>Justification</a:t>
            </a:r>
          </a:p>
          <a:p>
            <a:pPr lvl="1"/>
            <a:r>
              <a:rPr lang="en-US" dirty="0" smtClean="0"/>
              <a:t>Give good reason for the conclusions</a:t>
            </a:r>
          </a:p>
          <a:p>
            <a:r>
              <a:rPr lang="en-US" dirty="0" smtClean="0"/>
              <a:t>Explaining</a:t>
            </a:r>
          </a:p>
          <a:p>
            <a:pPr lvl="1"/>
            <a:r>
              <a:rPr lang="en-US" dirty="0" smtClean="0"/>
              <a:t>Increase understanding of something</a:t>
            </a:r>
          </a:p>
        </p:txBody>
      </p:sp>
    </p:spTree>
    <p:extLst>
      <p:ext uri="{BB962C8B-B14F-4D97-AF65-F5344CB8AC3E}">
        <p14:creationId xmlns:p14="http://schemas.microsoft.com/office/powerpoint/2010/main" val="342981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“Tricks” for defending arguments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Assuring</a:t>
            </a:r>
          </a:p>
          <a:p>
            <a:r>
              <a:rPr lang="en-US" dirty="0" smtClean="0"/>
              <a:t>Guarding</a:t>
            </a:r>
          </a:p>
          <a:p>
            <a:r>
              <a:rPr lang="en-US" dirty="0" smtClean="0"/>
              <a:t>Discounting</a:t>
            </a:r>
          </a:p>
          <a:p>
            <a:r>
              <a:rPr lang="en-US" dirty="0" smtClean="0"/>
              <a:t>Evaluation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6147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Assuring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Assuring that something is true without giving the actual reason</a:t>
            </a:r>
          </a:p>
          <a:p>
            <a:pPr lvl="1"/>
            <a:r>
              <a:rPr lang="en-US" dirty="0" smtClean="0"/>
              <a:t>If there is no reason given, it cannot be questioned</a:t>
            </a:r>
          </a:p>
          <a:p>
            <a:r>
              <a:rPr lang="en-US" dirty="0" smtClean="0"/>
              <a:t>Authoritative</a:t>
            </a:r>
          </a:p>
          <a:p>
            <a:pPr lvl="1"/>
            <a:r>
              <a:rPr lang="en-US" i="1" dirty="0" smtClean="0"/>
              <a:t>[Some authority] has said/shown/claims…</a:t>
            </a:r>
          </a:p>
          <a:p>
            <a:r>
              <a:rPr lang="en-US" dirty="0" smtClean="0"/>
              <a:t>Reflexive</a:t>
            </a:r>
          </a:p>
          <a:p>
            <a:pPr lvl="1"/>
            <a:r>
              <a:rPr lang="en-US" i="1" dirty="0" smtClean="0"/>
              <a:t>I am sure/believe/am certain…</a:t>
            </a:r>
          </a:p>
          <a:p>
            <a:r>
              <a:rPr lang="en-US" dirty="0" smtClean="0"/>
              <a:t>Abusive</a:t>
            </a:r>
          </a:p>
          <a:p>
            <a:pPr lvl="1"/>
            <a:r>
              <a:rPr lang="en-US" i="1" dirty="0" smtClean="0"/>
              <a:t>Everybody knows that.</a:t>
            </a:r>
          </a:p>
          <a:p>
            <a:pPr lvl="1"/>
            <a:r>
              <a:rPr lang="en-US" i="1" dirty="0" smtClean="0"/>
              <a:t>It is stupid to think that… / It is common sense that…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410477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Guarding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Involves making the premises weaker so that it is harder to object to them</a:t>
            </a:r>
          </a:p>
          <a:p>
            <a:r>
              <a:rPr lang="en-US" dirty="0" smtClean="0"/>
              <a:t>Extent</a:t>
            </a:r>
          </a:p>
          <a:p>
            <a:pPr lvl="1"/>
            <a:r>
              <a:rPr lang="en-US" i="1" dirty="0" smtClean="0"/>
              <a:t>All -&gt; Most -&gt; Many -&gt; Some</a:t>
            </a:r>
          </a:p>
          <a:p>
            <a:r>
              <a:rPr lang="en-US" dirty="0" smtClean="0"/>
              <a:t>Probability</a:t>
            </a:r>
          </a:p>
          <a:p>
            <a:pPr lvl="1"/>
            <a:r>
              <a:rPr lang="en-US" i="1" dirty="0" smtClean="0"/>
              <a:t>It’s certain -&gt; It’s probable -&gt; There’s a chance -&gt; He might have</a:t>
            </a:r>
          </a:p>
          <a:p>
            <a:r>
              <a:rPr lang="en-US" dirty="0" smtClean="0"/>
              <a:t>Mental</a:t>
            </a:r>
          </a:p>
          <a:p>
            <a:pPr lvl="1"/>
            <a:r>
              <a:rPr lang="en-US" i="1" dirty="0" smtClean="0"/>
              <a:t>Know -&gt; Believe -&gt; Tend to believe -&gt; Inclined to believe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6274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768</Words>
  <Application>Microsoft Office PowerPoint</Application>
  <PresentationFormat>On-screen Show (4:3)</PresentationFormat>
  <Paragraphs>124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Motív Office</vt:lpstr>
      <vt:lpstr>Arguments, Reasoning &amp; Fallacies</vt:lpstr>
      <vt:lpstr>What is an argument?</vt:lpstr>
      <vt:lpstr>What an argument is not</vt:lpstr>
      <vt:lpstr>PowerPoint Presentation</vt:lpstr>
      <vt:lpstr>An argument is</vt:lpstr>
      <vt:lpstr>What are arguments used for</vt:lpstr>
      <vt:lpstr>“Tricks” for defending arguments</vt:lpstr>
      <vt:lpstr>Assuring</vt:lpstr>
      <vt:lpstr>Guarding</vt:lpstr>
      <vt:lpstr>Discounting</vt:lpstr>
      <vt:lpstr>Evaluation</vt:lpstr>
      <vt:lpstr>Fallacies</vt:lpstr>
      <vt:lpstr>Fallacies of Vagueness</vt:lpstr>
      <vt:lpstr>Fallacies of Ambiguity</vt:lpstr>
      <vt:lpstr>Fallacies of Relevance: Ad Hominem</vt:lpstr>
      <vt:lpstr>Fallacies of Relevance: Appeals to Authority</vt:lpstr>
      <vt:lpstr>Fallacies of Relevance</vt:lpstr>
      <vt:lpstr>Fallacies of Vacuity</vt:lpstr>
      <vt:lpstr>Refutation</vt:lpstr>
      <vt:lpstr>A little example :-)</vt:lpstr>
      <vt:lpstr>Conclusions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Robo</dc:creator>
  <cp:lastModifiedBy>Róbert Móro</cp:lastModifiedBy>
  <cp:revision>303</cp:revision>
  <dcterms:created xsi:type="dcterms:W3CDTF">2012-02-16T13:00:37Z</dcterms:created>
  <dcterms:modified xsi:type="dcterms:W3CDTF">2013-04-05T06:00:51Z</dcterms:modified>
</cp:coreProperties>
</file>