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7" autoAdjust="0"/>
    <p:restoredTop sz="94609" autoAdjust="0"/>
  </p:normalViewPr>
  <p:slideViewPr>
    <p:cSldViewPr>
      <p:cViewPr varScale="1">
        <p:scale>
          <a:sx n="74" d="100"/>
          <a:sy n="74" d="100"/>
        </p:scale>
        <p:origin x="-8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391B3F6-3AD1-4597-93DF-6B19226C36A4}" type="datetimeFigureOut">
              <a:rPr lang="sk-SK" smtClean="0"/>
              <a:pPr/>
              <a:t>2.12.2014</a:t>
            </a:fld>
            <a:endParaRPr lang="sk-SK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sk-SK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E6BB2D1-4E24-4D84-AA74-9AF8E4FE961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B3F6-3AD1-4597-93DF-6B19226C36A4}" type="datetimeFigureOut">
              <a:rPr lang="sk-SK" smtClean="0"/>
              <a:pPr/>
              <a:t>2.12.2014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BB2D1-4E24-4D84-AA74-9AF8E4FE961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B3F6-3AD1-4597-93DF-6B19226C36A4}" type="datetimeFigureOut">
              <a:rPr lang="sk-SK" smtClean="0"/>
              <a:pPr/>
              <a:t>2.12.2014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BB2D1-4E24-4D84-AA74-9AF8E4FE961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B3F6-3AD1-4597-93DF-6B19226C36A4}" type="datetimeFigureOut">
              <a:rPr lang="sk-SK" smtClean="0"/>
              <a:pPr/>
              <a:t>2.12.2014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BB2D1-4E24-4D84-AA74-9AF8E4FE961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B3F6-3AD1-4597-93DF-6B19226C36A4}" type="datetimeFigureOut">
              <a:rPr lang="sk-SK" smtClean="0"/>
              <a:pPr/>
              <a:t>2.12.2014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BB2D1-4E24-4D84-AA74-9AF8E4FE961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B3F6-3AD1-4597-93DF-6B19226C36A4}" type="datetimeFigureOut">
              <a:rPr lang="sk-SK" smtClean="0"/>
              <a:pPr/>
              <a:t>2.12.2014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BB2D1-4E24-4D84-AA74-9AF8E4FE961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391B3F6-3AD1-4597-93DF-6B19226C36A4}" type="datetimeFigureOut">
              <a:rPr lang="sk-SK" smtClean="0"/>
              <a:pPr/>
              <a:t>2.12.2014</a:t>
            </a:fld>
            <a:endParaRPr lang="sk-SK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E6BB2D1-4E24-4D84-AA74-9AF8E4FE961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391B3F6-3AD1-4597-93DF-6B19226C36A4}" type="datetimeFigureOut">
              <a:rPr lang="sk-SK" smtClean="0"/>
              <a:pPr/>
              <a:t>2.12.2014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E6BB2D1-4E24-4D84-AA74-9AF8E4FE961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B3F6-3AD1-4597-93DF-6B19226C36A4}" type="datetimeFigureOut">
              <a:rPr lang="sk-SK" smtClean="0"/>
              <a:pPr/>
              <a:t>2.12.2014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BB2D1-4E24-4D84-AA74-9AF8E4FE961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B3F6-3AD1-4597-93DF-6B19226C36A4}" type="datetimeFigureOut">
              <a:rPr lang="sk-SK" smtClean="0"/>
              <a:pPr/>
              <a:t>2.12.2014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BB2D1-4E24-4D84-AA74-9AF8E4FE961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B3F6-3AD1-4597-93DF-6B19226C36A4}" type="datetimeFigureOut">
              <a:rPr lang="sk-SK" smtClean="0"/>
              <a:pPr/>
              <a:t>2.12.2014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BB2D1-4E24-4D84-AA74-9AF8E4FE961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391B3F6-3AD1-4597-93DF-6B19226C36A4}" type="datetimeFigureOut">
              <a:rPr lang="sk-SK" smtClean="0"/>
              <a:pPr/>
              <a:t>2.12.2014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E6BB2D1-4E24-4D84-AA74-9AF8E4FE961E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600" dirty="0" smtClean="0"/>
              <a:t>Predikcia popularity vedeckých článkov</a:t>
            </a:r>
            <a:endParaRPr lang="sk-SK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Adam </a:t>
            </a:r>
            <a:r>
              <a:rPr lang="sk-SK" dirty="0" err="1" smtClean="0"/>
              <a:t>Bacho</a:t>
            </a:r>
            <a:endParaRPr lang="sk-SK" dirty="0" smtClean="0"/>
          </a:p>
          <a:p>
            <a:r>
              <a:rPr lang="sk-SK" dirty="0" smtClean="0"/>
              <a:t>Pod vedením: Róbert </a:t>
            </a:r>
            <a:r>
              <a:rPr lang="sk-SK" dirty="0" err="1" smtClean="0"/>
              <a:t>Móro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err="1" smtClean="0"/>
              <a:t>PeWe</a:t>
            </a:r>
            <a:r>
              <a:rPr lang="sk-SK" dirty="0" smtClean="0"/>
              <a:t>  02/12/2014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 čo ide?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Záplava „čerstvých“ publikovaných článkov</a:t>
            </a:r>
          </a:p>
          <a:p>
            <a:pPr lvl="1"/>
            <a:r>
              <a:rPr lang="sk-SK" dirty="0" smtClean="0"/>
              <a:t>Ešte neboli citované</a:t>
            </a:r>
          </a:p>
          <a:p>
            <a:pPr lvl="1"/>
            <a:r>
              <a:rPr lang="sk-SK" dirty="0" smtClean="0"/>
              <a:t>Otázna je teda ich kvalita</a:t>
            </a:r>
          </a:p>
          <a:p>
            <a:r>
              <a:rPr lang="sk-SK" dirty="0" smtClean="0"/>
              <a:t>Počet citácií je jedným z možných meradiel kvality</a:t>
            </a:r>
          </a:p>
          <a:p>
            <a:pPr lvl="1"/>
            <a:r>
              <a:rPr lang="sk-SK" dirty="0" smtClean="0"/>
              <a:t>Predpovedanie počtu citácií pomocou regresie v čase t po vydaní článku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Stav v oblasti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199" y="2249425"/>
            <a:ext cx="8219257" cy="3915880"/>
          </a:xfrm>
        </p:spPr>
        <p:txBody>
          <a:bodyPr>
            <a:normAutofit lnSpcReduction="10000"/>
          </a:bodyPr>
          <a:lstStyle/>
          <a:p>
            <a:r>
              <a:rPr lang="sk-SK" sz="2600" dirty="0" smtClean="0"/>
              <a:t>Veľa prístupov k predikcii počtu citácií</a:t>
            </a:r>
          </a:p>
          <a:p>
            <a:pPr lvl="1"/>
            <a:r>
              <a:rPr lang="sk-SK" sz="2500" dirty="0" smtClean="0"/>
              <a:t>Algoritmy (lineárna regresia, logistická regresia,...)</a:t>
            </a:r>
          </a:p>
          <a:p>
            <a:pPr lvl="1"/>
            <a:r>
              <a:rPr lang="sk-SK" sz="2500" dirty="0" smtClean="0"/>
              <a:t>Črty (črty autorov, článkov, žurnálov)</a:t>
            </a:r>
          </a:p>
          <a:p>
            <a:pPr lvl="1"/>
            <a:r>
              <a:rPr lang="sk-SK" sz="2500" dirty="0" smtClean="0"/>
              <a:t>Rôzne oblasti výskumu (medicína, informatika,...)</a:t>
            </a:r>
          </a:p>
          <a:p>
            <a:pPr lvl="1"/>
            <a:r>
              <a:rPr lang="sk-SK" sz="2500" dirty="0" smtClean="0"/>
              <a:t>Časový rámec po vydaní článku, ktorý je potrebný pre správnu predikciu</a:t>
            </a:r>
          </a:p>
          <a:p>
            <a:pPr>
              <a:buNone/>
            </a:pPr>
            <a:endParaRPr lang="sk-SK" sz="2700" dirty="0" smtClean="0"/>
          </a:p>
          <a:p>
            <a:r>
              <a:rPr lang="sk-SK" sz="2600" dirty="0" smtClean="0"/>
              <a:t>Zaujímavé výsledky</a:t>
            </a:r>
          </a:p>
          <a:p>
            <a:pPr lvl="1"/>
            <a:r>
              <a:rPr lang="sk-SK" sz="2500" dirty="0" smtClean="0"/>
              <a:t>Naozaj zaujímavé (</a:t>
            </a:r>
            <a:r>
              <a:rPr lang="sk-SK" sz="2500" dirty="0" err="1" smtClean="0"/>
              <a:t>Journal</a:t>
            </a:r>
            <a:r>
              <a:rPr lang="sk-SK" sz="2500" dirty="0" smtClean="0"/>
              <a:t> </a:t>
            </a:r>
            <a:r>
              <a:rPr lang="sk-SK" sz="2500" dirty="0" err="1" smtClean="0"/>
              <a:t>Impact</a:t>
            </a:r>
            <a:r>
              <a:rPr lang="sk-SK" sz="2500" dirty="0" smtClean="0"/>
              <a:t> </a:t>
            </a:r>
            <a:r>
              <a:rPr lang="sk-SK" sz="2500" dirty="0" err="1" smtClean="0"/>
              <a:t>Factor</a:t>
            </a:r>
            <a:r>
              <a:rPr lang="sk-SK" sz="2500" dirty="0" smtClean="0"/>
              <a:t>)</a:t>
            </a:r>
          </a:p>
          <a:p>
            <a:pPr lvl="1"/>
            <a:r>
              <a:rPr lang="sk-SK" sz="2500" dirty="0" smtClean="0"/>
              <a:t>Ale aj protichodné (dĺžka názvu článku)</a:t>
            </a:r>
            <a:endParaRPr lang="sk-SK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Cieľ práce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Do 2 týždňov po vydaní článku predpovedať počet citácií na rôzne obdobie (1, 2, 5, 10 rokov)</a:t>
            </a:r>
          </a:p>
          <a:p>
            <a:r>
              <a:rPr lang="sk-SK" dirty="0" smtClean="0"/>
              <a:t>Použijeme metriky, ktoré pri predikcii už dosiahli dobré výsledky</a:t>
            </a:r>
          </a:p>
          <a:p>
            <a:r>
              <a:rPr lang="sk-SK" dirty="0" smtClean="0"/>
              <a:t>Zahrnieme aj také, ktoré ešte použité neboli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</a:t>
            </a:r>
            <a:r>
              <a:rPr lang="sk-SK" dirty="0" err="1" smtClean="0"/>
              <a:t>ávrh</a:t>
            </a:r>
            <a:r>
              <a:rPr lang="sk-SK" dirty="0" smtClean="0"/>
              <a:t> čŕt</a:t>
            </a:r>
            <a:endParaRPr lang="sk-SK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363272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1636"/>
                <a:gridCol w="4181636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k-SK" dirty="0" smtClean="0"/>
                        <a:t>Názov</a:t>
                      </a:r>
                      <a:r>
                        <a:rPr lang="sk-SK" baseline="0" dirty="0" smtClean="0"/>
                        <a:t> vybranej črty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Hypotéza:</a:t>
                      </a:r>
                    </a:p>
                    <a:p>
                      <a:r>
                        <a:rPr lang="sk-SK" dirty="0" smtClean="0"/>
                        <a:t>x</a:t>
                      </a:r>
                      <a:r>
                        <a:rPr lang="sk-SK" baseline="0" dirty="0" smtClean="0"/>
                        <a:t> zvyšuje počet citácií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err="1" smtClean="0"/>
                        <a:t>H-index</a:t>
                      </a:r>
                      <a:r>
                        <a:rPr lang="sk-SK" dirty="0" smtClean="0"/>
                        <a:t> autora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vyšší </a:t>
                      </a:r>
                      <a:r>
                        <a:rPr lang="sk-SK" dirty="0" err="1" smtClean="0"/>
                        <a:t>h-index</a:t>
                      </a:r>
                      <a:r>
                        <a:rPr lang="sk-SK" dirty="0" smtClean="0"/>
                        <a:t> autora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Dĺžka názvu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dlhší názov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b="0" dirty="0" err="1" smtClean="0"/>
                        <a:t>Journal</a:t>
                      </a:r>
                      <a:r>
                        <a:rPr lang="sk-SK" b="0" dirty="0" smtClean="0"/>
                        <a:t> </a:t>
                      </a:r>
                      <a:r>
                        <a:rPr lang="sk-SK" b="0" dirty="0" err="1" smtClean="0"/>
                        <a:t>Impact</a:t>
                      </a:r>
                      <a:r>
                        <a:rPr lang="sk-SK" b="0" baseline="0" dirty="0" smtClean="0"/>
                        <a:t> </a:t>
                      </a:r>
                      <a:r>
                        <a:rPr lang="sk-SK" b="0" baseline="0" dirty="0" err="1" smtClean="0"/>
                        <a:t>Factor</a:t>
                      </a:r>
                      <a:endParaRPr lang="sk-SK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="0" dirty="0" smtClean="0"/>
                        <a:t>vyšší </a:t>
                      </a:r>
                      <a:r>
                        <a:rPr lang="sk-SK" b="0" dirty="0" err="1" smtClean="0"/>
                        <a:t>Journal</a:t>
                      </a:r>
                      <a:r>
                        <a:rPr lang="sk-SK" b="0" dirty="0" smtClean="0"/>
                        <a:t> </a:t>
                      </a:r>
                      <a:r>
                        <a:rPr lang="sk-SK" b="0" dirty="0" err="1" smtClean="0"/>
                        <a:t>Impact</a:t>
                      </a:r>
                      <a:r>
                        <a:rPr lang="sk-SK" b="0" dirty="0" smtClean="0"/>
                        <a:t> </a:t>
                      </a:r>
                      <a:r>
                        <a:rPr lang="sk-SK" b="0" dirty="0" err="1" smtClean="0"/>
                        <a:t>Factor</a:t>
                      </a:r>
                      <a:endParaRPr lang="sk-SK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 err="1" smtClean="0"/>
                        <a:t>Eigenfactor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="1" dirty="0" smtClean="0"/>
                        <a:t>vyšší </a:t>
                      </a:r>
                      <a:r>
                        <a:rPr lang="sk-SK" b="1" dirty="0" err="1" smtClean="0"/>
                        <a:t>Eigenfactor</a:t>
                      </a:r>
                      <a:endParaRPr lang="sk-SK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 err="1" smtClean="0"/>
                        <a:t>Article</a:t>
                      </a:r>
                      <a:r>
                        <a:rPr lang="sk-SK" b="1" dirty="0" smtClean="0"/>
                        <a:t> </a:t>
                      </a:r>
                      <a:r>
                        <a:rPr lang="sk-SK" b="1" dirty="0" err="1" smtClean="0"/>
                        <a:t>Influence</a:t>
                      </a:r>
                      <a:r>
                        <a:rPr lang="sk-SK" b="1" dirty="0" smtClean="0"/>
                        <a:t> </a:t>
                      </a:r>
                      <a:r>
                        <a:rPr lang="sk-SK" b="1" dirty="0" err="1" smtClean="0"/>
                        <a:t>Score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="1" dirty="0" smtClean="0"/>
                        <a:t>vyšší</a:t>
                      </a:r>
                      <a:r>
                        <a:rPr lang="sk-SK" b="1" baseline="0" dirty="0" smtClean="0"/>
                        <a:t> </a:t>
                      </a:r>
                      <a:r>
                        <a:rPr lang="sk-SK" b="1" baseline="0" dirty="0" err="1" smtClean="0"/>
                        <a:t>Article</a:t>
                      </a:r>
                      <a:r>
                        <a:rPr lang="sk-SK" b="1" baseline="0" dirty="0" smtClean="0"/>
                        <a:t> </a:t>
                      </a:r>
                      <a:r>
                        <a:rPr lang="sk-SK" b="1" baseline="0" dirty="0" err="1" smtClean="0"/>
                        <a:t>Influence</a:t>
                      </a:r>
                      <a:r>
                        <a:rPr lang="sk-SK" b="1" baseline="0" dirty="0" smtClean="0"/>
                        <a:t> </a:t>
                      </a:r>
                      <a:r>
                        <a:rPr lang="sk-SK" b="1" baseline="0" dirty="0" err="1" smtClean="0"/>
                        <a:t>Score</a:t>
                      </a:r>
                      <a:endParaRPr lang="sk-SK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Názov obsahuje</a:t>
                      </a:r>
                      <a:r>
                        <a:rPr lang="sk-SK" baseline="0" dirty="0" smtClean="0"/>
                        <a:t> dvojbodku, pomlčku alebo otáznik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názov neobsahuje</a:t>
                      </a:r>
                      <a:r>
                        <a:rPr lang="sk-SK" baseline="0" dirty="0" smtClean="0"/>
                        <a:t> dvojbodku, pomlčku alebo otáznik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Počet čitateľov</a:t>
                      </a:r>
                      <a:r>
                        <a:rPr lang="sk-SK" baseline="0" dirty="0" smtClean="0"/>
                        <a:t> v </a:t>
                      </a:r>
                      <a:r>
                        <a:rPr lang="sk-SK" baseline="0" dirty="0" err="1" smtClean="0"/>
                        <a:t>Mendeleyi</a:t>
                      </a:r>
                      <a:r>
                        <a:rPr lang="sk-SK" baseline="0" dirty="0" smtClean="0"/>
                        <a:t>*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viac čitateľov v </a:t>
                      </a:r>
                      <a:r>
                        <a:rPr lang="sk-SK" dirty="0" err="1" smtClean="0"/>
                        <a:t>Mendeleyi</a:t>
                      </a:r>
                      <a:endParaRPr lang="sk-SK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Počet </a:t>
                      </a:r>
                      <a:r>
                        <a:rPr lang="sk-SK" dirty="0" err="1" smtClean="0"/>
                        <a:t>tweetov</a:t>
                      </a:r>
                      <a:r>
                        <a:rPr lang="sk-SK" dirty="0" smtClean="0"/>
                        <a:t>*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viac</a:t>
                      </a:r>
                      <a:r>
                        <a:rPr lang="sk-SK" baseline="0" dirty="0" smtClean="0"/>
                        <a:t> </a:t>
                      </a:r>
                      <a:r>
                        <a:rPr lang="sk-SK" baseline="0" dirty="0" err="1" smtClean="0"/>
                        <a:t>tweetov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67544" y="6165304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*alternatívne metriky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Výber dátovej sady a algoritmu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249424"/>
            <a:ext cx="8712968" cy="4325112"/>
          </a:xfrm>
        </p:spPr>
        <p:txBody>
          <a:bodyPr/>
          <a:lstStyle/>
          <a:p>
            <a:r>
              <a:rPr lang="sk-SK" dirty="0" smtClean="0"/>
              <a:t>Dátová </a:t>
            </a:r>
            <a:r>
              <a:rPr lang="sk-SK" dirty="0" err="1" smtClean="0"/>
              <a:t>sada</a:t>
            </a:r>
            <a:r>
              <a:rPr lang="sk-SK" dirty="0" smtClean="0"/>
              <a:t> </a:t>
            </a:r>
            <a:r>
              <a:rPr lang="sk-SK" dirty="0" err="1" smtClean="0"/>
              <a:t>PubMed</a:t>
            </a:r>
            <a:r>
              <a:rPr lang="sk-SK" dirty="0" smtClean="0"/>
              <a:t> </a:t>
            </a:r>
            <a:r>
              <a:rPr lang="sk-SK" dirty="0" err="1" smtClean="0"/>
              <a:t>Central</a:t>
            </a:r>
            <a:r>
              <a:rPr lang="sk-SK" dirty="0" smtClean="0"/>
              <a:t> (PMC)</a:t>
            </a:r>
          </a:p>
          <a:p>
            <a:pPr lvl="1"/>
            <a:r>
              <a:rPr lang="sk-SK" dirty="0" smtClean="0"/>
              <a:t>Sprístupňuje podmnožinu </a:t>
            </a:r>
            <a:r>
              <a:rPr lang="sk-SK" dirty="0" err="1" smtClean="0"/>
              <a:t>Open</a:t>
            </a:r>
            <a:r>
              <a:rPr lang="sk-SK" dirty="0" smtClean="0"/>
              <a:t> Access článkov</a:t>
            </a:r>
          </a:p>
          <a:p>
            <a:pPr lvl="1"/>
            <a:r>
              <a:rPr lang="sk-SK" dirty="0" smtClean="0"/>
              <a:t>Viac ako 900 000 článkov z viac ako 4500 žurnálov</a:t>
            </a:r>
          </a:p>
          <a:p>
            <a:pPr lvl="1"/>
            <a:r>
              <a:rPr lang="sk-SK" dirty="0" smtClean="0"/>
              <a:t>Jednoznačné identifikátory článkov z „vonkajšieho sveta“ (DOI, </a:t>
            </a:r>
            <a:r>
              <a:rPr lang="sk-SK" dirty="0" err="1" smtClean="0"/>
              <a:t>PubMed</a:t>
            </a:r>
            <a:r>
              <a:rPr lang="sk-SK" dirty="0" smtClean="0"/>
              <a:t> ID, ISSN,...)</a:t>
            </a:r>
          </a:p>
          <a:p>
            <a:pPr lvl="1"/>
            <a:r>
              <a:rPr lang="sk-SK" dirty="0" smtClean="0"/>
              <a:t>Príprava dátovej sady v jazyku R</a:t>
            </a:r>
          </a:p>
          <a:p>
            <a:pPr lvl="1"/>
            <a:endParaRPr lang="sk-SK" dirty="0" smtClean="0"/>
          </a:p>
          <a:p>
            <a:r>
              <a:rPr lang="sk-SK" dirty="0" smtClean="0"/>
              <a:t>Algoritmus: lineárna regresia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Doplnenie chýbajúcich čŕt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Dátová </a:t>
            </a:r>
            <a:r>
              <a:rPr lang="sk-SK" dirty="0" err="1" smtClean="0"/>
              <a:t>sada</a:t>
            </a:r>
            <a:r>
              <a:rPr lang="sk-SK" dirty="0" smtClean="0"/>
              <a:t> nie je dokonalá – neobsahuje v základe všetko čo potrebujeme</a:t>
            </a:r>
          </a:p>
          <a:p>
            <a:r>
              <a:rPr lang="sk-SK" dirty="0" smtClean="0"/>
              <a:t>Potreba externých zdrojov</a:t>
            </a:r>
          </a:p>
          <a:p>
            <a:pPr lvl="1"/>
            <a:r>
              <a:rPr lang="sk-SK" dirty="0" smtClean="0"/>
              <a:t>JIF, </a:t>
            </a:r>
            <a:r>
              <a:rPr lang="sk-SK" dirty="0" err="1" smtClean="0"/>
              <a:t>Eigenfactor</a:t>
            </a:r>
            <a:r>
              <a:rPr lang="sk-SK" dirty="0" smtClean="0"/>
              <a:t>, </a:t>
            </a:r>
            <a:r>
              <a:rPr lang="sk-SK" dirty="0" err="1" smtClean="0"/>
              <a:t>Article</a:t>
            </a:r>
            <a:r>
              <a:rPr lang="sk-SK" dirty="0" smtClean="0"/>
              <a:t> </a:t>
            </a:r>
            <a:r>
              <a:rPr lang="sk-SK" dirty="0" err="1" smtClean="0"/>
              <a:t>Influence</a:t>
            </a:r>
            <a:r>
              <a:rPr lang="sk-SK" dirty="0" smtClean="0"/>
              <a:t> </a:t>
            </a:r>
            <a:r>
              <a:rPr lang="sk-SK" dirty="0" err="1" smtClean="0"/>
              <a:t>Score</a:t>
            </a:r>
            <a:r>
              <a:rPr lang="sk-SK" dirty="0" smtClean="0"/>
              <a:t> – </a:t>
            </a:r>
            <a:r>
              <a:rPr lang="sk-SK" b="1" dirty="0" smtClean="0"/>
              <a:t>ISI Web </a:t>
            </a:r>
            <a:r>
              <a:rPr lang="sk-SK" b="1" dirty="0" err="1" smtClean="0"/>
              <a:t>Of</a:t>
            </a:r>
            <a:r>
              <a:rPr lang="sk-SK" b="1" dirty="0" smtClean="0"/>
              <a:t> </a:t>
            </a:r>
            <a:r>
              <a:rPr lang="sk-SK" b="1" dirty="0" err="1" smtClean="0"/>
              <a:t>Knowledge</a:t>
            </a:r>
            <a:endParaRPr lang="sk-SK" b="1" dirty="0" smtClean="0"/>
          </a:p>
          <a:p>
            <a:pPr lvl="1"/>
            <a:r>
              <a:rPr lang="sk-SK" dirty="0" err="1" smtClean="0"/>
              <a:t>H-index</a:t>
            </a:r>
            <a:r>
              <a:rPr lang="sk-SK" dirty="0" smtClean="0"/>
              <a:t> autora – </a:t>
            </a:r>
            <a:r>
              <a:rPr lang="sk-SK" b="1" dirty="0" err="1" smtClean="0"/>
              <a:t>Scopus</a:t>
            </a:r>
            <a:r>
              <a:rPr lang="sk-SK" b="1" dirty="0" smtClean="0"/>
              <a:t> API</a:t>
            </a:r>
          </a:p>
          <a:p>
            <a:pPr lvl="1"/>
            <a:r>
              <a:rPr lang="sk-SK" dirty="0" err="1" smtClean="0"/>
              <a:t>tweety</a:t>
            </a:r>
            <a:r>
              <a:rPr lang="sk-SK" dirty="0" smtClean="0"/>
              <a:t>, počet čitateľov v </a:t>
            </a:r>
            <a:r>
              <a:rPr lang="sk-SK" dirty="0" err="1" smtClean="0"/>
              <a:t>Mendeleyi</a:t>
            </a:r>
            <a:r>
              <a:rPr lang="sk-SK" dirty="0" smtClean="0"/>
              <a:t> - </a:t>
            </a:r>
            <a:r>
              <a:rPr lang="sk-SK" b="1" dirty="0" err="1" smtClean="0"/>
              <a:t>altmetric</a:t>
            </a:r>
            <a:endParaRPr lang="sk-SK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Alternat</a:t>
            </a:r>
            <a:r>
              <a:rPr lang="sk-SK" dirty="0" err="1" smtClean="0"/>
              <a:t>ívne</a:t>
            </a:r>
            <a:r>
              <a:rPr lang="sk-SK" dirty="0" smtClean="0"/>
              <a:t> metriky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Nový pohľad na posudzovanie vplyvu článkov, ktorý nie je jednoznačný</a:t>
            </a:r>
          </a:p>
          <a:p>
            <a:r>
              <a:rPr lang="sk-SK" dirty="0" smtClean="0"/>
              <a:t>Výhody</a:t>
            </a:r>
          </a:p>
          <a:p>
            <a:pPr lvl="1"/>
            <a:r>
              <a:rPr lang="sk-SK" dirty="0" smtClean="0"/>
              <a:t>krátky čas potrebný na ich získanie</a:t>
            </a:r>
          </a:p>
          <a:p>
            <a:pPr lvl="1"/>
            <a:r>
              <a:rPr lang="sk-SK" dirty="0" smtClean="0"/>
              <a:t>neposudzujú článok podľa všeobecných čŕt</a:t>
            </a:r>
          </a:p>
          <a:p>
            <a:r>
              <a:rPr lang="sk-SK" dirty="0" smtClean="0"/>
              <a:t>Nie je celkom jednoduché sa k nim dostať</a:t>
            </a:r>
          </a:p>
          <a:p>
            <a:pPr lvl="1"/>
            <a:r>
              <a:rPr lang="sk-SK" dirty="0" err="1" smtClean="0"/>
              <a:t>altmetric</a:t>
            </a:r>
            <a:r>
              <a:rPr lang="en-US" dirty="0" smtClean="0"/>
              <a:t> API</a:t>
            </a:r>
            <a:r>
              <a:rPr lang="sk-SK" dirty="0" smtClean="0"/>
              <a:t> (</a:t>
            </a:r>
            <a:r>
              <a:rPr lang="en-US" dirty="0" err="1" smtClean="0"/>
              <a:t>Mendeley</a:t>
            </a:r>
            <a:r>
              <a:rPr lang="en-US" dirty="0" smtClean="0"/>
              <a:t> API, Scopus API</a:t>
            </a:r>
            <a:r>
              <a:rPr lang="sk-SK" smtClean="0"/>
              <a:t>,...)</a:t>
            </a:r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146</TotalTime>
  <Words>363</Words>
  <Application>Microsoft Office PowerPoint</Application>
  <PresentationFormat>Předvádění na obrazovce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Urbanistický</vt:lpstr>
      <vt:lpstr>Predikcia popularity vedeckých článkov</vt:lpstr>
      <vt:lpstr>O čo ide?</vt:lpstr>
      <vt:lpstr>Stav v oblasti</vt:lpstr>
      <vt:lpstr>Cieľ práce</vt:lpstr>
      <vt:lpstr>Návrh čŕt</vt:lpstr>
      <vt:lpstr>Výber dátovej sady a algoritmu</vt:lpstr>
      <vt:lpstr>Doplnenie chýbajúcich čŕt</vt:lpstr>
      <vt:lpstr>Alternatívne metriky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truhlicek</dc:creator>
  <cp:lastModifiedBy>truhlicek</cp:lastModifiedBy>
  <cp:revision>74</cp:revision>
  <dcterms:created xsi:type="dcterms:W3CDTF">2014-11-28T10:56:35Z</dcterms:created>
  <dcterms:modified xsi:type="dcterms:W3CDTF">2014-12-02T08:26:22Z</dcterms:modified>
</cp:coreProperties>
</file>