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4" r:id="rId4"/>
    <p:sldId id="258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ub Šimko" initials="JŠ" lastIdx="1" clrIdx="0">
    <p:extLst>
      <p:ext uri="{19B8F6BF-5375-455C-9EA6-DF929625EA0E}">
        <p15:presenceInfo xmlns:p15="http://schemas.microsoft.com/office/powerpoint/2012/main" userId="d78ae81ed25223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16" d="100"/>
          <a:sy n="116" d="100"/>
        </p:scale>
        <p:origin x="7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IT%20Ulohy\dottore\grantz\UX%20Lab\Dubec%20-%20experimenty\Presentation_support_m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000"/>
              <a:t>Počty stávok (rôznych</a:t>
            </a:r>
            <a:r>
              <a:rPr lang="sk-SK" sz="2000" baseline="0"/>
              <a:t> množstiev bodov</a:t>
            </a:r>
            <a:r>
              <a:rPr lang="sk-SK" sz="2000"/>
              <a:t>)</a:t>
            </a:r>
            <a:endParaRPr lang="en-US" sz="2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Hárok1!$A$2:$A$4</c:f>
              <c:numCache>
                <c:formatCode>General</c:formatCode>
                <c:ptCount val="3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</c:numCache>
            </c:numRef>
          </c:cat>
          <c:val>
            <c:numRef>
              <c:f>Hárok1!$B$2:$B$4</c:f>
              <c:numCache>
                <c:formatCode>General</c:formatCode>
                <c:ptCount val="3"/>
                <c:pt idx="0">
                  <c:v>39</c:v>
                </c:pt>
                <c:pt idx="1">
                  <c:v>95</c:v>
                </c:pt>
                <c:pt idx="2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513168"/>
        <c:axId val="227513560"/>
      </c:barChart>
      <c:catAx>
        <c:axId val="22751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513560"/>
        <c:crosses val="autoZero"/>
        <c:auto val="1"/>
        <c:lblAlgn val="ctr"/>
        <c:lblOffset val="100"/>
        <c:noMultiLvlLbl val="0"/>
      </c:catAx>
      <c:valAx>
        <c:axId val="22751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51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7T17:59:42.55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A863A-790C-4B57-9DDF-B516907FB73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B1F87-7648-4EF0-A2B5-B5CB10F5E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8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B1F87-7648-4EF0-A2B5-B5CB10F5EA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2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424936" cy="936103"/>
          </a:xfrm>
        </p:spPr>
        <p:txBody>
          <a:bodyPr anchor="ctr">
            <a:normAutofit/>
          </a:bodyPr>
          <a:lstStyle>
            <a:lvl1pPr algn="l">
              <a:defRPr sz="32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7376864" cy="12016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156176" y="6165304"/>
            <a:ext cx="298782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05264"/>
            <a:ext cx="2664296" cy="955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t="9405" r="4121" b="15099"/>
          <a:stretch/>
        </p:blipFill>
        <p:spPr>
          <a:xfrm>
            <a:off x="4644008" y="5877272"/>
            <a:ext cx="4032448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457200" y="63618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B1B5-D958-4A91-AE1D-A2AAAB5B3981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16242" r="66949" b="24101"/>
          <a:stretch/>
        </p:blipFill>
        <p:spPr>
          <a:xfrm>
            <a:off x="7740352" y="6371109"/>
            <a:ext cx="1008112" cy="442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374402"/>
            <a:ext cx="1224136" cy="4389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9" Type="http://schemas.openxmlformats.org/officeDocument/2006/relationships/image" Target="../media/image41.jpeg"/><Relationship Id="rId21" Type="http://schemas.openxmlformats.org/officeDocument/2006/relationships/image" Target="../media/image23.jpeg"/><Relationship Id="rId34" Type="http://schemas.openxmlformats.org/officeDocument/2006/relationships/image" Target="../media/image36.jpeg"/><Relationship Id="rId42" Type="http://schemas.openxmlformats.org/officeDocument/2006/relationships/image" Target="../media/image44.jpeg"/><Relationship Id="rId47" Type="http://schemas.openxmlformats.org/officeDocument/2006/relationships/image" Target="../media/image49.jpeg"/><Relationship Id="rId50" Type="http://schemas.openxmlformats.org/officeDocument/2006/relationships/image" Target="../media/image52.jpeg"/><Relationship Id="rId55" Type="http://schemas.openxmlformats.org/officeDocument/2006/relationships/image" Target="../media/image57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33" Type="http://schemas.openxmlformats.org/officeDocument/2006/relationships/image" Target="../media/image35.png"/><Relationship Id="rId38" Type="http://schemas.openxmlformats.org/officeDocument/2006/relationships/image" Target="../media/image40.jpeg"/><Relationship Id="rId46" Type="http://schemas.openxmlformats.org/officeDocument/2006/relationships/image" Target="../media/image48.png"/><Relationship Id="rId59" Type="http://schemas.openxmlformats.org/officeDocument/2006/relationships/image" Target="../media/image61.pn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29" Type="http://schemas.openxmlformats.org/officeDocument/2006/relationships/image" Target="../media/image31.jpeg"/><Relationship Id="rId41" Type="http://schemas.openxmlformats.org/officeDocument/2006/relationships/image" Target="../media/image43.jpeg"/><Relationship Id="rId54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4.jpeg"/><Relationship Id="rId37" Type="http://schemas.openxmlformats.org/officeDocument/2006/relationships/image" Target="../media/image39.jpeg"/><Relationship Id="rId40" Type="http://schemas.openxmlformats.org/officeDocument/2006/relationships/image" Target="../media/image42.jpeg"/><Relationship Id="rId45" Type="http://schemas.openxmlformats.org/officeDocument/2006/relationships/image" Target="../media/image47.jpeg"/><Relationship Id="rId53" Type="http://schemas.openxmlformats.org/officeDocument/2006/relationships/image" Target="../media/image55.jpeg"/><Relationship Id="rId58" Type="http://schemas.openxmlformats.org/officeDocument/2006/relationships/image" Target="../media/image60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36" Type="http://schemas.openxmlformats.org/officeDocument/2006/relationships/image" Target="../media/image38.png"/><Relationship Id="rId49" Type="http://schemas.openxmlformats.org/officeDocument/2006/relationships/image" Target="../media/image51.jpeg"/><Relationship Id="rId57" Type="http://schemas.openxmlformats.org/officeDocument/2006/relationships/image" Target="../media/image59.jpe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31" Type="http://schemas.openxmlformats.org/officeDocument/2006/relationships/image" Target="../media/image33.jpeg"/><Relationship Id="rId44" Type="http://schemas.openxmlformats.org/officeDocument/2006/relationships/image" Target="../media/image46.jpeg"/><Relationship Id="rId52" Type="http://schemas.openxmlformats.org/officeDocument/2006/relationships/image" Target="../media/image54.jpeg"/><Relationship Id="rId60" Type="http://schemas.openxmlformats.org/officeDocument/2006/relationships/image" Target="../media/image6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jpeg"/><Relationship Id="rId30" Type="http://schemas.openxmlformats.org/officeDocument/2006/relationships/image" Target="../media/image32.png"/><Relationship Id="rId35" Type="http://schemas.openxmlformats.org/officeDocument/2006/relationships/image" Target="../media/image37.gif"/><Relationship Id="rId43" Type="http://schemas.openxmlformats.org/officeDocument/2006/relationships/image" Target="../media/image45.jpeg"/><Relationship Id="rId48" Type="http://schemas.openxmlformats.org/officeDocument/2006/relationships/image" Target="../media/image50.png"/><Relationship Id="rId56" Type="http://schemas.openxmlformats.org/officeDocument/2006/relationships/image" Target="../media/image58.jpeg"/><Relationship Id="rId8" Type="http://schemas.openxmlformats.org/officeDocument/2006/relationships/image" Target="../media/image10.jpeg"/><Relationship Id="rId51" Type="http://schemas.openxmlformats.org/officeDocument/2006/relationships/image" Target="../media/image53.jpeg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424936" cy="1080119"/>
          </a:xfrm>
        </p:spPr>
        <p:txBody>
          <a:bodyPr>
            <a:normAutofit/>
          </a:bodyPr>
          <a:lstStyle/>
          <a:p>
            <a:r>
              <a:rPr lang="en-US" dirty="0" smtClean="0"/>
              <a:t>Gazing Crowds – experiment report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729040"/>
            <a:ext cx="7376864" cy="909760"/>
          </a:xfrm>
        </p:spPr>
        <p:txBody>
          <a:bodyPr/>
          <a:lstStyle/>
          <a:p>
            <a:r>
              <a:rPr lang="sk-SK" dirty="0" smtClean="0"/>
              <a:t>Jakub Šimko</a:t>
            </a:r>
            <a:r>
              <a:rPr lang="en-US" dirty="0" smtClean="0"/>
              <a:t>, Peter </a:t>
            </a:r>
            <a:r>
              <a:rPr lang="en-US" dirty="0" err="1" smtClean="0"/>
              <a:t>Dubec</a:t>
            </a:r>
            <a:endParaRPr lang="sk-SK" dirty="0" smtClean="0"/>
          </a:p>
        </p:txBody>
      </p:sp>
      <p:grpSp>
        <p:nvGrpSpPr>
          <p:cNvPr id="4" name="Skupina 3"/>
          <p:cNvGrpSpPr/>
          <p:nvPr/>
        </p:nvGrpSpPr>
        <p:grpSpPr>
          <a:xfrm>
            <a:off x="395535" y="1412775"/>
            <a:ext cx="8334127" cy="2859187"/>
            <a:chOff x="395536" y="1412776"/>
            <a:chExt cx="8280920" cy="2829298"/>
          </a:xfrm>
        </p:grpSpPr>
        <p:pic>
          <p:nvPicPr>
            <p:cNvPr id="5" name="Picture 10" descr="http://www.asleyetracking.com/Site/Portals/0/Jackie%20reading%205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95536" y="1412776"/>
              <a:ext cx="1527997" cy="1368151"/>
            </a:xfrm>
            <a:prstGeom prst="rect">
              <a:avLst/>
            </a:prstGeom>
            <a:noFill/>
          </p:spPr>
        </p:pic>
        <p:pic>
          <p:nvPicPr>
            <p:cNvPr id="6" name="Picture 12" descr="http://thinkeyetracking.com/cms/wp-content/uploads/2010/01/Non-invasive-head-mounted-Eye-Tracker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946616" y="1412776"/>
              <a:ext cx="1590099" cy="1368151"/>
            </a:xfrm>
            <a:prstGeom prst="rect">
              <a:avLst/>
            </a:prstGeom>
            <a:noFill/>
          </p:spPr>
        </p:pic>
        <p:pic>
          <p:nvPicPr>
            <p:cNvPr id="7" name="Picture 14" descr="http://www.ecs.umass.edu/hpl/equipment_files/eyetracker2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562487" y="1412777"/>
              <a:ext cx="1853157" cy="1368151"/>
            </a:xfrm>
            <a:prstGeom prst="rect">
              <a:avLst/>
            </a:prstGeom>
            <a:noFill/>
          </p:spPr>
        </p:pic>
        <p:pic>
          <p:nvPicPr>
            <p:cNvPr id="8" name="Picture 16" descr="http://cfnewsads.thomasnet.com/images/large/451/451115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456955" y="1412776"/>
              <a:ext cx="1057190" cy="1368151"/>
            </a:xfrm>
            <a:prstGeom prst="rect">
              <a:avLst/>
            </a:prstGeom>
            <a:noFill/>
          </p:spPr>
        </p:pic>
        <p:pic>
          <p:nvPicPr>
            <p:cNvPr id="9" name="Picture 18" descr="http://www.contentfairy.com/wp-content/uploads/2010/06/tobii-glasses-eye-tracking-Rosie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518220" y="1412777"/>
              <a:ext cx="1084174" cy="1368151"/>
            </a:xfrm>
            <a:prstGeom prst="rect">
              <a:avLst/>
            </a:prstGeom>
            <a:noFill/>
          </p:spPr>
        </p:pic>
        <p:pic>
          <p:nvPicPr>
            <p:cNvPr id="10" name="Picture 20" descr="http://www.ce.rit.edu/research/projects/2010_spring/Eye-tracking_Data_Acquisition_System/img/lowrenEyeTracker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628081" y="1412777"/>
              <a:ext cx="1048375" cy="1381223"/>
            </a:xfrm>
            <a:prstGeom prst="rect">
              <a:avLst/>
            </a:prstGeom>
            <a:noFill/>
          </p:spPr>
        </p:pic>
        <p:pic>
          <p:nvPicPr>
            <p:cNvPr id="11" name="Picture 22" descr="http://www.ethlife.ethz.ch/archive_articles/080331/wearable_eyetracker-l2.jpg?hires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95537" y="2807413"/>
              <a:ext cx="830999" cy="768572"/>
            </a:xfrm>
            <a:prstGeom prst="rect">
              <a:avLst/>
            </a:prstGeom>
            <a:noFill/>
          </p:spPr>
        </p:pic>
        <p:pic>
          <p:nvPicPr>
            <p:cNvPr id="12" name="Picture 26" descr="http://eyewriter.org/images/data/TEMPT-ONE/eye-tracking/ASL_EyeTracker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1259632" y="2806737"/>
              <a:ext cx="700965" cy="768007"/>
            </a:xfrm>
            <a:prstGeom prst="rect">
              <a:avLst/>
            </a:prstGeom>
            <a:noFill/>
          </p:spPr>
        </p:pic>
        <p:pic>
          <p:nvPicPr>
            <p:cNvPr id="13" name="Picture 28" descr="http://www.asleyetracking.com/Site/Portals/0/ASL%20mobile%20eye%20tracking%20glasses%20-%20iJustine.pn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1979712" y="2807114"/>
              <a:ext cx="799751" cy="768373"/>
            </a:xfrm>
            <a:prstGeom prst="rect">
              <a:avLst/>
            </a:prstGeom>
            <a:noFill/>
          </p:spPr>
        </p:pic>
        <p:pic>
          <p:nvPicPr>
            <p:cNvPr id="14" name="Picture 30" descr="http://www.photonics.com/images/Web/Articles/2006/6/1/Eye_Figure1.jp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2800376" y="2808870"/>
              <a:ext cx="837996" cy="765572"/>
            </a:xfrm>
            <a:prstGeom prst="rect">
              <a:avLst/>
            </a:prstGeom>
            <a:noFill/>
          </p:spPr>
        </p:pic>
        <p:pic>
          <p:nvPicPr>
            <p:cNvPr id="15" name="Picture 32" descr="http://microsites.bournemouth.ac.uk/signage/files/2013/03/eyetracker.jp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3664472" y="2810382"/>
              <a:ext cx="769048" cy="770717"/>
            </a:xfrm>
            <a:prstGeom prst="rect">
              <a:avLst/>
            </a:prstGeom>
            <a:noFill/>
          </p:spPr>
        </p:pic>
        <p:pic>
          <p:nvPicPr>
            <p:cNvPr id="16" name="Picture 34" descr="http://eyetracker.com.au/wp-content/uploads/2008/07/girl-glasses-small.jp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4464272" y="2811884"/>
              <a:ext cx="662748" cy="763485"/>
            </a:xfrm>
            <a:prstGeom prst="rect">
              <a:avLst/>
            </a:prstGeom>
            <a:noFill/>
          </p:spPr>
        </p:pic>
        <p:pic>
          <p:nvPicPr>
            <p:cNvPr id="17" name="Picture 36" descr="http://www.asleyetracking.com/Site/Portals/0/MEXG%20Lindsey%20027%20(cropped,%20low%20res).jp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5148064" y="2807692"/>
              <a:ext cx="519259" cy="772851"/>
            </a:xfrm>
            <a:prstGeom prst="rect">
              <a:avLst/>
            </a:prstGeom>
            <a:noFill/>
          </p:spPr>
        </p:pic>
        <p:pic>
          <p:nvPicPr>
            <p:cNvPr id="18" name="Picture 38" descr="http://acuityets.files.wordpress.com/2011/09/capture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5683835" y="2811884"/>
              <a:ext cx="559602" cy="767174"/>
            </a:xfrm>
            <a:prstGeom prst="rect">
              <a:avLst/>
            </a:prstGeom>
            <a:noFill/>
          </p:spPr>
        </p:pic>
        <p:pic>
          <p:nvPicPr>
            <p:cNvPr id="19" name="Picture 40" descr="https://c2.staticflickr.com/2/1127/1489576889_1edd63cf98.jpg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6258039" y="2814638"/>
              <a:ext cx="749081" cy="767342"/>
            </a:xfrm>
            <a:prstGeom prst="rect">
              <a:avLst/>
            </a:prstGeom>
            <a:noFill/>
          </p:spPr>
        </p:pic>
        <p:pic>
          <p:nvPicPr>
            <p:cNvPr id="20" name="Picture 32" descr="http://microsites.bournemouth.ac.uk/signage/files/2013/03/eyetracker.jpg"/>
            <p:cNvPicPr>
              <a:picLocks noChangeAspect="1"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 flipH="1">
              <a:off x="398742" y="3597138"/>
              <a:ext cx="430248" cy="431182"/>
            </a:xfrm>
            <a:prstGeom prst="rect">
              <a:avLst/>
            </a:prstGeom>
            <a:noFill/>
          </p:spPr>
        </p:pic>
        <p:pic>
          <p:nvPicPr>
            <p:cNvPr id="21" name="Picture 34" descr="http://eyetracker.com.au/wp-content/uploads/2008/07/girl-glasses-small.jpg"/>
            <p:cNvPicPr>
              <a:picLocks noChangeAspect="1" noChangeArrowheads="1"/>
            </p:cNvPicPr>
            <p:nvPr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 flipH="1">
              <a:off x="863872" y="3598641"/>
              <a:ext cx="370778" cy="427136"/>
            </a:xfrm>
            <a:prstGeom prst="rect">
              <a:avLst/>
            </a:prstGeom>
            <a:noFill/>
          </p:spPr>
        </p:pic>
        <p:pic>
          <p:nvPicPr>
            <p:cNvPr id="22" name="Picture 36" descr="http://www.asleyetracking.com/Site/Portals/0/MEXG%20Lindsey%20027%20(cropped,%20low%20res).jpg"/>
            <p:cNvPicPr>
              <a:picLocks noChangeAspect="1" noChangeArrowheads="1"/>
            </p:cNvPicPr>
            <p:nvPr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 flipH="1">
              <a:off x="1274488" y="3594448"/>
              <a:ext cx="290502" cy="432376"/>
            </a:xfrm>
            <a:prstGeom prst="rect">
              <a:avLst/>
            </a:prstGeom>
            <a:noFill/>
          </p:spPr>
        </p:pic>
        <p:pic>
          <p:nvPicPr>
            <p:cNvPr id="23" name="Picture 38" descr="http://acuityets.files.wordpress.com/2011/09/capture.png"/>
            <p:cNvPicPr>
              <a:picLocks noChangeAspect="1"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 flipH="1">
              <a:off x="1598808" y="3598640"/>
              <a:ext cx="313073" cy="429200"/>
            </a:xfrm>
            <a:prstGeom prst="rect">
              <a:avLst/>
            </a:prstGeom>
            <a:noFill/>
          </p:spPr>
        </p:pic>
        <p:pic>
          <p:nvPicPr>
            <p:cNvPr id="24" name="Picture 40" descr="https://c2.staticflickr.com/2/1127/1489576889_1edd63cf98.jpg"/>
            <p:cNvPicPr>
              <a:picLocks noChangeAspect="1" noChangeArrowheads="1"/>
            </p:cNvPicPr>
            <p:nvPr/>
          </p:nvPicPr>
          <p:blipFill>
            <a:blip r:embed="rId21" cstate="screen"/>
            <a:srcRect/>
            <a:stretch>
              <a:fillRect/>
            </a:stretch>
          </p:blipFill>
          <p:spPr bwMode="auto">
            <a:xfrm flipH="1">
              <a:off x="1937416" y="3601394"/>
              <a:ext cx="419078" cy="429294"/>
            </a:xfrm>
            <a:prstGeom prst="rect">
              <a:avLst/>
            </a:prstGeom>
            <a:noFill/>
          </p:spPr>
        </p:pic>
        <p:pic>
          <p:nvPicPr>
            <p:cNvPr id="25" name="Picture 10" descr="http://www.asleyetracking.com/Site/Portals/0/Jackie%20reading%205.JPG"/>
            <p:cNvPicPr>
              <a:picLocks noChangeAspect="1" noChangeArrowheads="1"/>
            </p:cNvPicPr>
            <p:nvPr/>
          </p:nvPicPr>
          <p:blipFill>
            <a:blip r:embed="rId22" cstate="screen"/>
            <a:srcRect/>
            <a:stretch>
              <a:fillRect/>
            </a:stretch>
          </p:blipFill>
          <p:spPr bwMode="auto">
            <a:xfrm flipH="1">
              <a:off x="2383183" y="3605784"/>
              <a:ext cx="474316" cy="424697"/>
            </a:xfrm>
            <a:prstGeom prst="rect">
              <a:avLst/>
            </a:prstGeom>
            <a:noFill/>
          </p:spPr>
        </p:pic>
        <p:pic>
          <p:nvPicPr>
            <p:cNvPr id="26" name="Picture 12" descr="http://thinkeyetracking.com/cms/wp-content/uploads/2010/01/Non-invasive-head-mounted-Eye-Tracker.jpg"/>
            <p:cNvPicPr>
              <a:picLocks noChangeAspect="1" noChangeArrowheads="1"/>
            </p:cNvPicPr>
            <p:nvPr/>
          </p:nvPicPr>
          <p:blipFill>
            <a:blip r:embed="rId23" cstate="screen"/>
            <a:srcRect/>
            <a:stretch>
              <a:fillRect/>
            </a:stretch>
          </p:blipFill>
          <p:spPr bwMode="auto">
            <a:xfrm flipH="1">
              <a:off x="2882847" y="3605784"/>
              <a:ext cx="493593" cy="424697"/>
            </a:xfrm>
            <a:prstGeom prst="rect">
              <a:avLst/>
            </a:prstGeom>
            <a:noFill/>
          </p:spPr>
        </p:pic>
        <p:pic>
          <p:nvPicPr>
            <p:cNvPr id="27" name="Picture 14" descr="http://www.ecs.umass.edu/hpl/equipment_files/eyetracker2.jpg"/>
            <p:cNvPicPr>
              <a:picLocks noChangeAspect="1" noChangeArrowheads="1"/>
            </p:cNvPicPr>
            <p:nvPr/>
          </p:nvPicPr>
          <p:blipFill>
            <a:blip r:embed="rId24" cstate="screen"/>
            <a:srcRect/>
            <a:stretch>
              <a:fillRect/>
            </a:stretch>
          </p:blipFill>
          <p:spPr bwMode="auto">
            <a:xfrm flipH="1">
              <a:off x="3405584" y="3605785"/>
              <a:ext cx="575250" cy="424697"/>
            </a:xfrm>
            <a:prstGeom prst="rect">
              <a:avLst/>
            </a:prstGeom>
            <a:noFill/>
          </p:spPr>
        </p:pic>
        <p:pic>
          <p:nvPicPr>
            <p:cNvPr id="28" name="Picture 16" descr="http://cfnewsads.thomasnet.com/images/large/451/451115.jpg"/>
            <p:cNvPicPr>
              <a:picLocks noChangeAspect="1" noChangeArrowheads="1"/>
            </p:cNvPicPr>
            <p:nvPr/>
          </p:nvPicPr>
          <p:blipFill>
            <a:blip r:embed="rId25" cstate="screen"/>
            <a:srcRect/>
            <a:stretch>
              <a:fillRect/>
            </a:stretch>
          </p:blipFill>
          <p:spPr bwMode="auto">
            <a:xfrm flipH="1">
              <a:off x="4003047" y="3605784"/>
              <a:ext cx="328170" cy="424698"/>
            </a:xfrm>
            <a:prstGeom prst="rect">
              <a:avLst/>
            </a:prstGeom>
            <a:noFill/>
          </p:spPr>
        </p:pic>
        <p:pic>
          <p:nvPicPr>
            <p:cNvPr id="29" name="Picture 18" descr="http://www.contentfairy.com/wp-content/uploads/2010/06/tobii-glasses-eye-tracking-Rosie.jpg"/>
            <p:cNvPicPr>
              <a:picLocks noChangeAspect="1" noChangeArrowheads="1"/>
            </p:cNvPicPr>
            <p:nvPr/>
          </p:nvPicPr>
          <p:blipFill>
            <a:blip r:embed="rId26" cstate="screen"/>
            <a:srcRect/>
            <a:stretch>
              <a:fillRect/>
            </a:stretch>
          </p:blipFill>
          <p:spPr bwMode="auto">
            <a:xfrm flipH="1">
              <a:off x="4355976" y="3605785"/>
              <a:ext cx="336546" cy="424697"/>
            </a:xfrm>
            <a:prstGeom prst="rect">
              <a:avLst/>
            </a:prstGeom>
            <a:noFill/>
          </p:spPr>
        </p:pic>
        <p:pic>
          <p:nvPicPr>
            <p:cNvPr id="30" name="Picture 20" descr="http://www.ce.rit.edu/research/projects/2010_spring/Eye-tracking_Data_Acquisition_System/img/lowrenEyeTracker.jpg"/>
            <p:cNvPicPr>
              <a:picLocks noChangeAspect="1" noChangeArrowheads="1"/>
            </p:cNvPicPr>
            <p:nvPr/>
          </p:nvPicPr>
          <p:blipFill>
            <a:blip r:embed="rId27" cstate="screen"/>
            <a:srcRect/>
            <a:stretch>
              <a:fillRect/>
            </a:stretch>
          </p:blipFill>
          <p:spPr bwMode="auto">
            <a:xfrm flipH="1">
              <a:off x="4716016" y="3605785"/>
              <a:ext cx="325433" cy="424697"/>
            </a:xfrm>
            <a:prstGeom prst="rect">
              <a:avLst/>
            </a:prstGeom>
            <a:noFill/>
          </p:spPr>
        </p:pic>
        <p:pic>
          <p:nvPicPr>
            <p:cNvPr id="31" name="Picture 42" descr="http://www.eye-tracking.ru/wp-content/uploads/2011/10/head_mounted_eyetracker.jpg"/>
            <p:cNvPicPr>
              <a:picLocks noChangeAspect="1" noChangeArrowheads="1"/>
            </p:cNvPicPr>
            <p:nvPr/>
          </p:nvPicPr>
          <p:blipFill>
            <a:blip r:embed="rId28" cstate="screen"/>
            <a:srcRect/>
            <a:stretch>
              <a:fillRect/>
            </a:stretch>
          </p:blipFill>
          <p:spPr bwMode="auto">
            <a:xfrm>
              <a:off x="5060181" y="3607291"/>
              <a:ext cx="421315" cy="421315"/>
            </a:xfrm>
            <a:prstGeom prst="rect">
              <a:avLst/>
            </a:prstGeom>
            <a:noFill/>
          </p:spPr>
        </p:pic>
        <p:pic>
          <p:nvPicPr>
            <p:cNvPr id="32" name="Picture 44" descr="http://www.asleyetracking.com/Site/Portals/0/Mike%20H6BN(cropped).jpg"/>
            <p:cNvPicPr>
              <a:picLocks noChangeAspect="1" noChangeArrowheads="1"/>
            </p:cNvPicPr>
            <p:nvPr/>
          </p:nvPicPr>
          <p:blipFill>
            <a:blip r:embed="rId29" cstate="screen"/>
            <a:srcRect/>
            <a:stretch>
              <a:fillRect/>
            </a:stretch>
          </p:blipFill>
          <p:spPr bwMode="auto">
            <a:xfrm>
              <a:off x="7042272" y="2817217"/>
              <a:ext cx="758703" cy="761923"/>
            </a:xfrm>
            <a:prstGeom prst="rect">
              <a:avLst/>
            </a:prstGeom>
            <a:noFill/>
          </p:spPr>
        </p:pic>
        <p:pic>
          <p:nvPicPr>
            <p:cNvPr id="33" name="Picture 46" descr="http://www.anonymoustipster.com/eyetrackingGlasses.png"/>
            <p:cNvPicPr>
              <a:picLocks noChangeAspect="1" noChangeArrowheads="1"/>
            </p:cNvPicPr>
            <p:nvPr/>
          </p:nvPicPr>
          <p:blipFill>
            <a:blip r:embed="rId30" cstate="screen"/>
            <a:srcRect/>
            <a:stretch>
              <a:fillRect/>
            </a:stretch>
          </p:blipFill>
          <p:spPr bwMode="auto">
            <a:xfrm>
              <a:off x="7834361" y="2813051"/>
              <a:ext cx="842095" cy="768349"/>
            </a:xfrm>
            <a:prstGeom prst="rect">
              <a:avLst/>
            </a:prstGeom>
            <a:noFill/>
          </p:spPr>
        </p:pic>
        <p:pic>
          <p:nvPicPr>
            <p:cNvPr id="34" name="Picture 22" descr="http://www.ethlife.ethz.ch/archive_articles/080331/wearable_eyetracker-l2.jpg?hires"/>
            <p:cNvPicPr>
              <a:picLocks noChangeAspect="1" noChangeArrowheads="1"/>
            </p:cNvPicPr>
            <p:nvPr/>
          </p:nvPicPr>
          <p:blipFill>
            <a:blip r:embed="rId31" cstate="screen"/>
            <a:srcRect/>
            <a:stretch>
              <a:fillRect/>
            </a:stretch>
          </p:blipFill>
          <p:spPr bwMode="auto">
            <a:xfrm flipH="1">
              <a:off x="5505925" y="3605377"/>
              <a:ext cx="459899" cy="425350"/>
            </a:xfrm>
            <a:prstGeom prst="rect">
              <a:avLst/>
            </a:prstGeom>
            <a:noFill/>
          </p:spPr>
        </p:pic>
        <p:pic>
          <p:nvPicPr>
            <p:cNvPr id="35" name="Picture 26" descr="http://eyewriter.org/images/data/TEMPT-ONE/eye-tracking/ASL_EyeTracker.JPG"/>
            <p:cNvPicPr>
              <a:picLocks noChangeAspect="1" noChangeArrowheads="1"/>
            </p:cNvPicPr>
            <p:nvPr/>
          </p:nvPicPr>
          <p:blipFill>
            <a:blip r:embed="rId32" cstate="screen"/>
            <a:srcRect/>
            <a:stretch>
              <a:fillRect/>
            </a:stretch>
          </p:blipFill>
          <p:spPr bwMode="auto">
            <a:xfrm flipH="1">
              <a:off x="5993110" y="3604709"/>
              <a:ext cx="387935" cy="425038"/>
            </a:xfrm>
            <a:prstGeom prst="rect">
              <a:avLst/>
            </a:prstGeom>
            <a:noFill/>
          </p:spPr>
        </p:pic>
        <p:pic>
          <p:nvPicPr>
            <p:cNvPr id="36" name="Picture 28" descr="http://www.asleyetracking.com/Site/Portals/0/ASL%20mobile%20eye%20tracking%20glasses%20-%20iJustine.png"/>
            <p:cNvPicPr>
              <a:picLocks noChangeAspect="1" noChangeArrowheads="1"/>
            </p:cNvPicPr>
            <p:nvPr/>
          </p:nvPicPr>
          <p:blipFill>
            <a:blip r:embed="rId33" cstate="screen"/>
            <a:srcRect/>
            <a:stretch>
              <a:fillRect/>
            </a:stretch>
          </p:blipFill>
          <p:spPr bwMode="auto">
            <a:xfrm flipH="1">
              <a:off x="6409283" y="3605082"/>
              <a:ext cx="442605" cy="425239"/>
            </a:xfrm>
            <a:prstGeom prst="rect">
              <a:avLst/>
            </a:prstGeom>
            <a:noFill/>
          </p:spPr>
        </p:pic>
        <p:pic>
          <p:nvPicPr>
            <p:cNvPr id="37" name="Picture 30" descr="http://www.photonics.com/images/Web/Articles/2006/6/1/Eye_Figure1.jpg"/>
            <p:cNvPicPr>
              <a:picLocks noChangeAspect="1" noChangeArrowheads="1"/>
            </p:cNvPicPr>
            <p:nvPr/>
          </p:nvPicPr>
          <p:blipFill>
            <a:blip r:embed="rId34" cstate="screen"/>
            <a:srcRect/>
            <a:stretch>
              <a:fillRect/>
            </a:stretch>
          </p:blipFill>
          <p:spPr bwMode="auto">
            <a:xfrm flipH="1">
              <a:off x="6880027" y="3606879"/>
              <a:ext cx="463771" cy="423689"/>
            </a:xfrm>
            <a:prstGeom prst="rect">
              <a:avLst/>
            </a:prstGeom>
            <a:noFill/>
          </p:spPr>
        </p:pic>
        <p:pic>
          <p:nvPicPr>
            <p:cNvPr id="38" name="Picture 48" descr="http://www.kognilab.amu.edu.pl/uploads/8/8/7/8/8878940/4259853.gif"/>
            <p:cNvPicPr>
              <a:picLocks noChangeAspect="1" noChangeArrowheads="1"/>
            </p:cNvPicPr>
            <p:nvPr/>
          </p:nvPicPr>
          <p:blipFill>
            <a:blip r:embed="rId35" cstate="screen"/>
            <a:srcRect/>
            <a:stretch>
              <a:fillRect/>
            </a:stretch>
          </p:blipFill>
          <p:spPr bwMode="auto">
            <a:xfrm flipH="1">
              <a:off x="395536" y="4049514"/>
              <a:ext cx="159541" cy="192088"/>
            </a:xfrm>
            <a:prstGeom prst="rect">
              <a:avLst/>
            </a:prstGeom>
            <a:noFill/>
          </p:spPr>
        </p:pic>
        <p:pic>
          <p:nvPicPr>
            <p:cNvPr id="39" name="Picture 50" descr="http://www.grinbath.com/sites/default/files/eg_prototype.png"/>
            <p:cNvPicPr>
              <a:picLocks noChangeAspect="1" noChangeArrowheads="1"/>
            </p:cNvPicPr>
            <p:nvPr/>
          </p:nvPicPr>
          <p:blipFill>
            <a:blip r:embed="rId36" cstate="screen"/>
            <a:srcRect/>
            <a:stretch>
              <a:fillRect/>
            </a:stretch>
          </p:blipFill>
          <p:spPr bwMode="auto">
            <a:xfrm>
              <a:off x="7683052" y="3606801"/>
              <a:ext cx="535979" cy="416640"/>
            </a:xfrm>
            <a:prstGeom prst="rect">
              <a:avLst/>
            </a:prstGeom>
            <a:noFill/>
          </p:spPr>
        </p:pic>
        <p:pic>
          <p:nvPicPr>
            <p:cNvPr id="40" name="Picture 52" descr="http://www.virtualhistorian.ca/system/files/labshotgoglecomp.jpg"/>
            <p:cNvPicPr>
              <a:picLocks noChangeAspect="1" noChangeArrowheads="1"/>
            </p:cNvPicPr>
            <p:nvPr/>
          </p:nvPicPr>
          <p:blipFill>
            <a:blip r:embed="rId37" cstate="screen"/>
            <a:srcRect/>
            <a:stretch>
              <a:fillRect/>
            </a:stretch>
          </p:blipFill>
          <p:spPr bwMode="auto">
            <a:xfrm flipH="1">
              <a:off x="8256957" y="3606924"/>
              <a:ext cx="419499" cy="412626"/>
            </a:xfrm>
            <a:prstGeom prst="rect">
              <a:avLst/>
            </a:prstGeom>
            <a:noFill/>
          </p:spPr>
        </p:pic>
        <p:pic>
          <p:nvPicPr>
            <p:cNvPr id="41" name="Picture 54" descr="http://www.vision-systems.com/content/vsd/en/articles/2011/12/eye-tracker-helps-surgeons-perform-better/_jcr_content/leftcolumn/article/headerimage.img.jpg/1323204686447.jpg"/>
            <p:cNvPicPr>
              <a:picLocks noChangeAspect="1" noChangeArrowheads="1"/>
            </p:cNvPicPr>
            <p:nvPr/>
          </p:nvPicPr>
          <p:blipFill>
            <a:blip r:embed="rId38" cstate="screen"/>
            <a:srcRect/>
            <a:stretch>
              <a:fillRect/>
            </a:stretch>
          </p:blipFill>
          <p:spPr bwMode="auto">
            <a:xfrm>
              <a:off x="7372947" y="3606924"/>
              <a:ext cx="278110" cy="418211"/>
            </a:xfrm>
            <a:prstGeom prst="rect">
              <a:avLst/>
            </a:prstGeom>
            <a:noFill/>
          </p:spPr>
        </p:pic>
        <p:pic>
          <p:nvPicPr>
            <p:cNvPr id="42" name="Picture 14" descr="http://www.ecs.umass.edu/hpl/equipment_files/eyetracker2.jpg"/>
            <p:cNvPicPr>
              <a:picLocks noChangeAspect="1" noChangeArrowheads="1"/>
            </p:cNvPicPr>
            <p:nvPr/>
          </p:nvPicPr>
          <p:blipFill>
            <a:blip r:embed="rId39" cstate="screen"/>
            <a:srcRect/>
            <a:stretch>
              <a:fillRect/>
            </a:stretch>
          </p:blipFill>
          <p:spPr bwMode="auto">
            <a:xfrm flipH="1">
              <a:off x="575047" y="4046991"/>
              <a:ext cx="262792" cy="194015"/>
            </a:xfrm>
            <a:prstGeom prst="rect">
              <a:avLst/>
            </a:prstGeom>
            <a:noFill/>
          </p:spPr>
        </p:pic>
        <p:pic>
          <p:nvPicPr>
            <p:cNvPr id="43" name="Picture 16" descr="http://cfnewsads.thomasnet.com/images/large/451/451115.jpg"/>
            <p:cNvPicPr>
              <a:picLocks noChangeAspect="1" noChangeArrowheads="1"/>
            </p:cNvPicPr>
            <p:nvPr/>
          </p:nvPicPr>
          <p:blipFill>
            <a:blip r:embed="rId40" cstate="screen"/>
            <a:srcRect/>
            <a:stretch>
              <a:fillRect/>
            </a:stretch>
          </p:blipFill>
          <p:spPr bwMode="auto">
            <a:xfrm flipH="1">
              <a:off x="866145" y="4046990"/>
              <a:ext cx="149918" cy="194015"/>
            </a:xfrm>
            <a:prstGeom prst="rect">
              <a:avLst/>
            </a:prstGeom>
            <a:noFill/>
          </p:spPr>
        </p:pic>
        <p:pic>
          <p:nvPicPr>
            <p:cNvPr id="44" name="Picture 18" descr="http://www.contentfairy.com/wp-content/uploads/2010/06/tobii-glasses-eye-tracking-Rosie.jpg"/>
            <p:cNvPicPr>
              <a:picLocks noChangeAspect="1" noChangeArrowheads="1"/>
            </p:cNvPicPr>
            <p:nvPr/>
          </p:nvPicPr>
          <p:blipFill>
            <a:blip r:embed="rId41" cstate="screen"/>
            <a:srcRect/>
            <a:stretch>
              <a:fillRect/>
            </a:stretch>
          </p:blipFill>
          <p:spPr bwMode="auto">
            <a:xfrm flipH="1">
              <a:off x="1038845" y="4046992"/>
              <a:ext cx="153744" cy="194014"/>
            </a:xfrm>
            <a:prstGeom prst="rect">
              <a:avLst/>
            </a:prstGeom>
            <a:noFill/>
          </p:spPr>
        </p:pic>
        <p:pic>
          <p:nvPicPr>
            <p:cNvPr id="45" name="Picture 20" descr="http://www.ce.rit.edu/research/projects/2010_spring/Eye-tracking_Data_Acquisition_System/img/lowrenEyeTracker.jpg"/>
            <p:cNvPicPr>
              <a:picLocks noChangeAspect="1" noChangeArrowheads="1"/>
            </p:cNvPicPr>
            <p:nvPr/>
          </p:nvPicPr>
          <p:blipFill>
            <a:blip r:embed="rId42" cstate="screen"/>
            <a:srcRect/>
            <a:stretch>
              <a:fillRect/>
            </a:stretch>
          </p:blipFill>
          <p:spPr bwMode="auto">
            <a:xfrm flipH="1">
              <a:off x="1216765" y="4046992"/>
              <a:ext cx="148667" cy="194014"/>
            </a:xfrm>
            <a:prstGeom prst="rect">
              <a:avLst/>
            </a:prstGeom>
            <a:noFill/>
          </p:spPr>
        </p:pic>
        <p:pic>
          <p:nvPicPr>
            <p:cNvPr id="46" name="Picture 42" descr="http://www.eye-tracking.ru/wp-content/uploads/2011/10/head_mounted_eyetracker.jpg"/>
            <p:cNvPicPr>
              <a:picLocks noChangeAspect="1" noChangeArrowheads="1"/>
            </p:cNvPicPr>
            <p:nvPr/>
          </p:nvPicPr>
          <p:blipFill>
            <a:blip r:embed="rId43" cstate="screen"/>
            <a:srcRect/>
            <a:stretch>
              <a:fillRect/>
            </a:stretch>
          </p:blipFill>
          <p:spPr bwMode="auto">
            <a:xfrm>
              <a:off x="1394122" y="4048498"/>
              <a:ext cx="192470" cy="192470"/>
            </a:xfrm>
            <a:prstGeom prst="rect">
              <a:avLst/>
            </a:prstGeom>
            <a:noFill/>
          </p:spPr>
        </p:pic>
        <p:pic>
          <p:nvPicPr>
            <p:cNvPr id="47" name="Picture 22" descr="http://www.ethlife.ethz.ch/archive_articles/080331/wearable_eyetracker-l2.jpg?hires"/>
            <p:cNvPicPr>
              <a:picLocks noChangeAspect="1" noChangeArrowheads="1"/>
            </p:cNvPicPr>
            <p:nvPr/>
          </p:nvPicPr>
          <p:blipFill>
            <a:blip r:embed="rId44" cstate="screen"/>
            <a:srcRect/>
            <a:stretch>
              <a:fillRect/>
            </a:stretch>
          </p:blipFill>
          <p:spPr bwMode="auto">
            <a:xfrm flipH="1">
              <a:off x="1610146" y="4046583"/>
              <a:ext cx="210096" cy="194313"/>
            </a:xfrm>
            <a:prstGeom prst="rect">
              <a:avLst/>
            </a:prstGeom>
            <a:noFill/>
          </p:spPr>
        </p:pic>
        <p:pic>
          <p:nvPicPr>
            <p:cNvPr id="48" name="Picture 26" descr="http://eyewriter.org/images/data/TEMPT-ONE/eye-tracking/ASL_EyeTracker.JPG"/>
            <p:cNvPicPr>
              <a:picLocks noChangeAspect="1" noChangeArrowheads="1"/>
            </p:cNvPicPr>
            <p:nvPr/>
          </p:nvPicPr>
          <p:blipFill>
            <a:blip r:embed="rId45" cstate="screen"/>
            <a:srcRect/>
            <a:stretch>
              <a:fillRect/>
            </a:stretch>
          </p:blipFill>
          <p:spPr bwMode="auto">
            <a:xfrm flipH="1">
              <a:off x="1845222" y="4045915"/>
              <a:ext cx="177220" cy="194170"/>
            </a:xfrm>
            <a:prstGeom prst="rect">
              <a:avLst/>
            </a:prstGeom>
            <a:noFill/>
          </p:spPr>
        </p:pic>
        <p:pic>
          <p:nvPicPr>
            <p:cNvPr id="49" name="Picture 28" descr="http://www.asleyetracking.com/Site/Portals/0/ASL%20mobile%20eye%20tracking%20glasses%20-%20iJustine.png"/>
            <p:cNvPicPr>
              <a:picLocks noChangeAspect="1" noChangeArrowheads="1"/>
            </p:cNvPicPr>
            <p:nvPr/>
          </p:nvPicPr>
          <p:blipFill>
            <a:blip r:embed="rId46" cstate="screen"/>
            <a:srcRect/>
            <a:stretch>
              <a:fillRect/>
            </a:stretch>
          </p:blipFill>
          <p:spPr bwMode="auto">
            <a:xfrm flipH="1">
              <a:off x="2051720" y="4046288"/>
              <a:ext cx="202196" cy="194263"/>
            </a:xfrm>
            <a:prstGeom prst="rect">
              <a:avLst/>
            </a:prstGeom>
            <a:noFill/>
          </p:spPr>
        </p:pic>
        <p:pic>
          <p:nvPicPr>
            <p:cNvPr id="50" name="Picture 30" descr="http://www.photonics.com/images/Web/Articles/2006/6/1/Eye_Figure1.jpg"/>
            <p:cNvPicPr>
              <a:picLocks noChangeAspect="1" noChangeArrowheads="1"/>
            </p:cNvPicPr>
            <p:nvPr/>
          </p:nvPicPr>
          <p:blipFill>
            <a:blip r:embed="rId47" cstate="screen"/>
            <a:srcRect/>
            <a:stretch>
              <a:fillRect/>
            </a:stretch>
          </p:blipFill>
          <p:spPr bwMode="auto">
            <a:xfrm flipH="1">
              <a:off x="2277270" y="4048086"/>
              <a:ext cx="211865" cy="193554"/>
            </a:xfrm>
            <a:prstGeom prst="rect">
              <a:avLst/>
            </a:prstGeom>
            <a:noFill/>
          </p:spPr>
        </p:pic>
        <p:pic>
          <p:nvPicPr>
            <p:cNvPr id="51" name="Picture 50" descr="http://www.grinbath.com/sites/default/files/eg_prototype.png"/>
            <p:cNvPicPr>
              <a:picLocks noChangeAspect="1" noChangeArrowheads="1"/>
            </p:cNvPicPr>
            <p:nvPr/>
          </p:nvPicPr>
          <p:blipFill>
            <a:blip r:embed="rId48" cstate="screen"/>
            <a:srcRect/>
            <a:stretch>
              <a:fillRect/>
            </a:stretch>
          </p:blipFill>
          <p:spPr bwMode="auto">
            <a:xfrm>
              <a:off x="2651599" y="4048007"/>
              <a:ext cx="244852" cy="190334"/>
            </a:xfrm>
            <a:prstGeom prst="rect">
              <a:avLst/>
            </a:prstGeom>
            <a:noFill/>
          </p:spPr>
        </p:pic>
        <p:pic>
          <p:nvPicPr>
            <p:cNvPr id="52" name="Picture 52" descr="http://www.virtualhistorian.ca/system/files/labshotgoglecomp.jpg"/>
            <p:cNvPicPr>
              <a:picLocks noChangeAspect="1" noChangeArrowheads="1"/>
            </p:cNvPicPr>
            <p:nvPr/>
          </p:nvPicPr>
          <p:blipFill>
            <a:blip r:embed="rId49" cstate="screen"/>
            <a:srcRect/>
            <a:stretch>
              <a:fillRect/>
            </a:stretch>
          </p:blipFill>
          <p:spPr bwMode="auto">
            <a:xfrm flipH="1">
              <a:off x="2911053" y="4048130"/>
              <a:ext cx="191640" cy="188500"/>
            </a:xfrm>
            <a:prstGeom prst="rect">
              <a:avLst/>
            </a:prstGeom>
            <a:noFill/>
          </p:spPr>
        </p:pic>
        <p:pic>
          <p:nvPicPr>
            <p:cNvPr id="53" name="Picture 54" descr="http://www.vision-systems.com/content/vsd/en/articles/2011/12/eye-tracker-helps-surgeons-perform-better/_jcr_content/leftcolumn/article/headerimage.img.jpg/1323204686447.jpg"/>
            <p:cNvPicPr>
              <a:picLocks noChangeAspect="1" noChangeArrowheads="1"/>
            </p:cNvPicPr>
            <p:nvPr/>
          </p:nvPicPr>
          <p:blipFill>
            <a:blip r:embed="rId50" cstate="screen"/>
            <a:srcRect/>
            <a:stretch>
              <a:fillRect/>
            </a:stretch>
          </p:blipFill>
          <p:spPr bwMode="auto">
            <a:xfrm>
              <a:off x="2507583" y="4048131"/>
              <a:ext cx="127050" cy="191053"/>
            </a:xfrm>
            <a:prstGeom prst="rect">
              <a:avLst/>
            </a:prstGeom>
            <a:noFill/>
          </p:spPr>
        </p:pic>
        <p:pic>
          <p:nvPicPr>
            <p:cNvPr id="54" name="Picture 32" descr="http://microsites.bournemouth.ac.uk/signage/files/2013/03/eyetracker.jpg"/>
            <p:cNvPicPr>
              <a:picLocks noChangeAspect="1" noChangeArrowheads="1"/>
            </p:cNvPicPr>
            <p:nvPr/>
          </p:nvPicPr>
          <p:blipFill>
            <a:blip r:embed="rId51" cstate="screen"/>
            <a:srcRect/>
            <a:stretch>
              <a:fillRect/>
            </a:stretch>
          </p:blipFill>
          <p:spPr bwMode="auto">
            <a:xfrm flipH="1">
              <a:off x="3122883" y="4045744"/>
              <a:ext cx="192463" cy="192881"/>
            </a:xfrm>
            <a:prstGeom prst="rect">
              <a:avLst/>
            </a:prstGeom>
            <a:noFill/>
          </p:spPr>
        </p:pic>
        <p:pic>
          <p:nvPicPr>
            <p:cNvPr id="55" name="Picture 34" descr="http://eyetracker.com.au/wp-content/uploads/2008/07/girl-glasses-small.jpg"/>
            <p:cNvPicPr>
              <a:picLocks noChangeAspect="1" noChangeArrowheads="1"/>
            </p:cNvPicPr>
            <p:nvPr/>
          </p:nvPicPr>
          <p:blipFill>
            <a:blip r:embed="rId52" cstate="screen"/>
            <a:srcRect/>
            <a:stretch>
              <a:fillRect/>
            </a:stretch>
          </p:blipFill>
          <p:spPr bwMode="auto">
            <a:xfrm flipH="1">
              <a:off x="3335959" y="4047326"/>
              <a:ext cx="165860" cy="191071"/>
            </a:xfrm>
            <a:prstGeom prst="rect">
              <a:avLst/>
            </a:prstGeom>
            <a:noFill/>
          </p:spPr>
        </p:pic>
        <p:pic>
          <p:nvPicPr>
            <p:cNvPr id="56" name="Picture 36" descr="http://www.asleyetracking.com/Site/Portals/0/MEXG%20Lindsey%20027%20(cropped,%20low%20res).jpg"/>
            <p:cNvPicPr>
              <a:picLocks noChangeAspect="1" noChangeArrowheads="1"/>
            </p:cNvPicPr>
            <p:nvPr/>
          </p:nvPicPr>
          <p:blipFill>
            <a:blip r:embed="rId53" cstate="screen"/>
            <a:srcRect/>
            <a:stretch>
              <a:fillRect/>
            </a:stretch>
          </p:blipFill>
          <p:spPr bwMode="auto">
            <a:xfrm flipH="1">
              <a:off x="3520644" y="4043031"/>
              <a:ext cx="129950" cy="193415"/>
            </a:xfrm>
            <a:prstGeom prst="rect">
              <a:avLst/>
            </a:prstGeom>
            <a:noFill/>
          </p:spPr>
        </p:pic>
        <p:pic>
          <p:nvPicPr>
            <p:cNvPr id="57" name="Picture 38" descr="http://acuityets.files.wordpress.com/2011/09/capture.png"/>
            <p:cNvPicPr>
              <a:picLocks noChangeAspect="1" noChangeArrowheads="1"/>
            </p:cNvPicPr>
            <p:nvPr/>
          </p:nvPicPr>
          <p:blipFill>
            <a:blip r:embed="rId54" cstate="screen"/>
            <a:srcRect/>
            <a:stretch>
              <a:fillRect/>
            </a:stretch>
          </p:blipFill>
          <p:spPr bwMode="auto">
            <a:xfrm flipH="1">
              <a:off x="3664468" y="4047286"/>
              <a:ext cx="140046" cy="191994"/>
            </a:xfrm>
            <a:prstGeom prst="rect">
              <a:avLst/>
            </a:prstGeom>
            <a:noFill/>
          </p:spPr>
        </p:pic>
        <p:pic>
          <p:nvPicPr>
            <p:cNvPr id="58" name="Picture 40" descr="https://c2.staticflickr.com/2/1127/1489576889_1edd63cf98.jpg"/>
            <p:cNvPicPr>
              <a:picLocks noChangeAspect="1" noChangeArrowheads="1"/>
            </p:cNvPicPr>
            <p:nvPr/>
          </p:nvPicPr>
          <p:blipFill>
            <a:blip r:embed="rId55" cstate="screen"/>
            <a:srcRect/>
            <a:stretch>
              <a:fillRect/>
            </a:stretch>
          </p:blipFill>
          <p:spPr bwMode="auto">
            <a:xfrm flipH="1">
              <a:off x="3823348" y="4050038"/>
              <a:ext cx="187466" cy="192036"/>
            </a:xfrm>
            <a:prstGeom prst="rect">
              <a:avLst/>
            </a:prstGeom>
            <a:noFill/>
          </p:spPr>
        </p:pic>
        <p:pic>
          <p:nvPicPr>
            <p:cNvPr id="59" name="Picture 10" descr="http://www.asleyetracking.com/Site/Portals/0/Jackie%20reading%205.JPG"/>
            <p:cNvPicPr>
              <a:picLocks noChangeAspect="1" noChangeArrowheads="1"/>
            </p:cNvPicPr>
            <p:nvPr/>
          </p:nvPicPr>
          <p:blipFill>
            <a:blip r:embed="rId56" cstate="screen"/>
            <a:srcRect/>
            <a:stretch>
              <a:fillRect/>
            </a:stretch>
          </p:blipFill>
          <p:spPr bwMode="auto">
            <a:xfrm flipH="1">
              <a:off x="4024508" y="4049755"/>
              <a:ext cx="212176" cy="189980"/>
            </a:xfrm>
            <a:prstGeom prst="rect">
              <a:avLst/>
            </a:prstGeom>
            <a:noFill/>
          </p:spPr>
        </p:pic>
        <p:pic>
          <p:nvPicPr>
            <p:cNvPr id="60" name="Picture 12" descr="http://thinkeyetracking.com/cms/wp-content/uploads/2010/01/Non-invasive-head-mounted-Eye-Tracker.jpg"/>
            <p:cNvPicPr>
              <a:picLocks noChangeAspect="1" noChangeArrowheads="1"/>
            </p:cNvPicPr>
            <p:nvPr/>
          </p:nvPicPr>
          <p:blipFill>
            <a:blip r:embed="rId57" cstate="screen"/>
            <a:srcRect/>
            <a:stretch>
              <a:fillRect/>
            </a:stretch>
          </p:blipFill>
          <p:spPr bwMode="auto">
            <a:xfrm flipH="1">
              <a:off x="4245294" y="4049755"/>
              <a:ext cx="220799" cy="189980"/>
            </a:xfrm>
            <a:prstGeom prst="rect">
              <a:avLst/>
            </a:prstGeom>
            <a:noFill/>
          </p:spPr>
        </p:pic>
        <p:pic>
          <p:nvPicPr>
            <p:cNvPr id="61" name="Picture 44" descr="http://www.asleyetracking.com/Site/Portals/0/Mike%20H6BN(cropped).jpg"/>
            <p:cNvPicPr>
              <a:picLocks noChangeAspect="1" noChangeArrowheads="1"/>
            </p:cNvPicPr>
            <p:nvPr/>
          </p:nvPicPr>
          <p:blipFill>
            <a:blip r:embed="rId58" cstate="screen"/>
            <a:srcRect/>
            <a:stretch>
              <a:fillRect/>
            </a:stretch>
          </p:blipFill>
          <p:spPr bwMode="auto">
            <a:xfrm>
              <a:off x="4699348" y="4050879"/>
              <a:ext cx="184582" cy="185365"/>
            </a:xfrm>
            <a:prstGeom prst="rect">
              <a:avLst/>
            </a:prstGeom>
            <a:noFill/>
          </p:spPr>
        </p:pic>
        <p:pic>
          <p:nvPicPr>
            <p:cNvPr id="62" name="Picture 46" descr="http://www.anonymoustipster.com/eyetrackingGlasses.png"/>
            <p:cNvPicPr>
              <a:picLocks noChangeAspect="1" noChangeArrowheads="1"/>
            </p:cNvPicPr>
            <p:nvPr/>
          </p:nvPicPr>
          <p:blipFill>
            <a:blip r:embed="rId59" cstate="screen"/>
            <a:srcRect/>
            <a:stretch>
              <a:fillRect/>
            </a:stretch>
          </p:blipFill>
          <p:spPr bwMode="auto">
            <a:xfrm>
              <a:off x="4478561" y="4050880"/>
              <a:ext cx="205766" cy="187746"/>
            </a:xfrm>
            <a:prstGeom prst="rect">
              <a:avLst/>
            </a:prstGeom>
            <a:noFill/>
          </p:spPr>
        </p:pic>
        <p:pic>
          <p:nvPicPr>
            <p:cNvPr id="63" name="Picture 48" descr="http://www.kognilab.amu.edu.pl/uploads/8/8/7/8/8878940/4259853.gif"/>
            <p:cNvPicPr>
              <a:picLocks noChangeAspect="1" noChangeArrowheads="1"/>
            </p:cNvPicPr>
            <p:nvPr/>
          </p:nvPicPr>
          <p:blipFill>
            <a:blip r:embed="rId35" cstate="screen"/>
            <a:srcRect/>
            <a:stretch>
              <a:fillRect/>
            </a:stretch>
          </p:blipFill>
          <p:spPr bwMode="auto">
            <a:xfrm flipH="1">
              <a:off x="4901653" y="4045420"/>
              <a:ext cx="159541" cy="192088"/>
            </a:xfrm>
            <a:prstGeom prst="rect">
              <a:avLst/>
            </a:prstGeom>
            <a:noFill/>
          </p:spPr>
        </p:pic>
        <p:pic>
          <p:nvPicPr>
            <p:cNvPr id="64" name="Picture 14" descr="http://www.ecs.umass.edu/hpl/equipment_files/eyetracker2.jpg"/>
            <p:cNvPicPr>
              <a:picLocks noChangeAspect="1" noChangeArrowheads="1"/>
            </p:cNvPicPr>
            <p:nvPr/>
          </p:nvPicPr>
          <p:blipFill>
            <a:blip r:embed="rId39" cstate="screen"/>
            <a:srcRect/>
            <a:stretch>
              <a:fillRect/>
            </a:stretch>
          </p:blipFill>
          <p:spPr bwMode="auto">
            <a:xfrm flipH="1">
              <a:off x="5081164" y="4042897"/>
              <a:ext cx="262792" cy="194015"/>
            </a:xfrm>
            <a:prstGeom prst="rect">
              <a:avLst/>
            </a:prstGeom>
            <a:noFill/>
          </p:spPr>
        </p:pic>
        <p:pic>
          <p:nvPicPr>
            <p:cNvPr id="65" name="Picture 16" descr="http://cfnewsads.thomasnet.com/images/large/451/451115.jpg"/>
            <p:cNvPicPr>
              <a:picLocks noChangeAspect="1" noChangeArrowheads="1"/>
            </p:cNvPicPr>
            <p:nvPr/>
          </p:nvPicPr>
          <p:blipFill>
            <a:blip r:embed="rId40" cstate="screen"/>
            <a:srcRect/>
            <a:stretch>
              <a:fillRect/>
            </a:stretch>
          </p:blipFill>
          <p:spPr bwMode="auto">
            <a:xfrm flipH="1">
              <a:off x="5372262" y="4042896"/>
              <a:ext cx="149918" cy="194015"/>
            </a:xfrm>
            <a:prstGeom prst="rect">
              <a:avLst/>
            </a:prstGeom>
            <a:noFill/>
          </p:spPr>
        </p:pic>
        <p:pic>
          <p:nvPicPr>
            <p:cNvPr id="66" name="Picture 18" descr="http://www.contentfairy.com/wp-content/uploads/2010/06/tobii-glasses-eye-tracking-Rosie.jpg"/>
            <p:cNvPicPr>
              <a:picLocks noChangeAspect="1" noChangeArrowheads="1"/>
            </p:cNvPicPr>
            <p:nvPr/>
          </p:nvPicPr>
          <p:blipFill>
            <a:blip r:embed="rId41" cstate="screen"/>
            <a:srcRect/>
            <a:stretch>
              <a:fillRect/>
            </a:stretch>
          </p:blipFill>
          <p:spPr bwMode="auto">
            <a:xfrm flipH="1">
              <a:off x="5544962" y="4042898"/>
              <a:ext cx="153744" cy="194014"/>
            </a:xfrm>
            <a:prstGeom prst="rect">
              <a:avLst/>
            </a:prstGeom>
            <a:noFill/>
          </p:spPr>
        </p:pic>
        <p:pic>
          <p:nvPicPr>
            <p:cNvPr id="67" name="Picture 20" descr="http://www.ce.rit.edu/research/projects/2010_spring/Eye-tracking_Data_Acquisition_System/img/lowrenEyeTracker.jpg"/>
            <p:cNvPicPr>
              <a:picLocks noChangeAspect="1" noChangeArrowheads="1"/>
            </p:cNvPicPr>
            <p:nvPr/>
          </p:nvPicPr>
          <p:blipFill>
            <a:blip r:embed="rId42" cstate="screen"/>
            <a:srcRect/>
            <a:stretch>
              <a:fillRect/>
            </a:stretch>
          </p:blipFill>
          <p:spPr bwMode="auto">
            <a:xfrm flipH="1">
              <a:off x="5722882" y="4042898"/>
              <a:ext cx="148667" cy="194014"/>
            </a:xfrm>
            <a:prstGeom prst="rect">
              <a:avLst/>
            </a:prstGeom>
            <a:noFill/>
          </p:spPr>
        </p:pic>
        <p:pic>
          <p:nvPicPr>
            <p:cNvPr id="68" name="Picture 42" descr="http://www.eye-tracking.ru/wp-content/uploads/2011/10/head_mounted_eyetracker.jpg"/>
            <p:cNvPicPr>
              <a:picLocks noChangeAspect="1" noChangeArrowheads="1"/>
            </p:cNvPicPr>
            <p:nvPr/>
          </p:nvPicPr>
          <p:blipFill>
            <a:blip r:embed="rId43" cstate="screen"/>
            <a:srcRect/>
            <a:stretch>
              <a:fillRect/>
            </a:stretch>
          </p:blipFill>
          <p:spPr bwMode="auto">
            <a:xfrm>
              <a:off x="5900239" y="4044404"/>
              <a:ext cx="192470" cy="192470"/>
            </a:xfrm>
            <a:prstGeom prst="rect">
              <a:avLst/>
            </a:prstGeom>
            <a:noFill/>
          </p:spPr>
        </p:pic>
        <p:pic>
          <p:nvPicPr>
            <p:cNvPr id="69" name="Picture 22" descr="http://www.ethlife.ethz.ch/archive_articles/080331/wearable_eyetracker-l2.jpg?hires"/>
            <p:cNvPicPr>
              <a:picLocks noChangeAspect="1" noChangeArrowheads="1"/>
            </p:cNvPicPr>
            <p:nvPr/>
          </p:nvPicPr>
          <p:blipFill>
            <a:blip r:embed="rId44" cstate="screen"/>
            <a:srcRect/>
            <a:stretch>
              <a:fillRect/>
            </a:stretch>
          </p:blipFill>
          <p:spPr bwMode="auto">
            <a:xfrm flipH="1">
              <a:off x="6116263" y="4042489"/>
              <a:ext cx="210096" cy="194313"/>
            </a:xfrm>
            <a:prstGeom prst="rect">
              <a:avLst/>
            </a:prstGeom>
            <a:noFill/>
          </p:spPr>
        </p:pic>
        <p:pic>
          <p:nvPicPr>
            <p:cNvPr id="70" name="Picture 26" descr="http://eyewriter.org/images/data/TEMPT-ONE/eye-tracking/ASL_EyeTracker.JPG"/>
            <p:cNvPicPr>
              <a:picLocks noChangeAspect="1" noChangeArrowheads="1"/>
            </p:cNvPicPr>
            <p:nvPr/>
          </p:nvPicPr>
          <p:blipFill>
            <a:blip r:embed="rId45" cstate="screen"/>
            <a:srcRect/>
            <a:stretch>
              <a:fillRect/>
            </a:stretch>
          </p:blipFill>
          <p:spPr bwMode="auto">
            <a:xfrm flipH="1">
              <a:off x="6351339" y="4041821"/>
              <a:ext cx="177220" cy="194170"/>
            </a:xfrm>
            <a:prstGeom prst="rect">
              <a:avLst/>
            </a:prstGeom>
            <a:noFill/>
          </p:spPr>
        </p:pic>
        <p:pic>
          <p:nvPicPr>
            <p:cNvPr id="71" name="Picture 28" descr="http://www.asleyetracking.com/Site/Portals/0/ASL%20mobile%20eye%20tracking%20glasses%20-%20iJustine.png"/>
            <p:cNvPicPr>
              <a:picLocks noChangeAspect="1" noChangeArrowheads="1"/>
            </p:cNvPicPr>
            <p:nvPr/>
          </p:nvPicPr>
          <p:blipFill>
            <a:blip r:embed="rId46" cstate="screen"/>
            <a:srcRect/>
            <a:stretch>
              <a:fillRect/>
            </a:stretch>
          </p:blipFill>
          <p:spPr bwMode="auto">
            <a:xfrm flipH="1">
              <a:off x="6557837" y="4042194"/>
              <a:ext cx="202196" cy="194263"/>
            </a:xfrm>
            <a:prstGeom prst="rect">
              <a:avLst/>
            </a:prstGeom>
            <a:noFill/>
          </p:spPr>
        </p:pic>
        <p:pic>
          <p:nvPicPr>
            <p:cNvPr id="72" name="Picture 30" descr="http://www.photonics.com/images/Web/Articles/2006/6/1/Eye_Figure1.jpg"/>
            <p:cNvPicPr>
              <a:picLocks noChangeAspect="1" noChangeArrowheads="1"/>
            </p:cNvPicPr>
            <p:nvPr/>
          </p:nvPicPr>
          <p:blipFill>
            <a:blip r:embed="rId47" cstate="screen"/>
            <a:srcRect/>
            <a:stretch>
              <a:fillRect/>
            </a:stretch>
          </p:blipFill>
          <p:spPr bwMode="auto">
            <a:xfrm flipH="1">
              <a:off x="6783387" y="4043992"/>
              <a:ext cx="211865" cy="193554"/>
            </a:xfrm>
            <a:prstGeom prst="rect">
              <a:avLst/>
            </a:prstGeom>
            <a:noFill/>
          </p:spPr>
        </p:pic>
        <p:pic>
          <p:nvPicPr>
            <p:cNvPr id="73" name="Picture 50" descr="http://www.grinbath.com/sites/default/files/eg_prototype.png"/>
            <p:cNvPicPr>
              <a:picLocks noChangeAspect="1" noChangeArrowheads="1"/>
            </p:cNvPicPr>
            <p:nvPr/>
          </p:nvPicPr>
          <p:blipFill>
            <a:blip r:embed="rId48" cstate="screen"/>
            <a:srcRect/>
            <a:stretch>
              <a:fillRect/>
            </a:stretch>
          </p:blipFill>
          <p:spPr bwMode="auto">
            <a:xfrm>
              <a:off x="7157716" y="4043913"/>
              <a:ext cx="244852" cy="190334"/>
            </a:xfrm>
            <a:prstGeom prst="rect">
              <a:avLst/>
            </a:prstGeom>
            <a:noFill/>
          </p:spPr>
        </p:pic>
        <p:pic>
          <p:nvPicPr>
            <p:cNvPr id="74" name="Picture 52" descr="http://www.virtualhistorian.ca/system/files/labshotgoglecomp.jpg"/>
            <p:cNvPicPr>
              <a:picLocks noChangeAspect="1" noChangeArrowheads="1"/>
            </p:cNvPicPr>
            <p:nvPr/>
          </p:nvPicPr>
          <p:blipFill>
            <a:blip r:embed="rId49" cstate="screen"/>
            <a:srcRect/>
            <a:stretch>
              <a:fillRect/>
            </a:stretch>
          </p:blipFill>
          <p:spPr bwMode="auto">
            <a:xfrm flipH="1">
              <a:off x="7417170" y="4044036"/>
              <a:ext cx="191640" cy="188500"/>
            </a:xfrm>
            <a:prstGeom prst="rect">
              <a:avLst/>
            </a:prstGeom>
            <a:noFill/>
          </p:spPr>
        </p:pic>
        <p:pic>
          <p:nvPicPr>
            <p:cNvPr id="75" name="Picture 54" descr="http://www.vision-systems.com/content/vsd/en/articles/2011/12/eye-tracker-helps-surgeons-perform-better/_jcr_content/leftcolumn/article/headerimage.img.jpg/1323204686447.jpg"/>
            <p:cNvPicPr>
              <a:picLocks noChangeAspect="1" noChangeArrowheads="1"/>
            </p:cNvPicPr>
            <p:nvPr/>
          </p:nvPicPr>
          <p:blipFill>
            <a:blip r:embed="rId50" cstate="screen"/>
            <a:srcRect/>
            <a:stretch>
              <a:fillRect/>
            </a:stretch>
          </p:blipFill>
          <p:spPr bwMode="auto">
            <a:xfrm>
              <a:off x="7013700" y="4044037"/>
              <a:ext cx="127050" cy="191053"/>
            </a:xfrm>
            <a:prstGeom prst="rect">
              <a:avLst/>
            </a:prstGeom>
            <a:noFill/>
          </p:spPr>
        </p:pic>
        <p:pic>
          <p:nvPicPr>
            <p:cNvPr id="76" name="Picture 32" descr="http://microsites.bournemouth.ac.uk/signage/files/2013/03/eyetracker.jpg"/>
            <p:cNvPicPr>
              <a:picLocks noChangeAspect="1" noChangeArrowheads="1"/>
            </p:cNvPicPr>
            <p:nvPr/>
          </p:nvPicPr>
          <p:blipFill>
            <a:blip r:embed="rId51" cstate="screen"/>
            <a:srcRect/>
            <a:stretch>
              <a:fillRect/>
            </a:stretch>
          </p:blipFill>
          <p:spPr bwMode="auto">
            <a:xfrm flipH="1">
              <a:off x="7629000" y="4041650"/>
              <a:ext cx="192463" cy="192881"/>
            </a:xfrm>
            <a:prstGeom prst="rect">
              <a:avLst/>
            </a:prstGeom>
            <a:noFill/>
          </p:spPr>
        </p:pic>
        <p:pic>
          <p:nvPicPr>
            <p:cNvPr id="77" name="Picture 34" descr="http://eyetracker.com.au/wp-content/uploads/2008/07/girl-glasses-small.jpg"/>
            <p:cNvPicPr>
              <a:picLocks noChangeAspect="1" noChangeArrowheads="1"/>
            </p:cNvPicPr>
            <p:nvPr/>
          </p:nvPicPr>
          <p:blipFill>
            <a:blip r:embed="rId52" cstate="screen"/>
            <a:srcRect/>
            <a:stretch>
              <a:fillRect/>
            </a:stretch>
          </p:blipFill>
          <p:spPr bwMode="auto">
            <a:xfrm flipH="1">
              <a:off x="7842076" y="4043232"/>
              <a:ext cx="165860" cy="191071"/>
            </a:xfrm>
            <a:prstGeom prst="rect">
              <a:avLst/>
            </a:prstGeom>
            <a:noFill/>
          </p:spPr>
        </p:pic>
        <p:pic>
          <p:nvPicPr>
            <p:cNvPr id="78" name="Picture 36" descr="http://www.asleyetracking.com/Site/Portals/0/MEXG%20Lindsey%20027%20(cropped,%20low%20res).jpg"/>
            <p:cNvPicPr>
              <a:picLocks noChangeAspect="1" noChangeArrowheads="1"/>
            </p:cNvPicPr>
            <p:nvPr/>
          </p:nvPicPr>
          <p:blipFill>
            <a:blip r:embed="rId53" cstate="screen"/>
            <a:srcRect/>
            <a:stretch>
              <a:fillRect/>
            </a:stretch>
          </p:blipFill>
          <p:spPr bwMode="auto">
            <a:xfrm flipH="1">
              <a:off x="8026761" y="4038937"/>
              <a:ext cx="129950" cy="193415"/>
            </a:xfrm>
            <a:prstGeom prst="rect">
              <a:avLst/>
            </a:prstGeom>
            <a:noFill/>
          </p:spPr>
        </p:pic>
        <p:pic>
          <p:nvPicPr>
            <p:cNvPr id="79" name="Picture 38" descr="http://acuityets.files.wordpress.com/2011/09/capture.png"/>
            <p:cNvPicPr>
              <a:picLocks noChangeAspect="1" noChangeArrowheads="1"/>
            </p:cNvPicPr>
            <p:nvPr/>
          </p:nvPicPr>
          <p:blipFill>
            <a:blip r:embed="rId54" cstate="screen"/>
            <a:srcRect/>
            <a:stretch>
              <a:fillRect/>
            </a:stretch>
          </p:blipFill>
          <p:spPr bwMode="auto">
            <a:xfrm flipH="1">
              <a:off x="8170585" y="4043192"/>
              <a:ext cx="140046" cy="191994"/>
            </a:xfrm>
            <a:prstGeom prst="rect">
              <a:avLst/>
            </a:prstGeom>
            <a:noFill/>
          </p:spPr>
        </p:pic>
        <p:pic>
          <p:nvPicPr>
            <p:cNvPr id="80" name="Picture 40" descr="https://c2.staticflickr.com/2/1127/1489576889_1edd63cf98.jpg"/>
            <p:cNvPicPr>
              <a:picLocks noChangeAspect="1" noChangeArrowheads="1"/>
            </p:cNvPicPr>
            <p:nvPr/>
          </p:nvPicPr>
          <p:blipFill>
            <a:blip r:embed="rId55" cstate="screen"/>
            <a:srcRect/>
            <a:stretch>
              <a:fillRect/>
            </a:stretch>
          </p:blipFill>
          <p:spPr bwMode="auto">
            <a:xfrm flipH="1">
              <a:off x="8329465" y="4045944"/>
              <a:ext cx="187466" cy="192036"/>
            </a:xfrm>
            <a:prstGeom prst="rect">
              <a:avLst/>
            </a:prstGeom>
            <a:noFill/>
          </p:spPr>
        </p:pic>
        <p:pic>
          <p:nvPicPr>
            <p:cNvPr id="81" name="Picture 44" descr="http://www.asleyetracking.com/Site/Portals/0/Mike%20H6BN(cropped).jpg"/>
            <p:cNvPicPr>
              <a:picLocks noChangeAspect="1" noChangeArrowheads="1"/>
            </p:cNvPicPr>
            <p:nvPr/>
          </p:nvPicPr>
          <p:blipFill>
            <a:blip r:embed="rId60" cstate="screen"/>
            <a:srcRect/>
            <a:stretch>
              <a:fillRect/>
            </a:stretch>
          </p:blipFill>
          <p:spPr bwMode="auto">
            <a:xfrm>
              <a:off x="8532440" y="4045545"/>
              <a:ext cx="140073" cy="19129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Sledovanie pohľadu môže zefektívniť </a:t>
            </a:r>
            <a:r>
              <a:rPr lang="sk-SK" dirty="0" err="1" smtClean="0"/>
              <a:t>crowdsourcing</a:t>
            </a:r>
            <a:endParaRPr lang="sk-SK" dirty="0"/>
          </a:p>
        </p:txBody>
      </p:sp>
      <p:sp>
        <p:nvSpPr>
          <p:cNvPr id="17410" name="AutoShape 2" descr="data:image/jpeg;base64,/9j/4AAQSkZJRgABAQAAAQABAAD/2wCEAAkGBxQTEhUUEhMWFhUXGB0aGRgYGRkgGRcbGBgdIB4hGBcYHCggICIlGxcdJTEhJSktLi4wHh8zODMsNygtLi0BCgoKDg0OGxAQGywmICQsLCw0LCwsLCw0LCwsLCwsLDQvLywsLCwvLCwsLCwsLCwsLCwsLCwsLCwsLCwsLC8sLP/AABEIAKkBKQMBIgACEQEDEQH/xAAcAAACAgMBAQAAAAAAAAAAAAAABgUHAQMEAgj/xABKEAACAQMCAwUFAwgHBQgDAAABAgMABBESIQUGMRMiQVFhBxQycYEjQpEzNFJicqGxwTVDc4LR4fAVkqKysxZTY3SDtMLxJERU/8QAGgEBAAMBAQEAAAAAAAAAAAAAAAIDBAEFBv/EACsRAAICAgIBAgUDBQAAAAAAAAABAhEDIRIxQQQTIlFhkbEycYEUwdHh8P/aAAwDAQACEQMRAD8AvGiiigCiiigCiiigCiiigCiiigCiiigCiiigCiiigIvmHmC3soxJcyaFZgqgAszMfBVUEk/KkOfnia+u/drCUWqKgYySwntJCT0jjkxjA8TXFzfx+M8bi7fPu9moXV1VJ7jOkv5DSvXwph5r4KbqNTE+iWMh4n8Aw6Z8wQSCPI1RkyVpGjFiUtsiLjnS/sJlt7qNLoSYEE4xEHPishOVDbbYxnIp05Y5shvNSrqjmT8pDIMSJ646MNviGRSSL5OIQyWN4vY3KgakOOo6PEfEZGxHSliCKZWFtMxjv4MtZXPQTAdY2bxz0IPnmoxy7pkp4NWi/KKguTOYlvrVJgNL7rInikinDA/Ufhip2tKZlCiiigCiiigCiiigCiiigCiiigCiiigCiiigCsVmsUBmiiigCiiigCiiigCiiigCiiigCvE8yopZiFVQSSTgAAZJJ+Ve61XZTQ3aY0aTqz0043z6YoDR/tWH/vo/99f8fOkXmP2nxW8qqiO7ZKtEyqobydJydHh8OTnI6GqZ4zZvHK1zb592djoi7T7XsRjSzoNwrBRpJ3wB862pxyKRAGjfBHw6CR+4YrNlyzi9K0aMeKMlt0x04l7aLkKZI0tl7wXsG7VpACudRfujY7EAUo8U9r/E5fhnWLfpFGBj6tk1GycMSQ4RHXbOmRTpPnpbqv8Arat9rwKNNyoY9R5j0PgfwqP9TFLfZJelk3oVb26lmZ5pWd2c5dzk6j61afsY5tfW1nPKSMAwhuvqoY+mCB86Ro0WYNoUJICe6dlkAPQjwYbeo2rjNuwAfvkoeqnDoR5g/wAQam5qSpnIxcHaPovmbl1LsKwJjnj3imX4kPkfNT4qetK/FknaIw8Sgyq7rdwbhCDs2j41I26Z8fClvkb2lT4ZLlhIq40sVfWRvnLIrDYDxA+dP1/NZ8Sj7KK6XtBuhjkxIjY66c5PqCMVU4uLpmiM1JWvsI/DLmW013NpdRtLn7cSZSGXOdL6RuGO3eGzb1ZHKvtAEjrb3qCC4bZGBzDMf/Dk6Z/VO9Udx7g13w+Q9sNUbahrAzG4bqDnpnO6HHofGtc/EXMKxnV2atrCMTldvBjvjbKt1U9dt6sjad2VTjGS6pn1hRVU+ynn5pn90uZC7EZgkYYdwvxLJj76+fiN6tatCdmRpoKKKK6cCiiigCiiigCiiigCiiigCiiigCsVmsUBmiiigCiiigCiiigCiiigCiiigCqm9rPMqNOLA3IihCa7gKCZJST3IlC797qR5Yz1qx+Y79YLWaVpREEQntGGQpxt3SRk5xgZ3NfOfYYdp5JCjS97troL7xIT/wB3bK5IzkfEQMY8KhkbUdE8aTlsi+OSieUPKdK/CsabysBthsdB6eFeWKKQqMygDoZMBfVyM6R6bk1mHlS5de31dpE7kSGF0aQEb7rqCk7jYMeteDw9MSGG2nZI863mwNOBvnHcXB8AS1Ue0kqvrwaObe6/kxBxOLEZKyZb4iztpGDvjJ3rstOKlldhvg5X9nUFFcg4MWjWQOhd3MaxYw6Ko6lT8Ixvk+BHia2WFkdRgHxgyxf3j30P1KY+tVzxQZbGcl+xzcW4ki3DBV7uwcjrqH3l8mXz8dwa6rhTIupRlgPiXbtVI6HHQ/wNd/8A2LM6G4JZVlbMewxjAOd/Pfal+xEltO0b5x94en6Q9MHO3r5V1xTVR7QqUXcupHby5NHHeQtIq6H7uvcANnZjjdWB2Yf41dnA5o9Q1IurfD4GRn161TF1EjayBqXpIPEED4l/WA39RT/ypxDt4dB/OIQNa+EqY7sieecDPrVeSTkuSLsCjG4S89Msa6tVkUo6qynqCAQfmDS7xTlBWwYwm2MKw2XHTHp6V18M4vjuP08M9al76/jhiaaRgsaKWLegqEXyLJcsT2U9zNydLbSLcWhZXjGrTj4dI+7j4gRtjw+VOnCvbZam3j1xSdv0dNgowPi7RjjT++kfmTmme+O+YoM92NThmGdjIw39dI6etLbQxKQFUK/UaVJb6qM6h6HatuO12Yc0eW46PqDl7j8F7EJreRXU4zg7qcdGHUGpSvl7lLi0lrdpJYdyWRhHLayBtJydiudyhx1+JPUV9G8A4wLiMEqYpcd+JiNaHON8HcEjY9DVvJdGRxZKUUUVI4FFFFAFFFFAFFFFAFFFFAFYrNYoDNFFFAFFFFAFFFFAFFFFAFFFFAKvtIuGjspJRMYo0Ul9KqZJMkBFjZtlJYgZweu2K+bOG2rT3De8HTh9Uzykl8A/CSx67Y/jX1bx+6SK2mlkAKxxs5BGR3BncfMV808lWJlutV0AT+cb9XMviceA3OPWq8sqjZf6eHKaRNcR9oNnqNtJZRyW0ZOjszjJXYHQQAOnn+NdqLa3yQjhcIjlUiRhqURRsCNpoie/02IX6imi65o4T2hiIjkYAaikOtRv0LKp8R9K1cDseFT3rS2ZAmiCk9kxVCCCPhGxHgdvAVRaSumXU26tMi4uV3mdhdwN70WLm5Vu4QMACJlOUAGO4R5neofj/K80d7L7t3pTHHMgY4LmMgNpO3eVlU+ocjxq4mFcPEOxSSJ5CqyHUkZPxHUMsq+eQmcelVqbuy6UE4pFYcMkI1Yu3t0kYtGsihrfLDvxNn4GWTUNOoeGK5ePcP0g9vD2UgAKzqC0RI3BV/ug5wVbHXxp74Xe8Pd5BE8Zac6pEbIDFRgko2wONjt4b9K5eJcLjgB7GRljK/kWOqHJxpK6t1A8lOPSuykuzuKL/Stop27WSBlOkASDu76lBHhkbeYHoR5V0PfuDDcW7GJkHZ5XbQT0BHl1GD51M8Q4Z2yNGmUfWvaQ5GO82NaZ6YJzqGAdwRmla8Rrd2WRd90lXwJHRlPr1zU1Uqa7KckXC14LT5G5qjvAYpVVbtQdK7BZWH6JIIB8xjbwqN585gebsrJong0faTI+DqKnuAEbMue9n0FVwxwQ4JB2IcbEHwYEdPI+tdcnMcs1wst0/aOsfZ6sbnScrnHUnz9anHHG7RCWeTqMnoa+WuBNfTMgcxxJ+UkHxEn7iZ8cHc+FXBwTgFvarpgiVPNurt6s53NVz7PJx7oNPxo7dqBp1KzMTuCdwR0/yqw+D8T1dx/i6jPiKzZMj5cWbIYbgsi2HHuWre7UCaMFlOVdTpdD5q43FL/DLG64XJI6hryGVgzuPzlMAAZzs6gDoMH0p5rC11Sa0VOKezxwDnC3udklUsOq9HX0ZDhgfpTGrA9KRuOcs29zhnUpKvwyxnTKp9HG/wBDtUdBxm+4dtcI15bj+uiUdqgz/WxeOB95fwq+GUz5MPlFl0VF8B5gt7tA9vKrj9U7j5jqPrUpWhNMzNUFFFFdOBRRRQBRRRQBWKzWKAzRRRQBRRRQBRRRQBRRRQBRRRQCV7Xb/s+HOgJBndINvKRu/wD8Aavna74JcxiNtLoZo3KBjglV3046/Bg48a+gecbgTcUsLUDUIRJcyfq90pHkftMa5+fOTlv4dIbRKu8bnOAT1Bx4EbVTPIlKi/HC4tlZQ8mcPe6tzFfxwwFI9ayl459YHe0lkC5J367Vt5qSay4gqWkna3CaOzkCgtLDKDtLpGG0soGv1FWL2rJA0d0IyUXBkCjs+mxCOT8IxnPWobkK2E80l2shZR9krHAMpUAE4AAVF6Ko9Sc7VX7yaei7+nca32PMTHSNWNWBqx0zjfH1qP40lu8ei6MegkY1sB3h0KnOQR4Eb1zcxcU7LCr1PUjwFU7xqweOeMF8rM4UTT6mVQ7gYJOR3Qcncd3OxrPjqUqs1ZYyhj51oc+Ley+CbMtpcyJITnUXMinfffOrPrmoS65M4nbqAskdzEqYMbHqBk6QrD8DnO9c3K/InGGnkEDm37A4V31rHJ8Wns8KQ4OOpzsasHk/mKScy212nZ3cBxIngw8GX0P8x51onyit7RlxuEnrTKq4RxYmGYsCssGCuc6hHqBKsTvtpxWznhVZ4ZttMgETZB8dwSem3Wnbm/hyx8QicAD3mCSNh01NHhhn1I2+lL/NnDxJbsuw0oZB6FR/gMVTySyL6/8Afk2KDngkn2v7b/BX89s0LtDIcEA6dsgk+HyP8a4XHn1rsvLsy6Wc95FAz5j5+dcty2rBHXofn/8AVbI35PKlXgleUeYWsbgShdaEaZE/SQnw9RjaruikjmhW6tm1Iwz17y+YIz1HlXzrV3cucKlsLC24hAC8Mkam7gxnu74lj9QMZHiKrzYVNX5L/S+peJ/Qc+C8eVxocgEeJqfDUn33DkkRbi1IdGUMMeIPjiungPGzq7OQYGwBz44rApOLpnqTxRnHnj+wzE1kGsZrOatMgtcX5QVpPeLSQ2t0PvoBpf0lTow/fWzhvtHEL+78VT3ecDIdctDKP0lYbjpvnpTFS7zty/71CGiIW4hPaQt5Mu+k+jdCKvxzaeyjLjTVoeLDiMU6B4ZUkQ/eRgR+IqN43zfZWoPb3MSkAnTqBc48lG9V5b29lf26zJD2DsMTdkzRnWvxh9BAO48RUeeZ7K0jMPDraCW7lBRCoDHOcZkY5JAOTud628XVmDkrot/gnGoLuITW8iyIfEeHow6g+hqQqqbHgHYrFLZz+73YUCYhB7vcHqe0hXABJ+8u4pr4BziHYQ3kfutwThQWBil/sZejZx8J7w8q44tdnU0xrooorh0KxWaxQGaKKKAKKKKAKKKKAKKKKAKKKwxoCuOBAtxvirtvpFuinyHZ5I/Hem56T/Z7mSXiNyT+Vu2Rf2YRpB/15U4msOV3I241SK+9qNj28UVtGzdvPKAoB20gEuzj9EL6dcUy8D4RHa26QRfCgwM9SepJ+ZpY5r4Ldx8Qi4hAO2jRQrwj8oq94N2Y6HOrVjrkDrU9xzi7xjCWzTAg6gHVSBjoAepOf86jLpIuhbbYsW8zXuZlyFMjoPURsRkeHhmpS1iVMxyRq8bHowBHT9auDlqWIXpS1V1tfd1DqQwWOVXwoUt94qW1YyMjOad5bRSDkdaqlCpXE1x9RcFGaF+x4E9vluHXDQK3WJh2kGf1UY5X+6QPSlni/Ab2K/jvxJ27SHs5uzQJhNOA2nUcgYGfkKsW3h0DGfxr06Zq1ZZVTM3tQ5WhG424mMZcZMZ1qR90lSD/AKNKvMSj3aYgj4G+f+VPPMdjoBKkHbYHrtv08elV7zRMPdZcDBI/mPpWeN80mejLj7MnH5P8Ff3FtoZh5KD9CBn+NaHgIYDzGQfMeBqTtCCzMzui6RnCZZsjG3gF9TXVxHhAKyMgdBAiHvsG7rtgfCO6d843r01J3TPn3C1aPXKnBjf3cUKrkyspdgD9mqnvkgef8TX1pFbKqCMKNAXSFxtpAxjHypa9n3JVvw6H7HLPKFMjnckhei7bLkkgetNlWJFTZVt/ZHg1ypT+jrh8FfC1lbyPhG3l4GuzmLhqgdsrqq/eLEafnk0+8TsI7iJ4ZkDxuMMp6EVS3DuXLeSe4imVy1tKUELSu0ITGUZUY+KkbHO4NVT9OsjNGL1csKJsc+W0IEYdrhwNxApf/iGw/Gtb823s+1rYtED/AFlywAH9xdzUZxjiUFmQsCIrMwBVFAZyfDby86nbW/zGHI6nwq2HpILT2U5PWTlvog+KWpRS/Er+ZtR2jhJRCf0VVO8xPlml3ivD8RlkjltI+na3FxLqOemiFXJJPka0c0cf030cpGeyUlUz1ZmCjGfHGfwNSvCJSZFnvCHcNhFP5OIHfuDxbf4jVvCN0kU85VbZ18t8uM3D2iM86GViSxGDjPgrbgMOud6jLDk2ayDXFuQZ1L4jOCrx52APUNgZz9KskMCARvnpXhjV3BFPNlW8F9oN4NRmiWRVOHCjS6f3fL1O3rT/AGXFba/iKHDKdzG/xDHQj1HUMPxrh5h5YSdu1jYwXC/DKnj6Ov3h86RRE6XAgmRYLgnuMoPYTHzwN0Y/ppjfqKjuPZLUui0uDcfnsLiOC6l7WylOiKZh34G+6kr+IPQMd/OrNFfP0/G2Cm1vUZllIQxSfGNTY1Qzr3XA2O4DDqTVgcg8yPHKeG3jFpUGbeY//sRDpk/pqNj54zv1qqS8oti/mWDWKzWKgSM0UUUAUUUUAUUUUAUUUUAVy8Vn7OGV/wBFGb8FJrqqI5vcrY3RAyRBIcf3DXH0dXYq+zGHRwyBmO7hpWJ85GZif313XfNtnHgNcxZO4CtqJHoFya5uUSicKte0K6Pdk1E/DgoM5z4b1CXnGLCxi12pgRM4IjA1McasZHU6TnBNYZdtm6Eb1Z2Se0Wy7YQh3YkZyiFsHxBUd4EfKpm0ure5BMTq+OuOo+Y6ild+JcNvNPvCwsxwVc4DHPQq4wevkazf8mx6VNtdXMLKdSN2rOqt6q5OV8xmovg1/ktUckXrf7Hbxy2aNkwTpJ2+fyqb4TxBJlOhtRRtDeYYDy+RB+tKqczB4+xuysNwmMsSBFMemYnO2/XSdxWOSZNF/dxYIV0ilXPjgFG6fIVXGFSZoyT5Y1faY8kVouZdKk10NUNzJeCKIsegBJ9MDPTx2rrK4beyvuK8wiS+mU5Kxwgei97LY82JZBj0qPv7y2llVJiOzCsWyQAcbAn9xxuTkeVLtpxFzE8rEnU5cAdcmTuDAHjIxP8A6Ypj4d7Pz2Yurm4aBkBdjgERjGw38QPGrvbinbIe9NxaXXf8EaJzLwuXf8l3CT1OkjT/AMJUfWpjknlhrqeO1beONlnu2HQsPgiJ/iPAComysJL2dLLh0Tdmja5JZhuxP9ZKR0HQqvjtttX0Byhy3FYW6wx7nrI5+KVz8TN8/wB1aIY62/nZky57SS+VE0oxWaKKuMoVVPtFQWV8l30iuIzFIfJ0BZCfpkfhVrVXXtaIc2MEq/8A48s/2jeBZVyiHyDN/CpRezkuiv8AljhBuZDdTL3TtGp6hPP5t4+lT3MlwQFRNtvDbFMRRUGwwB5dBSTxCTWzFj47b+vl9K0VSM92xe47w6NoDckEyxlGznqoYagfDIBrujugVIQdSGBPkw2+Vd8nDmmilRQQGRgT6ldh50scInDQJjroUHcdVJX8NqraJ3os7l+9BiVM95RvnrUhIcUq8tN3ycg90beI26Uynero9FT7PZao/i/CIbpdEyBgNwehU/qkbiuoZrYK6RsT7r2eo8fZ+9T48mbUuf2T/LFKfMK8RshEJG1xwuHhmAyUI6DV1Ueh2q3S3rXTHErAh1VlIwVIyGB6gioSxprRZHI72S/s05pPEbFJnK9qCUlVeisDtsemVwfrTVVR8MtF4Rxa3S1De6cRBUxknEUidCrePXod8E77CrcrLVGkzRRRQBRRRQBRRRQBRRRQBWueIOrKwyrAgjzBGDWyoXmXmq1sUL3Myptsmcu3oqdTQFB80cfNvaNwqTUWt52jfOPtIQxKYPUEArj5V1+zLkpLgtMzkwBlKocd4gE6ZUORkZB/h1qE9pHGob3iCTNDJbq8ah9enVjfS5CnyIyD4AVY/sfvmED2kxXtIW7uP6yM9GHmvgD8qoyritGjC7lskuL8hW0yldCgFtWwx3tt9vPAzUVb8nXcMn2VzqhIx2b6srt91vn4HwqxM15xWRo3xyNbE+Hl8NiK4UMuQwB81IOR8jipPhXBTHcT3DlSZAqIFyNMa5ODnqSzEk/Kpdh3x8q9N03qMVSolknzabAtgVUntP5mDxGKJidTaNuhGATg/Lb60yc781iOKRYXGdJGoEdSCMD5dfpVQxWD3LBy+mFBvIfE9W058ievoKsxpP4n0iE7j8K7ZyJxR4HSOML9lIrnIzqaMdGHkCWP1q3eXuZLzikRS1ito2IwzPLkp5kRBcn+FVlw+KOWWZoU1RxRFY0YZ7UnrknoSNTZ69PlUU1jNFIjRGSNm6YJDKT4al3+tbfbTSbR5zytNpM+qeS+VY+Hwdmh1yMdUsp+KRz1J9PIUwV8nvz1xeMiJryZSvnjIHmW05I9a65OY+NyZHvE5GnWCpAVlHirqAD16A71OmVWfUtFfM/JntC4uJgkbm7B6pJvgZ3y+xX6mrAteH3N0SeKX8oU79hbfZx/slx3iK6otnHJLssu/wCLQQqWmmjRR1LMB/E1UXtS58hvIfdOHq1w+tX7RFYiNkYFdOBuSRjy61F+0GDhVqqW1vZ5mnKgyszM6JrAYqZGOGIyB4CuTiHMIDLbcMxb28eFMqBdTt6FupPi56+Fd4nOSHHhfEPebZZFONaY3xkN0YEeYORXA0EMI13EqLg53IGarW85kmtmliinbS3fyFUt2hHeHkATucDrUnywqSXMMcseubBmkkkbUSCndABG3xA48NqtU/BU4+RluebIURjawSzgdWVW0f756/TNIvD7lUVjN9nlmIUqw0hjnGSo8zVkm+gMhjFwgdTgx5G302rL2RcbFHHzFSavycTSIHlviUZm7jq2Rg4IPlTwFpWbgg19oIQHG4YKMg+hG9SC3kqr06DocnpUo2uyMlfRNMteh6VGxcU8GXp4iu23u1Y4AIqVog0zpVK6olrUq59MV6u72OCNpZmCogLEn0HQeZPTFGwjgkdbri9hbE/msclyw/WJCpv6dfwqz6RfZbwX7I388Y96uiz6j8SRNjQg8hpVTinqsbduzYlSozRRRXDoUUUUAUVCcx822ljj3qdYywyq7lmA22VQT1pRuedb+824ZadlH/8A0XYKgj/w4xufmfwolfQbosmlvmjnezsRiaUNJ92GPvSsfDCjp8zikmbla7nJN7xW4bO5jh+zTfw28PpXZwPla1s8mGM6z1djqc/3m6fSrVib7K3kSOXifHeL3ikwdnYRn4Q/emYHxY4IXbwxmqzWwVOyuZpGluGml1vISRiDUNs9cnT16Vc9w9UhzHMNES53Pak+nbTkn/hU12UFE5GTkKl3cNM7yuSzMc79f9AYFN3KvOCxxxxXAcGM/YXCHvwhuoP6S5x3TkfhUDFpitZHI71wdCD9GNGBY/VgF+hrisbNpW0L1679P9evQeNZ5q+zRjdbRetnzRdKRrC3CH4ZbcA5B6aoicjy2JppteKu6K3YsufBxhhjzFVByr7OBJL9pcSoOqGNcatPxDUT3HU9VI8iM1ZFhySIxpF9fFOukzeP7QUMPlnFYpwiumehjyNrcSSvuLMg6AHzI2+p+tKXMHNgRcPMq52wDkt6BBuc9Kn/APsJak5l7af+2mkcf7rNp/dXPxO2htVYWtuiELqJRF17fogDOaqcUu22aYTb/TFL6lbcR4a9zL2s/wBhAAuIxjXjG+vGy51HP+VRV/KbuRLOxXueJA29Sf1R5+NZ4rxG4v5fd7cFgTlgvifOR/Ifh86svkzllLGHGxmbeR/P0HoP8634MEpU5fY831PqYxTjDz2/n/og7jgSWSRLH1XctjdydiT/AIeVcM1mMuGbRoBZTg+Azj1z/hTfxyw7Z9H6m3zzXHccJFw8avlWiAMhU9WHwD8Rq+g863OJ5vI4eTuDvH2l1chdcygBT/VRj7pz5jG3pXLc2/8AtGQJgrbxk4C5VT88dfl4VLcw3LSMLSPdmA7Rh4DbP7qm+G2KwoEQYA/E+p9a6oro45eTzwzhkcCBIY1RfHA6+pPU11SmtwjzWm/kWKN5G2VFLE+gGan0QKf52uRJezNuezUQrjwJBLnP6qlvqRUM1wUzL0yo7LxXQNgh9QN8028WsXFlbIMLNdzGSTPjrBYhvHAGkH0FK11pkkxtGGcBl6iJs5LL6YFZpd2aV1RxvYDQC7ZeTvBuoACsXB8QwIxipflLg1xdGS5gl0SxkacjZtuhPhsBXTHww3dwsbjSzIdbIBjYjD4PmFwfHcVLez/i0drFKkilY+3KibHcJwAAxHw7Dr03okr2cb0RPFryOaTRfw+7XI2EoGUYj9NPEeo/Gm3lHiEUOmBokj7Vu5LDloZjjwPVW2+E02nh8FwqsyxyqN1yFYfSuTh/KttbzGWEMhPVFY9mfXR0q1Rd2ityTVHeE36VujjHlWzFZAq0rMPCpG4FaoLdVJwMZroxXoLXAzVIQoLE4UDJJ6ADrUZydw2TiNyLyZR7jFqFujqD27EYMhVvujfFeILP/a0xgjJ9yhYe8SA/l3ByIoyPu/pN9BVqQQqihUAVVAAA2AA6ACqMk70i/HCts9quBgUVmsVSWmaKKVeb+dorNlhRTPdP8ECfFv4ueirt1NAM8sqqCzEKoGSScAD1JpCvPaXHKzw8Nhe7kG2sd2BD5tIeo+XXwpJ4zw3ivE5cX0ywW2R9jE2Qfp4n1Yn5U02NgtrbmK0VUIU6cjILY2L75O/XerY4m+yqWVLo38L4G3am7vpFmu2XSCB9nCvXTED8/iO5rdwzmCOd5Y1yJIm0sjdceDDzUjcGtHBOKi6gV2GCcq6H7jqcOv0YGlPnbleb84s3ZJV/ROCQN8EjqPIGrapfCV3yeywGatLyVX/K3tC7Zo47hVXWNOoE5EgzsynoGxsfmKeIp1cBlIIPQjofrUoyT6IOLXYTvsT4V898djZ5G0nux7MT4apWH86vziMZeNlVsEjr/wDVVZbcDa4ivnjUMXkKptjV2XivzOahkV6LMboXLu1aeKV4/htggwASSp2HywAWPqzVy8MjdGSdDnQc7bkqOu3iMHBXyPlvVkezGwaG1czJo1uT3hglAoHez0Gc1Dry9FKM8NuBJcAtmAoyrNpLENbudiyrscH9xwaZw0mXxltotzlTiiXNurKoTUoyF6HYDKkb48PMYxU6KqD2X8figlaG4YQuwB0yal0v0OkOABnAyOnl5K987cw9hbr2GHmnYRwgbjU33tvBRvXnyg+VHoRyJxtknxXiscKFncIq/E7HAH+J9BVc3F5c8SLpbare2zh5nBEsvTOgHoMV1z8MS37OW4W4vJzshOWCsfHTsiDf4iNqROceZrhrpWikCNEN1jdigIP3iQFY+HStWP0yj8UtmbJ6pyXGGkWnwHgENnHohXHmx+Jj5k1JE1A8oczJewhwQJBtIn6J8x6HwqdzW+NVo86V3s471xGTKfBcfMlhgfUmuHiN4LWAn+sbf5s3U/IdPoK6b+4GtQRlEBdvQ47gHqSSfpUPwpDcztLIBoXoMeI6UYRJct8IMaa3/KP3mJ9d8VOKoryOle0aupULNnSk/wBpN2TbrApwZmXV6R61B/EsopuaXFIXGW94nZ/AXUECYORiM9o5+rHH92oz6Ow7I72munvNrHqZQkUjKV6hsYT960p8OV3kYHSJIkAAG4k19Q3oRt6E0z+0O2MvEIlXfTCM4/Wcjf8AGoa84P2U6ygsIzhNQz3H8MnyPTfzqmS2WxejfwntIrlbpR9lDpjmU/EgdsHbxAJznyFNvLVnHby3FjOoIlZpYyR3ZUbqu/3l8R8jRy9wftImMgGtso/k6EHKn03yPI4qB5k4dfSrHDEQWtDtviV+uhwx2OUG4HjmpU1s5aeju4pyLJA7SWMkgRviiV9LLnr2ZOx+TfjXLZ3kwbQ9zMCvx5cJKo/SMUqkMB5oTTLyRxe5niYXURR4yFJII17dcf4VMcR4ZFOpSaNXU+Y/geo+YqSgntEHKtMjI4rzQjwXMcykZAlTTqBG3fTp+FMSZ2zjPjjpXm1hVFVEGFUAAegGBWOJX8UCGSZgq+HmSegUDck+QqdUQ7NssiorO7BVUEkk4AA8zSdwxrzjMrpasbewHckmx35N9+zz4kbegO/lU/HybPxRQ94z21tqBW3XGuVQesrfdz4KOg9ellWVokMaxxIERAFVVGAAPIVRPJekXwx1tnPwLg8VpAkEC6Y0GAPE+ZJ8STuTXfRRVRaFYrNYoDj41xAW9vNO3SKNnOf1VJ/lVOezlPeBNxCZAZ55XIY+CbDSvkAQR9Ksf2o/0Te/2LfypP5E/o61/sxVmLsry9Ew5rGTXqSgVpszULdzObS6RukFy+lx+hMR3WB8A2nBHng+NNXWlf2gfmf/AK0P/VWmdOgqKeydaETmzkNZXkmgIV2G6Y7rNnPUdCcdfPB88pnAOZLhO0ttbRyE5TOBplU5wR5PjB9T61dUtVL7UPzq3/b/AJrVc1W0WQd6ZJxc6M9vducBlRTGPEGQaceumUMKaOW+Hi1tI0YgaUy5PTJ3Y7+pqn4/yr/2o/8AcVa/tA/o+f8AZ/mKQk+zkorpCFzvzLLcoTDlbYHH60uDufRf40v8E47c2jB7adkwOnVRnrhTtv51uH9Ht8x/zVFQdB8qR+J7LUq0hlvefL6YntpIpAwwVeGMqR67Z/fW7lHmS3gnMt1G+VH2Qj3ijz8WmMnuk+lKh6mvbdKk8cfAvwPfOftH7VOzsyyhh3nwQ2/UDypHs+DXEya44yY9WnUSApbqRk9a4WqybH+irX9p/wDnNQk2wkorQpcKefh1xHK6lVzhsbq6/eGR443xVz3nG4Y7Y3OsGLTqB889APUnakLmT8xm/u/81cS/0LF/bL/1DSL4kJLlQ5uJGjjDH7R2DP6s3RdvBRtn0qf4fbCJAg8P41HQ/lIv7386mlq1FLPSE1v0+VeE8K2HpXbFHFxe6EUMsp6IjN+AJpH4W3ZJwuEjLyyNMx+aMxz698fhTLz5/R91/Zn+Ipff8vwj+yb/AKQqEnsnFaDmuLsuIQzH4Jo+z+TxnUPqQdqkW4OZLGSGTOWLEYO+CcjJI6/4Vye0bpa/+ZX/AJWpmi+Bf2R/Ci7YfSI7k65DQ6PvISDnr8zW7j3AkuTGTI8bRtlWjbB9QfwqL5X/ADiX5f8Ayps+9XU7RF6ZkDavSJWR1FbPA1OyNEDzDzVDaBhhpZdgI0GSWb4QSOmfLr6VNcm8oSO63nEu9P1ih+5bg+ni/m34VX3A/wA64d/52X/5V9ACs05tmiEUgFZorAqssM0UUUAVjNBr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22" name="Skupina 21"/>
          <p:cNvGrpSpPr/>
          <p:nvPr/>
        </p:nvGrpSpPr>
        <p:grpSpPr>
          <a:xfrm>
            <a:off x="539552" y="4149080"/>
            <a:ext cx="3744416" cy="2376264"/>
            <a:chOff x="539552" y="4149080"/>
            <a:chExt cx="3744416" cy="2376264"/>
          </a:xfrm>
        </p:grpSpPr>
        <p:pic>
          <p:nvPicPr>
            <p:cNvPr id="17412" name="Picture 4" descr="http://tombrezsny.files.wordpress.com/2013/11/head-scratching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971600" y="4149080"/>
              <a:ext cx="2525437" cy="1440160"/>
            </a:xfrm>
            <a:prstGeom prst="rect">
              <a:avLst/>
            </a:prstGeom>
            <a:noFill/>
          </p:spPr>
        </p:pic>
        <p:sp>
          <p:nvSpPr>
            <p:cNvPr id="6" name="Zástupný symbol obsahu 2"/>
            <p:cNvSpPr txBox="1">
              <a:spLocks/>
            </p:cNvSpPr>
            <p:nvPr/>
          </p:nvSpPr>
          <p:spPr>
            <a:xfrm>
              <a:off x="539552" y="5661248"/>
              <a:ext cx="3744416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sk-SK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Manifestuje kognitívny stav*</a:t>
              </a:r>
            </a:p>
            <a:p>
              <a:pPr lvl="0"/>
              <a:r>
                <a:rPr lang="sk-SK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vyhodnotenie </a:t>
              </a:r>
              <a:r>
                <a:rPr kumimoji="0" lang="sk-SK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miery (ne)istoty</a:t>
              </a:r>
              <a:endParaRPr kumimoji="0" lang="sk-SK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414" name="AutoShape 6" descr="data:image/jpeg;base64,/9j/4AAQSkZJRgABAQAAAQABAAD/2wCEAAkGBhAQEBAQDxAPERASDhASDw8PEg8QEA8QExAVFBQREhMXGyYeFxkjGRIUHy8gIycpLCwsFR8xNTAqNSYrLCkBCQoKDgwOGg8PGiolHyQqLSosLzAsLC0pKTIsLywsNCo1KjUsLCwsKTIvLDUsNSksKiwpLC8sLCwpLCwtKSkpLP/AABEIAMQBAQMBIgACEQEDEQH/xAAcAAEAAgMBAQEAAAAAAAAAAAAABgcCBAUDAQj/xABBEAACAQEFAwkECAQGAwAAAAAAAQIDBAURITESQVEGBxMiUmFxgZEyQsHRFCNigqGxwvBDcpKyU2Oi0uHxFSSj/8QAGwEBAAIDAQEAAAAAAAAAAAAAAAQFAgMGAQf/xAA0EQACAgIBAgMFBgUFAAAAAAAAAQIDBBExEiEFE0EyUWFx0SKBobHh8AZCkcHxFBUzUmL/2gAMAwEAAhEDEQA/AJBUi4SaawwbUk90k8D1s9olCUZweEovFM7PLC7dioqqXVqZS7ppfFfkyPQlhl6d6K6ScZaO0psjfUp+8se6bzjaKamspLKcezL5G6V1dV6SoVFOOa0nHtR+ZOql5QVB108YKm5LvwWnjjkS67Opdzm8zDdM/s8Pj6EZvzlZWpWmUKbh0ccItSjj19W8dd+Hkelm5cv+JRXjTl8H8yI1qm25OTxlJty723mzGlPc9V+K4kXzpb5Og/26joSce6X7ZZt135StGKpuSlFJuMlg8OK4o6BV1ht0qNSNSD60X5Nb4vuZZF32+FenGpDRrNb4vfF96JVVnVzyUOdh+Q+qPsv8DZABuK0AAAAAAAAAAAAAAAAAAAAAAAAAAAAAAAAAAAA1L1sCr0p03q1jF8JLNP1K2rU2m01hJNp8U1kWoQrlhduxVVWK6tT2u6a+az8mRr4bXUXXhOR0ydT9e6+ZHozx8d6Nj/yNSNKdFPqTlFtcGnjl45ehqTyzXn3oxq1Ek5bksSJvR0TgpNbRwql5bNr16uCpv88fVnYmnqtVp39xDK09qUpPVtv1ZKbrtfSUot+0urLxW/zRrTJc4aN2E8Vijtcm77+j1MJP6qbSn9l7pr49xH9rZeO5vPufE9kzZGTT2iFfTGcXCXDLcTxzWa3NH0ifI6/cUrNUeaX1Te9b4eW7/glhZQkpLaOMyKJUTcJf5PkpJLFtJcXkfcSG84d54QhZovOfXqYdlPqrzax+6Ra7L2qx6qqTjJdmTSkuOCNMr1GXSWNHhU7qVbvW/gW2Cv7PyrtUffU1wnGL/FYMltxX1G0wxyVSPtw/Uu5mcLYy7EXIwbaI9T7r4HTABtIIAAAAAAAAAAAAAAAAAAAAAAAAAAANO97vVejOnvaxi+E1mn++JuA8a2tGUJOElJcoqmpFptNYNNpp7mtUcy/K2zRlxl1V5kx5Y3b0dVVYrq1de6otfVZ+pX/KWvnCHBYsq7F0to7vDsV8YzRwzqcnakulcIptSjJtLPDYi5bXomcsnfNNdaqWitWksY06OwsdNqq8/wDTF+phXHqkkSsu5UUysfojWkscmYUp+69Vo+K4nQvq7nZ69SluTxg+MHnH5eRzasd61WnyMn2ejVFq2CkuH3Rs06ri1KLaaaaa1TWjRY9w39GvRc5NRnTX1y3LBY7fg0n+JWNOpisV/wBdx6K1SgpKMmtuLhLD3ovVP0NsLOjuV2VhrJSjw0fb4vF2ivUqv3pdVcILKK9EjQljk1k1mn+9x5W21qnFSfFem89dpNYrNNZPuI7e3suoQUIqK40dCzWlTWOjWUlwZvWG3zozjUg8JL0a3xfcR+NRwltR+8u0uHidOlVUkpJ4pmyMiHdSl2fDLSuu84Wimpw8JR3wlvTNwrO573nZqinHOLynDdKPz4MsayWuFWEakHjGSxT+D7ywrs618Tj83DePLa9l8fQ9gAbSAAAAAAAAAAAAAAAAAAAAAAAAAAAAaN83cq9GdPfhjB8JrT5eZQ18VdqvUx1jJxweq2cmn6H6HNS0XTZ6mdShRnjrt04Sx9UR7qfM7ouPDvEv9InGUdp/gfnfAuTmuu7orCqjXWrVJ1PurqR/tb8zqV+RV3z9qyUfux2P7cDrWWywpQhTpxUYQiowitFFLBIwpocJbZI8R8WhlU+XBNd++yN8urs2qca8VnT6s++Enr5P82QNlw2ihGcZQksYyi4yXFNYMqa8bFKjVnSlrCTWPFbn5rB+Zhkw0+oleC5HXW6nyuPkaMnsvH3X7Xc9zMpM+yMJywTb3LEib7F+orezhX7Wxko8Fn4nrc1rxXRvVZx8OHkcy0VNqUpcWfKVRxkpLVMehk3qRJmfKFo6N5+w31vsvteHEwpVlOKktGvTuDMd6NripLTOwpHZ5OX87NPCWLpSfXXZfbXx4kTsNp2Wqcnk/YfD7D+B0VI3wlruiqyKFJOua7Fu06iklKLTTSaazTT0aMiDclOUXRNUar+qk+pJ/wAOT3fyv8CcljCamtnG5WNLHn0vj0fvAAMyMAAAAAAAAAAAAAAAAAAAAAAAAAAAAAACGcvrr9i0RX+XU/TL815omZr3hYo1qU6UtJxa8Hufk8H5GuyHXFolYeQ8e6M/T1+RT7NC96+zTa3yyOnarPKnOVOawlCTjJd6eBHL7r4z2d0V+JVP3H0GD2upHNCR9wJDyDub6TbqMWsYU30tThs08Gk/GWyvM9itvSNVs1XBzfCWyX3pyL6C77POMfraVNO0pay23tSb/llLDw8CJMvOcFJOMkmmmmno09UyoOUtzOy2iVPPYfWpPjB6LxWnkb8mrp+0ir8Gz3duqx9+V9Pu/fBx5xxWDNyw2ty6kvbS17S7XzNVnlJPJp4STxi/3uIqemX9lamjuJkz5I8o9rCz1nnpSm967D7+HoQOyWpTjjo1lKPBmxGW8kwm4vaKPKxo3RcJ/wCC4QR7kryi6ePRVH9dFa/4kV7y7+PqSEsIyUltHH3VSpm4S5AAMjUAAAAAAAAAAAAAAAAAAAAAAAAAAAAAAQHnCu3o5q0pdWawqfzxWT80v9JVFae1Jye9n6Ivm6KdrozoVcdiaWcWlKLTxTi+OREZc0Fj3V7UvOi/0EG2iTluJ1GB4tVXQq7W9r8vQqRItfmkufYoVbTJdarPYg/8unq14yb/AKUfJcz1n3WmuvGNJ/BE2uu7oWejSoQ9mnCMU3q8Fm33t4vzMqaZRluRr8S8Squp8up8vv8AI2jgcs7i+lWduKxq0sZ0+Mlh1oeaXqkd8EqUVJaZQ0XSpsVkOUUOzFkn5d3F9Hr9JBYUqzclhpGp70fivF8CMMppxcXpn0nGvjfWrI8MwjUcJbcfCS7UeHidalWUkpJ4p6HJZ9s9o6OWfsSfW+y+18xGWuwyKepdS5O7QtEoSjODcZRacWtUyyeT1+xtVPHJVY4KpD9S7mVepG1d14zoVI1KbwkvSS3xfcyXXZ0P4HP5uIsiH/pcfQtwGldN6wtNNVIeEo74S3xZpX/yts1icI1nJzmm1CmlKSivekm1gscid1JLZysabJT8tJ79x2gRSHOXYXq6y8ab+DZ7w5w7vf8AFmvGlW/2mPmQ95teFkL+R/0JIDGnUUkpJ4ppNPimsUZGwigAAAAAAAAAAAAAAAAAAAAAAAAAAAAAAAAHOv66I2qhOjLJtYwl2Zr2X+9zZTNooyhKUJrCUZOMk9zTwaL3K95yLhwatcFlLCFZLdLSM/PTyXEh5Ve11L0Ok8CzfLs8iXEuPn+pBGYMzZiytO2R7WG07LVOWnuP9L+B0UzizjiblktmKam+tFa9pcTbCXoyvyaNfaidu7OUM7FJ1I5prCVNvBT4Lua4kZvK31K9aVarLanNtye7uS4JLJI+2iu5vHduRr1NV5/keOxtpehnXiQrjKxr7TXd/wBjNGaPNHpEzI5edwVNqyWaXGz0v7Eb5xeRlTasFlfCko/0tx+B2i1j3ij5/eum2S+L/MAAyNQAAAAAAAAAAAAAAAAAAAAAAAAAAAAAAPC22OFanOlUWMJxcZLufxPcA9TcXtFHXvdk7NWqUZ6wlk+1F5xkvFGiyz+cS4Omoq0QX1lFPbw1lS1f9Lz8MSsGU11fly0fSfDcxZdCn68P5/vuYswaM2Ymks0fDzq7vE9DCtp5oLkxn3iz6jOJgjOJIKkt/m9q7VgpLsyqx/8ApJ/qJIRDmxqY2Oa7Non+MYMl5Z1+wjhc1ayJr4sAA2EQAAAAAAAAAAAAAAAAAAAAAAAAAAAAAAAAA+Simmnmnqno0UzytuX6JaZ044bEkp0881CTfVfg015ItTlDfsLHRdWectKcN857l4b2ymrfbZ1qk6tWW1Obxk/guCWmBBy5R0l6nV/w7TapSs/k4+b/AENZmJkzErjskDCt7L/e8zMavsvwB4+D4jNHnEzRIKhll81VT6m0R4VoS/qhh+knJXnNTV61qjxjRl6Oa+KLDLGn2EcV4mtZU/u/JAAG4rwAAAAAAAAAAAAAAAAAAAAAAAAAAAAAAeNrtcKVOVSpJRhCLcm9yR7GFWlGScZJSi9YySafimGex1tb4Ka5SX9O2VnUlioLKlDsQ+b1f/ByGWxenN9ZK2Lpp0JcaecfOD+GBDr15vrXRxcEq8eNP2vODz9MSqtosT2+53+D4nhyiq4Pp16Pt+PH4kWZietalKDcZRcZLVSTTXkzyIpeJ7B8lo/BgA9POnovA9EedLRHojeiolyTbmtqYWmtHjZ8fScfmWcVPzb1MLdFdqjVX9sv0lsFjj+wcf4utZG/ekAAbypAAAAAAAAAAAAAAAAAAAAAAAAAAAAAAAAAAAANO8LooWhYVqUJ98l1l4S1REL15rqcsZWaq4PsVOtHyks1+JOwa51Qnyibj5+Rjf8AHJr4en9Ckr15KWuzYupRk4/4kOvD1Wnmcg/QmBw715G2O0YudJQm/fpdSXnhk/Qhzw/+rOjxv4kXF8fvX0/UpKlp5v8AM9UWDHmlW3L/ANp9HjjFdGnPDg3tYfgdix82tihhtqrVf25uK9IYHkceZlb4tjJ7Tb+S+uiD8hauzb7P3ucfWlJFxmhYrhstBp0qFKDWklFbS+88zfJlUHBaZzmflRybFOK120AAbS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19" name="Skupina 18"/>
          <p:cNvGrpSpPr/>
          <p:nvPr/>
        </p:nvGrpSpPr>
        <p:grpSpPr>
          <a:xfrm>
            <a:off x="539552" y="1553343"/>
            <a:ext cx="3600400" cy="2235697"/>
            <a:chOff x="539552" y="1553343"/>
            <a:chExt cx="3600400" cy="2235697"/>
          </a:xfrm>
        </p:grpSpPr>
        <p:sp>
          <p:nvSpPr>
            <p:cNvPr id="7" name="Zástupný symbol obsahu 2"/>
            <p:cNvSpPr txBox="1">
              <a:spLocks/>
            </p:cNvSpPr>
            <p:nvPr/>
          </p:nvSpPr>
          <p:spPr>
            <a:xfrm>
              <a:off x="539552" y="2996952"/>
              <a:ext cx="3600400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sk-SK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Je čoraz dostupnejšie</a:t>
              </a:r>
              <a:endParaRPr kumimoji="0" lang="sk-SK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7416" name="Picture 8" descr="http://www.mint.com/blog/wp-content/uploads/2012/04/going-down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856692" y="1772816"/>
              <a:ext cx="1419164" cy="1085876"/>
            </a:xfrm>
            <a:prstGeom prst="rect">
              <a:avLst/>
            </a:prstGeom>
            <a:noFill/>
          </p:spPr>
        </p:pic>
        <p:pic>
          <p:nvPicPr>
            <p:cNvPr id="17418" name="Picture 10" descr="atm, bank, business, buy, cash, coin, conversion, dollar, ecommerce, economy, finance, financial, money, price, shop, sign icon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660531" y="1553343"/>
              <a:ext cx="615325" cy="651521"/>
            </a:xfrm>
            <a:prstGeom prst="rect">
              <a:avLst/>
            </a:prstGeom>
            <a:noFill/>
          </p:spPr>
        </p:pic>
        <p:pic>
          <p:nvPicPr>
            <p:cNvPr id="17420" name="Picture 1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475656" y="2349534"/>
              <a:ext cx="960313" cy="575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Skupina 20"/>
          <p:cNvGrpSpPr/>
          <p:nvPr/>
        </p:nvGrpSpPr>
        <p:grpSpPr>
          <a:xfrm>
            <a:off x="4644008" y="3933056"/>
            <a:ext cx="4608512" cy="2664296"/>
            <a:chOff x="4716016" y="3933056"/>
            <a:chExt cx="4608512" cy="2664296"/>
          </a:xfrm>
        </p:grpSpPr>
        <p:sp>
          <p:nvSpPr>
            <p:cNvPr id="16" name="Zástupný symbol obsahu 2"/>
            <p:cNvSpPr txBox="1">
              <a:spLocks/>
            </p:cNvSpPr>
            <p:nvPr/>
          </p:nvSpPr>
          <p:spPr>
            <a:xfrm>
              <a:off x="4716016" y="5661248"/>
              <a:ext cx="4608512" cy="9361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sk-SK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Je už využité pri niektorých úlohách ľudského počítania (</a:t>
              </a:r>
              <a:r>
                <a:rPr lang="sk-SK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sumarizácia</a:t>
              </a:r>
              <a:r>
                <a:rPr lang="sk-SK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textu**)</a:t>
              </a:r>
              <a:endParaRPr kumimoji="0" lang="sk-SK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7421" name="Picture 13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364088" y="3933056"/>
              <a:ext cx="2339752" cy="1690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Skupina 19"/>
          <p:cNvGrpSpPr/>
          <p:nvPr/>
        </p:nvGrpSpPr>
        <p:grpSpPr>
          <a:xfrm>
            <a:off x="4644008" y="1556792"/>
            <a:ext cx="3744416" cy="2160240"/>
            <a:chOff x="4716016" y="1556792"/>
            <a:chExt cx="3744416" cy="2160240"/>
          </a:xfrm>
        </p:grpSpPr>
        <p:sp>
          <p:nvSpPr>
            <p:cNvPr id="15" name="Zástupný symbol obsahu 2"/>
            <p:cNvSpPr txBox="1">
              <a:spLocks/>
            </p:cNvSpPr>
            <p:nvPr/>
          </p:nvSpPr>
          <p:spPr>
            <a:xfrm>
              <a:off x="4716016" y="2996952"/>
              <a:ext cx="3744416" cy="7200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sk-SK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Odkrýva, na čo presne sa riešiteľ sústredí a s čím má problémy</a:t>
              </a:r>
              <a:endParaRPr kumimoji="0" lang="sk-SK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7423" name="Picture 15" descr="http://elsevierconnect.com/wp-content/uploads/2013/01/656_eye-tracking1-1024x742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384274" y="1556792"/>
              <a:ext cx="2212062" cy="1440160"/>
            </a:xfrm>
            <a:prstGeom prst="rect">
              <a:avLst/>
            </a:prstGeom>
            <a:noFill/>
          </p:spPr>
        </p:pic>
      </p:grpSp>
      <p:sp>
        <p:nvSpPr>
          <p:cNvPr id="23" name="Zástupný symbol obsahu 2"/>
          <p:cNvSpPr txBox="1">
            <a:spLocks/>
          </p:cNvSpPr>
          <p:nvPr/>
        </p:nvSpPr>
        <p:spPr>
          <a:xfrm>
            <a:off x="0" y="6597352"/>
            <a:ext cx="6012160" cy="2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sk-SK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sk-SK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sk-SK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al. (2009) </a:t>
            </a:r>
            <a:r>
              <a:rPr lang="sk-SK" sz="800" b="1" dirty="0" err="1" smtClean="0"/>
              <a:t>User-Oriented</a:t>
            </a:r>
            <a:r>
              <a:rPr lang="sk-SK" sz="800" b="1" dirty="0" smtClean="0"/>
              <a:t> </a:t>
            </a:r>
            <a:r>
              <a:rPr lang="sk-SK" sz="800" b="1" dirty="0" err="1" smtClean="0"/>
              <a:t>Document</a:t>
            </a:r>
            <a:r>
              <a:rPr lang="sk-SK" sz="800" b="1" dirty="0" smtClean="0"/>
              <a:t> </a:t>
            </a:r>
            <a:r>
              <a:rPr lang="sk-SK" sz="800" b="1" dirty="0" err="1" smtClean="0"/>
              <a:t>Summarization</a:t>
            </a:r>
            <a:r>
              <a:rPr lang="sk-SK" sz="800" b="1" dirty="0" smtClean="0"/>
              <a:t> </a:t>
            </a:r>
            <a:r>
              <a:rPr lang="sk-SK" sz="800" b="1" dirty="0" err="1" smtClean="0"/>
              <a:t>through</a:t>
            </a:r>
            <a:r>
              <a:rPr lang="sk-SK" sz="800" b="1" dirty="0" smtClean="0"/>
              <a:t> </a:t>
            </a:r>
            <a:r>
              <a:rPr lang="sk-SK" sz="800" b="1" dirty="0" err="1" smtClean="0"/>
              <a:t>Vision-Based</a:t>
            </a:r>
            <a:r>
              <a:rPr lang="sk-SK" sz="800" b="1" dirty="0" smtClean="0"/>
              <a:t> </a:t>
            </a:r>
            <a:r>
              <a:rPr lang="sk-SK" sz="800" b="1" dirty="0" err="1" smtClean="0"/>
              <a:t>Eye-Tracking</a:t>
            </a:r>
            <a:endParaRPr kumimoji="0" lang="sk-SK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Zástupný symbol obsahu 2"/>
          <p:cNvSpPr txBox="1">
            <a:spLocks/>
          </p:cNvSpPr>
          <p:nvPr/>
        </p:nvSpPr>
        <p:spPr>
          <a:xfrm>
            <a:off x="0" y="6453336"/>
            <a:ext cx="7452320" cy="2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sk-SK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Martinez-Gomez</a:t>
            </a:r>
            <a:r>
              <a:rPr lang="sk-SK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(2012)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Quantitative Analysis and Inference on Gaze Data</a:t>
            </a:r>
            <a:r>
              <a:rPr lang="sk-SK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Natural Language Processing Techniques</a:t>
            </a:r>
            <a:endParaRPr kumimoji="0" lang="sk-SK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7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</a:t>
            </a:r>
            <a:r>
              <a:rPr lang="sk-SK" dirty="0" err="1" smtClean="0"/>
              <a:t>čná</a:t>
            </a:r>
            <a:r>
              <a:rPr lang="sk-SK" dirty="0" smtClean="0"/>
              <a:t> úloha: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Prezrite si opis dokumentárneho filmu</a:t>
            </a:r>
          </a:p>
          <a:p>
            <a:endParaRPr lang="sk-SK" dirty="0"/>
          </a:p>
          <a:p>
            <a:r>
              <a:rPr lang="sk-SK" dirty="0" smtClean="0"/>
              <a:t>Vyberte k nemu primárnu a eventuálne sekundárnu kategóriu.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Hypotéza: </a:t>
            </a:r>
          </a:p>
          <a:p>
            <a:r>
              <a:rPr lang="sk-SK" dirty="0" smtClean="0"/>
              <a:t>Ak budeme sledovať pohľad účastníkov, odhalíme dodatočné zaujímavé informácie ku klasifikácií.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110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4</a:t>
            </a:fld>
            <a:endParaRPr lang="sk-SK"/>
          </a:p>
        </p:txBody>
      </p:sp>
      <p:pic>
        <p:nvPicPr>
          <p:cNvPr id="2050" name="Picture 2" descr="penguin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4" r="-585"/>
          <a:stretch/>
        </p:blipFill>
        <p:spPr bwMode="auto">
          <a:xfrm>
            <a:off x="1" y="1264271"/>
            <a:ext cx="9612559" cy="559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Kategorizácia dokumentárnych filmov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Sumárny pohľad: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14 ľudí</a:t>
            </a:r>
          </a:p>
          <a:p>
            <a:r>
              <a:rPr lang="en-US" dirty="0"/>
              <a:t>25187 </a:t>
            </a:r>
            <a:r>
              <a:rPr lang="en-US" dirty="0" smtClean="0"/>
              <a:t>fix</a:t>
            </a:r>
            <a:r>
              <a:rPr lang="sk-SK" dirty="0" err="1" smtClean="0"/>
              <a:t>ácií</a:t>
            </a:r>
            <a:endParaRPr lang="en-US" dirty="0" smtClean="0"/>
          </a:p>
          <a:p>
            <a:r>
              <a:rPr lang="en-US" dirty="0" smtClean="0"/>
              <a:t>4681 fix</a:t>
            </a:r>
            <a:r>
              <a:rPr lang="sk-SK" dirty="0" err="1" smtClean="0"/>
              <a:t>ácií</a:t>
            </a:r>
            <a:r>
              <a:rPr lang="sk-SK" dirty="0" smtClean="0"/>
              <a:t> na kategórie</a:t>
            </a:r>
          </a:p>
          <a:p>
            <a:r>
              <a:rPr lang="en-US" dirty="0" smtClean="0"/>
              <a:t>9637</a:t>
            </a:r>
            <a:r>
              <a:rPr lang="sk-SK" dirty="0" smtClean="0"/>
              <a:t> fixácií na slová</a:t>
            </a:r>
            <a:r>
              <a:rPr lang="en-US" dirty="0" smtClean="0"/>
              <a:t> v </a:t>
            </a:r>
            <a:r>
              <a:rPr lang="en-US" dirty="0" err="1" smtClean="0"/>
              <a:t>opisoch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05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 pohľade sa ukrývajú ďalšie zvažované možnosti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r>
              <a:rPr lang="en-US" dirty="0" err="1" smtClean="0"/>
              <a:t>Filmov</a:t>
            </a:r>
            <a:r>
              <a:rPr lang="en-US" dirty="0" smtClean="0"/>
              <a:t> </a:t>
            </a:r>
            <a:r>
              <a:rPr lang="en-US" dirty="0" err="1" smtClean="0"/>
              <a:t>celkovo</a:t>
            </a:r>
            <a:r>
              <a:rPr lang="en-US" dirty="0" smtClean="0"/>
              <a:t>: 135</a:t>
            </a:r>
            <a:endParaRPr lang="en-US" dirty="0"/>
          </a:p>
          <a:p>
            <a:r>
              <a:rPr lang="en-US" dirty="0" smtClean="0"/>
              <a:t>Po</a:t>
            </a:r>
            <a:r>
              <a:rPr lang="sk-SK" dirty="0" err="1" smtClean="0"/>
              <a:t>čet</a:t>
            </a:r>
            <a:r>
              <a:rPr lang="sk-SK" dirty="0" smtClean="0"/>
              <a:t> prípadov zhody vybranej kategórie a dĺžky pohľadu: </a:t>
            </a:r>
            <a:r>
              <a:rPr lang="en-US" dirty="0" smtClean="0"/>
              <a:t>33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6</a:t>
            </a:fld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934229" y="1675263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"saving rhino </a:t>
            </a:r>
            <a:r>
              <a:rPr lang="en-US" dirty="0" err="1"/>
              <a:t>phila</a:t>
            </a:r>
            <a:r>
              <a:rPr lang="en-US" dirty="0"/>
              <a:t>"</a:t>
            </a:r>
          </a:p>
          <a:p>
            <a:endParaRPr lang="sk-SK" dirty="0" smtClean="0"/>
          </a:p>
          <a:p>
            <a:r>
              <a:rPr lang="en-US" dirty="0" smtClean="0"/>
              <a:t>[["</a:t>
            </a:r>
            <a:r>
              <a:rPr lang="en-US" dirty="0"/>
              <a:t>animals", 100], ["crime", 50]]</a:t>
            </a:r>
          </a:p>
          <a:p>
            <a:endParaRPr lang="sk-SK" dirty="0" smtClean="0"/>
          </a:p>
          <a:p>
            <a:r>
              <a:rPr lang="en-US" dirty="0" smtClean="0"/>
              <a:t>[["</a:t>
            </a:r>
            <a:r>
              <a:rPr lang="en-US" dirty="0"/>
              <a:t>traveling", 1150.0], ["geography", 1017.0], ["biography", 500.0], ["health", 400.0], ["animals", 367.0], 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23528" y="1675346"/>
            <a:ext cx="1610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Názov</a:t>
            </a:r>
          </a:p>
          <a:p>
            <a:endParaRPr lang="sk-SK" dirty="0"/>
          </a:p>
          <a:p>
            <a:r>
              <a:rPr lang="sk-SK" dirty="0" smtClean="0"/>
              <a:t>Vybrané k.:</a:t>
            </a:r>
          </a:p>
          <a:p>
            <a:endParaRPr lang="sk-SK" dirty="0"/>
          </a:p>
          <a:p>
            <a:r>
              <a:rPr lang="sk-SK" dirty="0" smtClean="0"/>
              <a:t>Pozerané k.: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1"/>
                </a:solidFill>
              </a:rPr>
              <a:t>Stávkovanie </a:t>
            </a:r>
            <a:r>
              <a:rPr lang="sk-SK" dirty="0" smtClean="0"/>
              <a:t>používajte, keď chcete vedieť, </a:t>
            </a:r>
            <a:br>
              <a:rPr lang="sk-SK" dirty="0" smtClean="0"/>
            </a:br>
            <a:r>
              <a:rPr lang="sk-SK" dirty="0" smtClean="0"/>
              <a:t>ako si je participant istý odpoveďou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7</a:t>
            </a:fld>
            <a:endParaRPr lang="sk-SK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862527"/>
              </p:ext>
            </p:extLst>
          </p:nvPr>
        </p:nvGraphicFramePr>
        <p:xfrm>
          <a:off x="323528" y="1484784"/>
          <a:ext cx="81369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15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IT_basi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IT_basic_template" id="{93ED54B8-88A3-48C5-A344-0538870932A7}" vid="{EDF93AC5-DCAC-47F3-A229-D6AC38CF2E2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5292</TotalTime>
  <Words>227</Words>
  <Application>Microsoft Office PowerPoint</Application>
  <PresentationFormat>Prezentácia na obrazovke (4:3)</PresentationFormat>
  <Paragraphs>46</Paragraphs>
  <Slides>7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0" baseType="lpstr">
      <vt:lpstr>Arial</vt:lpstr>
      <vt:lpstr>Calibri</vt:lpstr>
      <vt:lpstr>FIIT_basic_template</vt:lpstr>
      <vt:lpstr>Gazing Crowds – experiment report</vt:lpstr>
      <vt:lpstr>Sledovanie pohľadu môže zefektívniť crowdsourcing</vt:lpstr>
      <vt:lpstr>Klasifikačná úloha:</vt:lpstr>
      <vt:lpstr>Kategorizácia dokumentárnych filmov</vt:lpstr>
      <vt:lpstr>Sumárny pohľad:</vt:lpstr>
      <vt:lpstr>V pohľade sa ukrývajú ďalšie zvažované možnosti</vt:lpstr>
      <vt:lpstr>Stávkovanie používajte, keď chcete vedieť,  ako si je participant istý odpoveďou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Jakub Šimko</dc:creator>
  <cp:lastModifiedBy>Jakub Šimko</cp:lastModifiedBy>
  <cp:revision>24</cp:revision>
  <dcterms:created xsi:type="dcterms:W3CDTF">2014-09-15T13:35:51Z</dcterms:created>
  <dcterms:modified xsi:type="dcterms:W3CDTF">2015-04-28T07:55:43Z</dcterms:modified>
</cp:coreProperties>
</file>