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5.xml" ContentType="application/vnd.openxmlformats-officedocument.presentationml.comments+xml"/>
  <Override PartName="/ppt/charts/chart1.xml" ContentType="application/vnd.openxmlformats-officedocument.drawingml.chart+xml"/>
  <Override PartName="/ppt/comments/comment16.xml" ContentType="application/vnd.openxmlformats-officedocument.presentationml.comments+xml"/>
  <Override PartName="/ppt/charts/chart2.xml" ContentType="application/vnd.openxmlformats-officedocument.drawingml.chart+xml"/>
  <Override PartName="/ppt/comments/comment17.xml" ContentType="application/vnd.openxmlformats-officedocument.presentationml.comments+xml"/>
  <Override PartName="/ppt/comments/comment18.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74" r:id="rId13"/>
    <p:sldId id="275" r:id="rId14"/>
    <p:sldId id="268" r:id="rId15"/>
    <p:sldId id="283" r:id="rId16"/>
    <p:sldId id="277" r:id="rId17"/>
    <p:sldId id="278" r:id="rId18"/>
    <p:sldId id="279" r:id="rId19"/>
    <p:sldId id="280" r:id="rId20"/>
    <p:sldId id="281" r:id="rId21"/>
    <p:sldId id="285" r:id="rId22"/>
    <p:sldId id="282" r:id="rId23"/>
    <p:sldId id="286" r:id="rId24"/>
    <p:sldId id="267" r:id="rId25"/>
    <p:sldId id="269" r:id="rId26"/>
    <p:sldId id="270" r:id="rId27"/>
    <p:sldId id="271" r:id="rId28"/>
    <p:sldId id="272" r:id="rId29"/>
    <p:sldId id="273" r:id="rId30"/>
    <p:sldId id="276" r:id="rId31"/>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ek Grznar" initials="MG" lastIdx="18" clrIdx="0">
    <p:extLst>
      <p:ext uri="{19B8F6BF-5375-455C-9EA6-DF929625EA0E}">
        <p15:presenceInfo xmlns:p15="http://schemas.microsoft.com/office/powerpoint/2012/main" userId="0da31e3f8b025a6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148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Zo&#353;it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rek\SkyDrive\DP\DP3\simgraf.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sk-SK"/>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Hárok1!$H$14:$H$22</c:f>
              <c:numCache>
                <c:formatCode>General</c:formatCode>
                <c:ptCount val="9"/>
                <c:pt idx="0">
                  <c:v>3</c:v>
                </c:pt>
                <c:pt idx="1">
                  <c:v>4</c:v>
                </c:pt>
                <c:pt idx="2">
                  <c:v>5</c:v>
                </c:pt>
                <c:pt idx="3">
                  <c:v>10</c:v>
                </c:pt>
                <c:pt idx="4">
                  <c:v>15</c:v>
                </c:pt>
                <c:pt idx="5">
                  <c:v>20</c:v>
                </c:pt>
                <c:pt idx="6">
                  <c:v>25</c:v>
                </c:pt>
                <c:pt idx="7">
                  <c:v>50</c:v>
                </c:pt>
                <c:pt idx="8">
                  <c:v>100</c:v>
                </c:pt>
              </c:numCache>
            </c:numRef>
          </c:cat>
          <c:val>
            <c:numRef>
              <c:f>Hárok1!$I$14:$I$22</c:f>
              <c:numCache>
                <c:formatCode>General</c:formatCode>
                <c:ptCount val="9"/>
                <c:pt idx="0">
                  <c:v>11.94</c:v>
                </c:pt>
                <c:pt idx="1">
                  <c:v>12.55</c:v>
                </c:pt>
                <c:pt idx="2">
                  <c:v>13.32</c:v>
                </c:pt>
                <c:pt idx="3">
                  <c:v>16.600000000000001</c:v>
                </c:pt>
                <c:pt idx="4">
                  <c:v>18.630000000000006</c:v>
                </c:pt>
                <c:pt idx="5">
                  <c:v>21.73</c:v>
                </c:pt>
                <c:pt idx="6">
                  <c:v>22.9</c:v>
                </c:pt>
                <c:pt idx="7">
                  <c:v>28.3</c:v>
                </c:pt>
                <c:pt idx="8">
                  <c:v>33.4</c:v>
                </c:pt>
              </c:numCache>
            </c:numRef>
          </c:val>
        </c:ser>
        <c:dLbls>
          <c:showLegendKey val="0"/>
          <c:showVal val="1"/>
          <c:showCatName val="0"/>
          <c:showSerName val="0"/>
          <c:showPercent val="0"/>
          <c:showBubbleSize val="0"/>
        </c:dLbls>
        <c:gapWidth val="219"/>
        <c:overlap val="-27"/>
        <c:axId val="252125832"/>
        <c:axId val="254229608"/>
      </c:barChart>
      <c:catAx>
        <c:axId val="252125832"/>
        <c:scaling>
          <c:orientation val="minMax"/>
        </c:scaling>
        <c:delete val="0"/>
        <c:axPos val="b"/>
        <c:title>
          <c:tx>
            <c:rich>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sk-SK" sz="1800" b="1"/>
                  <a:t>Minimálny počet odpovedí používateľov</a:t>
                </a:r>
                <a:r>
                  <a:rPr lang="en-US" sz="1800" b="1"/>
                  <a:t> |A|</a:t>
                </a:r>
                <a:endParaRPr lang="sk-SK" sz="1800" b="1"/>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sk-SK"/>
          </a:p>
        </c:txPr>
        <c:crossAx val="254229608"/>
        <c:crosses val="autoZero"/>
        <c:auto val="1"/>
        <c:lblAlgn val="ctr"/>
        <c:lblOffset val="100"/>
        <c:noMultiLvlLbl val="0"/>
      </c:catAx>
      <c:valAx>
        <c:axId val="2542296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sk-SK" sz="1800" b="1"/>
                  <a:t>Miera</a:t>
                </a:r>
                <a:r>
                  <a:rPr lang="sk-SK" sz="1800" b="1" baseline="0"/>
                  <a:t> podobnosti v %</a:t>
                </a:r>
                <a:endParaRPr lang="sk-SK" sz="1800" b="1"/>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k-SK"/>
          </a:p>
        </c:txPr>
        <c:crossAx val="25212583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sk-SK"/>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Hárok1!$G$11</c:f>
              <c:strCache>
                <c:ptCount val="1"/>
                <c:pt idx="0">
                  <c:v>|A|= 2</c:v>
                </c:pt>
              </c:strCache>
            </c:strRef>
          </c:tx>
          <c:spPr>
            <a:ln w="28575" cap="rnd">
              <a:solidFill>
                <a:schemeClr val="accent6">
                  <a:lumMod val="60000"/>
                  <a:lumOff val="40000"/>
                </a:schemeClr>
              </a:solidFill>
              <a:round/>
            </a:ln>
            <a:effectLst/>
          </c:spPr>
          <c:marker>
            <c:symbol val="circle"/>
            <c:size val="5"/>
            <c:spPr>
              <a:solidFill>
                <a:schemeClr val="accent1"/>
              </a:solidFill>
              <a:ln w="9525">
                <a:solidFill>
                  <a:schemeClr val="accent6">
                    <a:lumMod val="60000"/>
                    <a:lumOff val="40000"/>
                  </a:schemeClr>
                </a:solidFill>
              </a:ln>
              <a:effectLst/>
            </c:spPr>
          </c:marker>
          <c:dPt>
            <c:idx val="0"/>
            <c:marker>
              <c:spPr>
                <a:solidFill>
                  <a:schemeClr val="accent6">
                    <a:lumMod val="60000"/>
                    <a:lumOff val="40000"/>
                    <a:alpha val="97000"/>
                  </a:schemeClr>
                </a:solidFill>
                <a:ln w="9525">
                  <a:solidFill>
                    <a:schemeClr val="accent6">
                      <a:lumMod val="60000"/>
                      <a:lumOff val="40000"/>
                    </a:schemeClr>
                  </a:solidFill>
                </a:ln>
                <a:effectLst/>
              </c:spPr>
            </c:marker>
            <c:bubble3D val="0"/>
          </c:dPt>
          <c:cat>
            <c:strRef>
              <c:f>Hárok1!$H$10:$R$10</c:f>
              <c:strCache>
                <c:ptCount val="11"/>
                <c:pt idx="0">
                  <c:v>0</c:v>
                </c:pt>
                <c:pt idx="1">
                  <c:v>0,1</c:v>
                </c:pt>
                <c:pt idx="2">
                  <c:v>0,2</c:v>
                </c:pt>
                <c:pt idx="3">
                  <c:v>0,3</c:v>
                </c:pt>
                <c:pt idx="4">
                  <c:v>0,4</c:v>
                </c:pt>
                <c:pt idx="5">
                  <c:v>0,5</c:v>
                </c:pt>
                <c:pt idx="6">
                  <c:v>0,6</c:v>
                </c:pt>
                <c:pt idx="7">
                  <c:v>0,7</c:v>
                </c:pt>
                <c:pt idx="8">
                  <c:v>0,8</c:v>
                </c:pt>
                <c:pt idx="9">
                  <c:v>0,9</c:v>
                </c:pt>
                <c:pt idx="10">
                  <c:v>1</c:v>
                </c:pt>
              </c:strCache>
            </c:strRef>
          </c:cat>
          <c:val>
            <c:numRef>
              <c:f>Hárok1!$H$11:$R$11</c:f>
              <c:numCache>
                <c:formatCode>General</c:formatCode>
                <c:ptCount val="11"/>
                <c:pt idx="0">
                  <c:v>8.8448735410484698</c:v>
                </c:pt>
                <c:pt idx="1">
                  <c:v>9.0468249012149702</c:v>
                </c:pt>
                <c:pt idx="2">
                  <c:v>9.1715635871157701</c:v>
                </c:pt>
                <c:pt idx="3">
                  <c:v>9.2017349733556291</c:v>
                </c:pt>
                <c:pt idx="4">
                  <c:v>9.1406504201428405</c:v>
                </c:pt>
                <c:pt idx="5">
                  <c:v>9.0058712776067686</c:v>
                </c:pt>
                <c:pt idx="6">
                  <c:v>8.818246590651329</c:v>
                </c:pt>
                <c:pt idx="7">
                  <c:v>8.5951617555734003</c:v>
                </c:pt>
                <c:pt idx="8">
                  <c:v>8.3494992658960001</c:v>
                </c:pt>
                <c:pt idx="9">
                  <c:v>8.0927816751141393</c:v>
                </c:pt>
                <c:pt idx="10">
                  <c:v>7.8372504644043106</c:v>
                </c:pt>
              </c:numCache>
            </c:numRef>
          </c:val>
          <c:smooth val="0"/>
        </c:ser>
        <c:ser>
          <c:idx val="1"/>
          <c:order val="1"/>
          <c:tx>
            <c:strRef>
              <c:f>Hárok1!$G$12</c:f>
              <c:strCache>
                <c:ptCount val="1"/>
                <c:pt idx="0">
                  <c:v>|A|= 3</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Hárok1!$H$10:$R$10</c:f>
              <c:strCache>
                <c:ptCount val="11"/>
                <c:pt idx="0">
                  <c:v>0</c:v>
                </c:pt>
                <c:pt idx="1">
                  <c:v>0,1</c:v>
                </c:pt>
                <c:pt idx="2">
                  <c:v>0,2</c:v>
                </c:pt>
                <c:pt idx="3">
                  <c:v>0,3</c:v>
                </c:pt>
                <c:pt idx="4">
                  <c:v>0,4</c:v>
                </c:pt>
                <c:pt idx="5">
                  <c:v>0,5</c:v>
                </c:pt>
                <c:pt idx="6">
                  <c:v>0,6</c:v>
                </c:pt>
                <c:pt idx="7">
                  <c:v>0,7</c:v>
                </c:pt>
                <c:pt idx="8">
                  <c:v>0,8</c:v>
                </c:pt>
                <c:pt idx="9">
                  <c:v>0,9</c:v>
                </c:pt>
                <c:pt idx="10">
                  <c:v>1</c:v>
                </c:pt>
              </c:strCache>
            </c:strRef>
          </c:cat>
          <c:val>
            <c:numRef>
              <c:f>Hárok1!$H$12:$R$12</c:f>
              <c:numCache>
                <c:formatCode>General</c:formatCode>
                <c:ptCount val="11"/>
                <c:pt idx="0">
                  <c:v>9.4885094772651808</c:v>
                </c:pt>
                <c:pt idx="1">
                  <c:v>9.70205456950921</c:v>
                </c:pt>
                <c:pt idx="2">
                  <c:v>9.8327456205850599</c:v>
                </c:pt>
                <c:pt idx="3">
                  <c:v>9.8663938088761594</c:v>
                </c:pt>
                <c:pt idx="4">
                  <c:v>9.8128526891045897</c:v>
                </c:pt>
                <c:pt idx="5">
                  <c:v>9.6949169865442393</c:v>
                </c:pt>
                <c:pt idx="6">
                  <c:v>9.5329437434379294</c:v>
                </c:pt>
                <c:pt idx="7">
                  <c:v>9.33880983720627</c:v>
                </c:pt>
                <c:pt idx="8">
                  <c:v>9.1191268540367894</c:v>
                </c:pt>
                <c:pt idx="9">
                  <c:v>8.8820120277289796</c:v>
                </c:pt>
                <c:pt idx="10">
                  <c:v>8.639621801134501</c:v>
                </c:pt>
              </c:numCache>
            </c:numRef>
          </c:val>
          <c:smooth val="0"/>
        </c:ser>
        <c:ser>
          <c:idx val="2"/>
          <c:order val="2"/>
          <c:tx>
            <c:strRef>
              <c:f>Hárok1!$G$13</c:f>
              <c:strCache>
                <c:ptCount val="1"/>
                <c:pt idx="0">
                  <c:v>|A|= 4</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Hárok1!$H$10:$R$10</c:f>
              <c:strCache>
                <c:ptCount val="11"/>
                <c:pt idx="0">
                  <c:v>0</c:v>
                </c:pt>
                <c:pt idx="1">
                  <c:v>0,1</c:v>
                </c:pt>
                <c:pt idx="2">
                  <c:v>0,2</c:v>
                </c:pt>
                <c:pt idx="3">
                  <c:v>0,3</c:v>
                </c:pt>
                <c:pt idx="4">
                  <c:v>0,4</c:v>
                </c:pt>
                <c:pt idx="5">
                  <c:v>0,5</c:v>
                </c:pt>
                <c:pt idx="6">
                  <c:v>0,6</c:v>
                </c:pt>
                <c:pt idx="7">
                  <c:v>0,7</c:v>
                </c:pt>
                <c:pt idx="8">
                  <c:v>0,8</c:v>
                </c:pt>
                <c:pt idx="9">
                  <c:v>0,9</c:v>
                </c:pt>
                <c:pt idx="10">
                  <c:v>1</c:v>
                </c:pt>
              </c:strCache>
            </c:strRef>
          </c:cat>
          <c:val>
            <c:numRef>
              <c:f>Hárok1!$H$13:$R$13</c:f>
              <c:numCache>
                <c:formatCode>General</c:formatCode>
                <c:ptCount val="11"/>
                <c:pt idx="0">
                  <c:v>9.1860622815003996</c:v>
                </c:pt>
                <c:pt idx="1">
                  <c:v>9.4851239494043398</c:v>
                </c:pt>
                <c:pt idx="2">
                  <c:v>9.7220724341132705</c:v>
                </c:pt>
                <c:pt idx="3">
                  <c:v>9.8832105184076404</c:v>
                </c:pt>
                <c:pt idx="4">
                  <c:v>9.9729839248652699</c:v>
                </c:pt>
                <c:pt idx="5">
                  <c:v>10.003979391449001</c:v>
                </c:pt>
                <c:pt idx="6">
                  <c:v>9.9849707313546698</c:v>
                </c:pt>
                <c:pt idx="7">
                  <c:v>9.9173543230118391</c:v>
                </c:pt>
                <c:pt idx="8">
                  <c:v>9.8000972111804998</c:v>
                </c:pt>
                <c:pt idx="9">
                  <c:v>9.6389589949898102</c:v>
                </c:pt>
                <c:pt idx="10">
                  <c:v>9.4497133017537713</c:v>
                </c:pt>
              </c:numCache>
            </c:numRef>
          </c:val>
          <c:smooth val="0"/>
        </c:ser>
        <c:ser>
          <c:idx val="3"/>
          <c:order val="3"/>
          <c:tx>
            <c:strRef>
              <c:f>Hárok1!$G$14</c:f>
              <c:strCache>
                <c:ptCount val="1"/>
                <c:pt idx="0">
                  <c:v>|A|= 5</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Hárok1!$H$10:$R$10</c:f>
              <c:strCache>
                <c:ptCount val="11"/>
                <c:pt idx="0">
                  <c:v>0</c:v>
                </c:pt>
                <c:pt idx="1">
                  <c:v>0,1</c:v>
                </c:pt>
                <c:pt idx="2">
                  <c:v>0,2</c:v>
                </c:pt>
                <c:pt idx="3">
                  <c:v>0,3</c:v>
                </c:pt>
                <c:pt idx="4">
                  <c:v>0,4</c:v>
                </c:pt>
                <c:pt idx="5">
                  <c:v>0,5</c:v>
                </c:pt>
                <c:pt idx="6">
                  <c:v>0,6</c:v>
                </c:pt>
                <c:pt idx="7">
                  <c:v>0,7</c:v>
                </c:pt>
                <c:pt idx="8">
                  <c:v>0,8</c:v>
                </c:pt>
                <c:pt idx="9">
                  <c:v>0,9</c:v>
                </c:pt>
                <c:pt idx="10">
                  <c:v>1</c:v>
                </c:pt>
              </c:strCache>
            </c:strRef>
          </c:cat>
          <c:val>
            <c:numRef>
              <c:f>Hárok1!$H$14:$R$14</c:f>
              <c:numCache>
                <c:formatCode>General</c:formatCode>
                <c:ptCount val="11"/>
                <c:pt idx="0">
                  <c:v>10.0483388289818</c:v>
                </c:pt>
                <c:pt idx="1">
                  <c:v>10.404644743058601</c:v>
                </c:pt>
                <c:pt idx="2">
                  <c:v>10.706226552424001</c:v>
                </c:pt>
                <c:pt idx="3">
                  <c:v>10.937857676263899</c:v>
                </c:pt>
                <c:pt idx="4">
                  <c:v>11.098180396678901</c:v>
                </c:pt>
                <c:pt idx="5">
                  <c:v>11.192167628363601</c:v>
                </c:pt>
                <c:pt idx="6">
                  <c:v>11.222536750510701</c:v>
                </c:pt>
                <c:pt idx="7">
                  <c:v>11.187194612140001</c:v>
                </c:pt>
                <c:pt idx="8">
                  <c:v>11.0841615006567</c:v>
                </c:pt>
                <c:pt idx="9">
                  <c:v>10.9213641517482</c:v>
                </c:pt>
                <c:pt idx="10">
                  <c:v>10.719392991435701</c:v>
                </c:pt>
              </c:numCache>
            </c:numRef>
          </c:val>
          <c:smooth val="0"/>
        </c:ser>
        <c:ser>
          <c:idx val="4"/>
          <c:order val="4"/>
          <c:tx>
            <c:strRef>
              <c:f>Hárok1!$G$15</c:f>
              <c:strCache>
                <c:ptCount val="1"/>
                <c:pt idx="0">
                  <c:v>|A|= 10</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strRef>
              <c:f>Hárok1!$H$10:$R$10</c:f>
              <c:strCache>
                <c:ptCount val="11"/>
                <c:pt idx="0">
                  <c:v>0</c:v>
                </c:pt>
                <c:pt idx="1">
                  <c:v>0,1</c:v>
                </c:pt>
                <c:pt idx="2">
                  <c:v>0,2</c:v>
                </c:pt>
                <c:pt idx="3">
                  <c:v>0,3</c:v>
                </c:pt>
                <c:pt idx="4">
                  <c:v>0,4</c:v>
                </c:pt>
                <c:pt idx="5">
                  <c:v>0,5</c:v>
                </c:pt>
                <c:pt idx="6">
                  <c:v>0,6</c:v>
                </c:pt>
                <c:pt idx="7">
                  <c:v>0,7</c:v>
                </c:pt>
                <c:pt idx="8">
                  <c:v>0,8</c:v>
                </c:pt>
                <c:pt idx="9">
                  <c:v>0,9</c:v>
                </c:pt>
                <c:pt idx="10">
                  <c:v>1</c:v>
                </c:pt>
              </c:strCache>
            </c:strRef>
          </c:cat>
          <c:val>
            <c:numRef>
              <c:f>Hárok1!$H$15:$R$15</c:f>
              <c:numCache>
                <c:formatCode>General</c:formatCode>
                <c:ptCount val="11"/>
                <c:pt idx="0">
                  <c:v>10.731271253625101</c:v>
                </c:pt>
                <c:pt idx="1">
                  <c:v>11.252650442612799</c:v>
                </c:pt>
                <c:pt idx="2">
                  <c:v>11.729302440540899</c:v>
                </c:pt>
                <c:pt idx="3">
                  <c:v>12.147111692507</c:v>
                </c:pt>
                <c:pt idx="4">
                  <c:v>12.4989335919201</c:v>
                </c:pt>
                <c:pt idx="5">
                  <c:v>12.778943580616001</c:v>
                </c:pt>
                <c:pt idx="6">
                  <c:v>12.977686762490501</c:v>
                </c:pt>
                <c:pt idx="7">
                  <c:v>13.080694651144</c:v>
                </c:pt>
                <c:pt idx="8">
                  <c:v>13.075954578844701</c:v>
                </c:pt>
                <c:pt idx="9">
                  <c:v>12.969098524448301</c:v>
                </c:pt>
                <c:pt idx="10">
                  <c:v>12.788114988658499</c:v>
                </c:pt>
              </c:numCache>
            </c:numRef>
          </c:val>
          <c:smooth val="0"/>
        </c:ser>
        <c:dLbls>
          <c:showLegendKey val="0"/>
          <c:showVal val="0"/>
          <c:showCatName val="0"/>
          <c:showSerName val="0"/>
          <c:showPercent val="0"/>
          <c:showBubbleSize val="0"/>
        </c:dLbls>
        <c:marker val="1"/>
        <c:smooth val="0"/>
        <c:axId val="254234704"/>
        <c:axId val="254232744"/>
      </c:lineChart>
      <c:catAx>
        <c:axId val="254234704"/>
        <c:scaling>
          <c:orientation val="minMax"/>
        </c:scaling>
        <c:delete val="0"/>
        <c:axPos val="b"/>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sk-SK" sz="1600" b="1"/>
                  <a:t>Hodnota koeficientu </a:t>
                </a:r>
                <a:r>
                  <a:rPr lang="el-GR" sz="1600" b="1">
                    <a:ea typeface="Adobe Ming Std L" panose="02020300000000000000" pitchFamily="18" charset="-128"/>
                  </a:rPr>
                  <a:t>β</a:t>
                </a:r>
                <a:r>
                  <a:rPr lang="sk-SK" sz="1600" b="1"/>
                  <a:t> </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k-SK"/>
          </a:p>
        </c:txPr>
        <c:crossAx val="254232744"/>
        <c:crosses val="autoZero"/>
        <c:auto val="1"/>
        <c:lblAlgn val="ctr"/>
        <c:lblOffset val="1"/>
        <c:noMultiLvlLbl val="0"/>
      </c:catAx>
      <c:valAx>
        <c:axId val="254232744"/>
        <c:scaling>
          <c:orientation val="minMax"/>
          <c:max val="13.3"/>
          <c:min val="7"/>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sk-SK" sz="1400" b="1" dirty="0"/>
                  <a:t>Podobnosť QA a </a:t>
                </a:r>
                <a:r>
                  <a:rPr lang="sk-SK" sz="1400" b="1" dirty="0" err="1"/>
                  <a:t>non-Qa</a:t>
                </a:r>
                <a:r>
                  <a:rPr lang="sk-SK" sz="1400" b="1" dirty="0"/>
                  <a:t> profilu </a:t>
                </a:r>
              </a:p>
              <a:p>
                <a:pPr>
                  <a:defRPr sz="1400" b="1" i="0" u="none" strike="noStrike" kern="1200" baseline="0">
                    <a:solidFill>
                      <a:schemeClr val="tx1">
                        <a:lumMod val="65000"/>
                        <a:lumOff val="35000"/>
                      </a:schemeClr>
                    </a:solidFill>
                    <a:latin typeface="+mn-lt"/>
                    <a:ea typeface="+mn-ea"/>
                    <a:cs typeface="+mn-cs"/>
                  </a:defRPr>
                </a:pPr>
                <a:r>
                  <a:rPr lang="sk-SK" sz="1400" b="1" dirty="0"/>
                  <a:t>používateľa v %</a:t>
                </a:r>
              </a:p>
            </c:rich>
          </c:tx>
          <c:layout>
            <c:manualLayout>
              <c:xMode val="edge"/>
              <c:yMode val="edge"/>
              <c:x val="2.2749368337001547E-2"/>
              <c:y val="9.9646725796002145E-2"/>
            </c:manualLayout>
          </c:layout>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sk-SK"/>
          </a:p>
        </c:txPr>
        <c:crossAx val="254234704"/>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k-SK"/>
        </a:p>
      </c:txPr>
    </c:legend>
    <c:plotVisOnly val="1"/>
    <c:dispBlanksAs val="gap"/>
    <c:showDLblsOverMax val="0"/>
  </c:chart>
  <c:spPr>
    <a:solidFill>
      <a:schemeClr val="bg1"/>
    </a:solidFill>
    <a:ln w="9525" cap="flat" cmpd="sng" algn="ctr">
      <a:noFill/>
      <a:round/>
    </a:ln>
    <a:effectLst/>
  </c:spPr>
  <c:txPr>
    <a:bodyPr/>
    <a:lstStyle/>
    <a:p>
      <a:pPr>
        <a:defRPr/>
      </a:pPr>
      <a:endParaRPr lang="sk-SK"/>
    </a:p>
  </c:txPr>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1" dt="2015-06-07T13:16:06.583" idx="1">
    <p:pos x="10" y="10"/>
    <p:text>Predstavenie mňa a témy</p:text>
    <p:extLst>
      <p:ext uri="{C676402C-5697-4E1C-873F-D02D1690AC5C}">
        <p15:threadingInfo xmlns:p15="http://schemas.microsoft.com/office/powerpoint/2012/main" timeZoneBias="-12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5-06-07T13:48:03.616" idx="10">
    <p:pos x="10" y="10"/>
    <p:text>Každý používateľ má dva profily používateľa 
QA profil je vytvorený z LDA modelu otázok, na ktoré používateľ odpovedal a je reprezentovaný rezdelením LDA tém, kde hodnoty jednotlivých tém sú vypočítané ako priemer rozloženia jednotlivých otázok
non-QA profil používateľa je vytvorený z jednotlivých non-QA profilov pre daného používateľa buď ako priemer týchto profilov. Prípadne vzhľadom na rôznorodosť zdrojov ako vážený aritmetický priemer</p:text>
    <p:extLst>
      <p:ext uri="{C676402C-5697-4E1C-873F-D02D1690AC5C}">
        <p15:threadingInfo xmlns:p15="http://schemas.microsoft.com/office/powerpoint/2012/main" timeZoneBias="-1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5-06-07T13:54:02.388" idx="11">
    <p:pos x="10" y="10"/>
    <p:text>V poslednej fáze pre parovanie profilu otázky s profilom používateľa sme sa rozhodli využiť pravdepodobnostný model. Aj keď návrh jednotlivýchčastí metódy nám umožňuje využiť podobnostný model založený napr. na kosínusovej podobnosti.
Všeobecný vzorec (vysvetlenie) a potom vysvetlenie vzorca P(p)</p:text>
    <p:extLst>
      <p:ext uri="{C676402C-5697-4E1C-873F-D02D1690AC5C}">
        <p15:threadingInfo xmlns:p15="http://schemas.microsoft.com/office/powerpoint/2012/main" timeZoneBias="-12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15-06-07T13:56:47.354" idx="12">
    <p:pos x="10" y="10"/>
    <p:text>Vysvetlenie vzorcov prvý je lineárna kombinácia, druhý je násobenie pravdepodobnosti že slovo bolo vytvorené z profilu používateľa a umoznené na jeho poetnosť
tretí je Suma, kde sa násobí pravdepodobnosť že slovo patrí to témy a pravdepodobnosť že používateľ patrí do témy</p:text>
    <p:extLst>
      <p:ext uri="{C676402C-5697-4E1C-873F-D02D1690AC5C}">
        <p15:threadingInfo xmlns:p15="http://schemas.microsoft.com/office/powerpoint/2012/main" timeZoneBias="-12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15-06-07T13:59:57.464" idx="13">
    <p:pos x="10" y="10"/>
    <p:text>vysvetlenie koeficientu alfa a jeho pribehu, že pri nule je to nulo a čím viacej má používateľ QA dát tým menej sa prihliada na non-QA data</p:text>
    <p:extLst>
      <p:ext uri="{C676402C-5697-4E1C-873F-D02D1690AC5C}">
        <p15:threadingInfo xmlns:p15="http://schemas.microsoft.com/office/powerpoint/2012/main" timeZoneBias="-12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15-06-07T14:01:15.705" idx="14">
    <p:pos x="10" y="10"/>
    <p:text>Prototyp pre overenie metódy sme implementovali v exp. infraš. nad platformou Satck .exch. a ako zdroje non-QA dát sme si vybrali dva najpočetnejšie z každej skupine a to o mne a domovskú stránku</p:text>
    <p:extLst>
      <p:ext uri="{C676402C-5697-4E1C-873F-D02D1690AC5C}">
        <p15:threadingInfo xmlns:p15="http://schemas.microsoft.com/office/powerpoint/2012/main" timeZoneBias="-12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15-06-07T14:02:47.358" idx="15">
    <p:pos x="10" y="10"/>
    <p:text/>
    <p:extLst>
      <p:ext uri="{C676402C-5697-4E1C-873F-D02D1690AC5C}">
        <p15:threadingInfo xmlns:p15="http://schemas.microsoft.com/office/powerpoint/2012/main" timeZoneBias="-12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1" dt="2015-06-07T14:03:10.486" idx="16">
    <p:pos x="10" y="10"/>
    <p:text>pri porovnaní podobnosti môžme vidieť že popri vzrastajúcej QA aktivite sa aj podobnosť profilom zvyšuje.
Používatelia s nízkou si otázky vyberajú náhodne resp malý počet otázok nedokáže pokryť širokú škálu tém obsiahnutých v non-QA dátach</p:text>
    <p:extLst>
      <p:ext uri="{C676402C-5697-4E1C-873F-D02D1690AC5C}">
        <p15:threadingInfo xmlns:p15="http://schemas.microsoft.com/office/powerpoint/2012/main" timeZoneBias="-120"/>
      </p:ext>
    </p:extLst>
  </p:cm>
</p:cmLst>
</file>

<file path=ppt/comments/comment17.xml><?xml version="1.0" encoding="utf-8"?>
<p:cmLst xmlns:a="http://schemas.openxmlformats.org/drawingml/2006/main" xmlns:r="http://schemas.openxmlformats.org/officeDocument/2006/relationships" xmlns:p="http://schemas.openxmlformats.org/presentationml/2006/main">
  <p:cm authorId="1" dt="2015-06-07T14:04:10.354" idx="17">
    <p:pos x="10" y="10"/>
    <p:text>Ak sa pozrieme na jednotlivé pužité zdroje môžme sledovať, že zatiaľ čo o mne  dosahuje zlepšenie pri malej QA aktivite domovská stránka dosahuje zlepšenie pri vyššej QA aktivite, čo opäť poukazuje na zahrnutie tém v profiloch</p:text>
    <p:extLst>
      <p:ext uri="{C676402C-5697-4E1C-873F-D02D1690AC5C}">
        <p15:threadingInfo xmlns:p15="http://schemas.microsoft.com/office/powerpoint/2012/main" timeZoneBias="-120"/>
      </p:ext>
    </p:extLst>
  </p:cm>
</p:cmLst>
</file>

<file path=ppt/comments/comment18.xml><?xml version="1.0" encoding="utf-8"?>
<p:cmLst xmlns:a="http://schemas.openxmlformats.org/drawingml/2006/main" xmlns:r="http://schemas.openxmlformats.org/officeDocument/2006/relationships" xmlns:p="http://schemas.openxmlformats.org/presentationml/2006/main">
  <p:cm authorId="1" dt="2015-06-07T14:09:40.213" idx="18">
    <p:pos x="10" y="10"/>
    <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5-06-07T13:16:27.045" idx="2">
    <p:pos x="10" y="10"/>
    <p:text>Comunity question answering z čoho pochádza aj skratka CQA. Predstavujú systémy pre zdieľanie vedomostí. Ich využitie nastáva práve vtedy keď zlyhajú klasické vyhľadávače. Vtedy sa používateľ spýta otázku a zvyšok komunity sa mu snaží poskytnúť odpoveď. Primárnym cieľom je poskytnúť túto odpoveď v čo najkratšom čase. Čo sa súčasným CQA systémom nedarí. Medzi takéto systémy patria....</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5-06-07T13:20:41.021" idx="3">
    <p:pos x="10" y="10"/>
    <p:text>V CQA systémoch otázka prechádza niekoľkými životnými fázami, ktoré sa snažia o vyriešenie problému s neskorým odpovedaním na otázky. Otázka prebieha od vytvárania otázky, cez jej smerovanie a odpovedanie až po jej vyhľadanie v archíve. V našej práci sme sa zamerali práve na smerovanie otázok.</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5-06-07T13:22:15.722" idx="4">
    <p:pos x="10" y="10"/>
    <p:text>Pri analýze súčasných prístupov sme narazili na problém, že sa spoliehajú výlučne iba na dáta zo systému zároveň smerujú otázku iba úzkej skupine najaktívnejších používateľov. Pričom možno práve menej aktívny používatelia by vedeli odpovedať na otázku.</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5-06-07T13:30:08.163" idx="5">
    <p:pos x="10" y="10"/>
    <p:text>Preto sme si stanovili cieľ vytvoriť metódu, ktorá by zohľadnila aj širší kontext používateľa. Tento kontext predstavuje dáta, ktoré o sebe používateľ voľne šíri . Tieto dáta môžme rozdeliť na dve skupiny...</p:text>
    <p:extLst>
      <p:ext uri="{C676402C-5697-4E1C-873F-D02D1690AC5C}">
        <p15:threadingInfo xmlns:p15="http://schemas.microsoft.com/office/powerpoint/2012/main" timeZoneBias="-1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5-06-07T13:33:38.445" idx="6">
    <p:pos x="10" y="10"/>
    <p:text>Na základe uvedeného cieľa sme sformulovali hypotézu, že Využitie non-QA dát pri smerovaní otázok zvýši presnosť predikcie používateľov, ktorí poskytnú odpoveď na otázku</p:text>
    <p:extLst>
      <p:ext uri="{C676402C-5697-4E1C-873F-D02D1690AC5C}">
        <p15:threadingInfo xmlns:p15="http://schemas.microsoft.com/office/powerpoint/2012/main" timeZoneBias="-1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5-06-07T13:34:31.069" idx="7">
    <p:pos x="10" y="10"/>
    <p:text>Návrh našej metódy pozostáva zo 4 hlavných krokov. 1. Vytvorenie profilov otázok, 2. vytvorenie profilov z non-QA dát 3. Vytvorenie orofilov používateľa a 4. párovanie profilu otázky s profilom používateľa.</p:text>
    <p:extLst>
      <p:ext uri="{C676402C-5697-4E1C-873F-D02D1690AC5C}">
        <p15:threadingInfo xmlns:p15="http://schemas.microsoft.com/office/powerpoint/2012/main" timeZoneBias="-12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5-06-07T13:37:17.558" idx="8">
    <p:pos x="10" y="10"/>
    <p:text>Kvôli dĺžke znenia otázky pre vytvorenie jej profilov využívame okrem jej kontext čo je názov a znenie otázky a aj značky-tagy priradené k otázke.
Každá otázka je reprezentovaná dvoma modelmi. a to modelom vreca slov, ktorý je definovaný ako množina jednotlivých slov spolu s ich početnosťou. Tento model sa neskôr využíva v poslednej fáze našej metódy.
2. je model Latentnej dririchletovaj alokácie. vyjadruje semantickú úroveň otázky. Využíva sa ako podklad v treťom kroku našej metódy pri vytváraní profilov používateľa.</p:text>
    <p:extLst>
      <p:ext uri="{C676402C-5697-4E1C-873F-D02D1690AC5C}">
        <p15:threadingInfo xmlns:p15="http://schemas.microsoft.com/office/powerpoint/2012/main" timeZoneBias="-1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5-06-07T13:43:48.927" idx="9">
    <p:pos x="5040" y="420"/>
    <p:text>Pre vytvorenie profilov využívame model LDA. Tento model vytvárame pre každý dokument. Dokument predstavuje informácie z jednotlivých zdrojov non-QA dát. Tento proces pozostáva z troch hlavných fáz a to Získanie informácií (angl. crawling) z pôvodného zdroja non-QA dát
Identifikácia obsahu to znamená odstránenie nepotrebných častí, ktoré sme získali v predchádzajúcej fáze napr. reklami a pod.
Predspracovanie obsahu predstavuje lematizáciu  a odstránenie stop slov.</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527988-3B7A-4D58-835A-5CC7426BFDCD}" type="datetimeFigureOut">
              <a:rPr lang="sk-SK" smtClean="0"/>
              <a:t>9.6.2015</a:t>
            </a:fld>
            <a:endParaRPr lang="sk-SK"/>
          </a:p>
        </p:txBody>
      </p:sp>
      <p:sp>
        <p:nvSpPr>
          <p:cNvPr id="4" name="Zástupný symbol obrazu snímky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B696AC-48A6-4EF2-A0FA-E3F88D9AC268}" type="slidenum">
              <a:rPr lang="sk-SK" smtClean="0"/>
              <a:t>‹#›</a:t>
            </a:fld>
            <a:endParaRPr lang="sk-SK"/>
          </a:p>
        </p:txBody>
      </p:sp>
    </p:spTree>
    <p:extLst>
      <p:ext uri="{BB962C8B-B14F-4D97-AF65-F5344CB8AC3E}">
        <p14:creationId xmlns:p14="http://schemas.microsoft.com/office/powerpoint/2010/main" val="3487437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FCFD6040-52AF-4A7E-9105-47A9BED596C3}" type="slidenum">
              <a:rPr lang="sk-SK"/>
              <a:t>16</a:t>
            </a:fld>
            <a:endParaRPr lang="sk-SK"/>
          </a:p>
        </p:txBody>
      </p:sp>
    </p:spTree>
    <p:extLst>
      <p:ext uri="{BB962C8B-B14F-4D97-AF65-F5344CB8AC3E}">
        <p14:creationId xmlns:p14="http://schemas.microsoft.com/office/powerpoint/2010/main" val="3404070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FCFD6040-52AF-4A7E-9105-47A9BED596C3}" type="slidenum">
              <a:rPr lang="sk-SK"/>
              <a:t>17</a:t>
            </a:fld>
            <a:endParaRPr lang="sk-SK"/>
          </a:p>
        </p:txBody>
      </p:sp>
    </p:spTree>
    <p:extLst>
      <p:ext uri="{BB962C8B-B14F-4D97-AF65-F5344CB8AC3E}">
        <p14:creationId xmlns:p14="http://schemas.microsoft.com/office/powerpoint/2010/main" val="3356225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FCFD6040-52AF-4A7E-9105-47A9BED596C3}" type="slidenum">
              <a:rPr lang="sk-SK"/>
              <a:t>18</a:t>
            </a:fld>
            <a:endParaRPr lang="sk-SK"/>
          </a:p>
        </p:txBody>
      </p:sp>
    </p:spTree>
    <p:extLst>
      <p:ext uri="{BB962C8B-B14F-4D97-AF65-F5344CB8AC3E}">
        <p14:creationId xmlns:p14="http://schemas.microsoft.com/office/powerpoint/2010/main" val="1670441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FCFD6040-52AF-4A7E-9105-47A9BED596C3}" type="slidenum">
              <a:rPr lang="sk-SK"/>
              <a:t>19</a:t>
            </a:fld>
            <a:endParaRPr lang="sk-SK"/>
          </a:p>
        </p:txBody>
      </p:sp>
    </p:spTree>
    <p:extLst>
      <p:ext uri="{BB962C8B-B14F-4D97-AF65-F5344CB8AC3E}">
        <p14:creationId xmlns:p14="http://schemas.microsoft.com/office/powerpoint/2010/main" val="2973421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FCFD6040-52AF-4A7E-9105-47A9BED596C3}" type="slidenum">
              <a:rPr lang="sk-SK"/>
              <a:t>20</a:t>
            </a:fld>
            <a:endParaRPr lang="sk-SK"/>
          </a:p>
        </p:txBody>
      </p:sp>
    </p:spTree>
    <p:extLst>
      <p:ext uri="{BB962C8B-B14F-4D97-AF65-F5344CB8AC3E}">
        <p14:creationId xmlns:p14="http://schemas.microsoft.com/office/powerpoint/2010/main" val="1962430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FCFD6040-52AF-4A7E-9105-47A9BED596C3}" type="slidenum">
              <a:rPr lang="sk-SK"/>
              <a:t>22</a:t>
            </a:fld>
            <a:endParaRPr lang="sk-SK"/>
          </a:p>
        </p:txBody>
      </p:sp>
    </p:spTree>
    <p:extLst>
      <p:ext uri="{BB962C8B-B14F-4D97-AF65-F5344CB8AC3E}">
        <p14:creationId xmlns:p14="http://schemas.microsoft.com/office/powerpoint/2010/main" val="3295670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sk-SK" smtClean="0"/>
              <a:t>Upravte štýly predlohy textu</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B3931DF4-FA35-486D-84F4-0943D4F913F3}" type="datetimeFigureOut">
              <a:rPr lang="sk-SK" smtClean="0"/>
              <a:t>9.6.2015</a:t>
            </a:fld>
            <a:endParaRPr lang="sk-SK"/>
          </a:p>
        </p:txBody>
      </p:sp>
      <p:sp>
        <p:nvSpPr>
          <p:cNvPr id="5" name="Footer Placeholder 4"/>
          <p:cNvSpPr>
            <a:spLocks noGrp="1"/>
          </p:cNvSpPr>
          <p:nvPr>
            <p:ph type="ftr" sz="quarter" idx="11"/>
          </p:nvPr>
        </p:nvSpPr>
        <p:spPr/>
        <p:txBody>
          <a:bodyPr/>
          <a:lstStyle/>
          <a:p>
            <a:endParaRPr lang="sk-SK"/>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18BB3C21-13DF-4967-89EB-5A53FA6D94C4}" type="slidenum">
              <a:rPr lang="sk-SK" smtClean="0"/>
              <a:t>‹#›</a:t>
            </a:fld>
            <a:endParaRPr lang="sk-SK"/>
          </a:p>
        </p:txBody>
      </p:sp>
    </p:spTree>
    <p:extLst>
      <p:ext uri="{BB962C8B-B14F-4D97-AF65-F5344CB8AC3E}">
        <p14:creationId xmlns:p14="http://schemas.microsoft.com/office/powerpoint/2010/main" val="1378768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B3931DF4-FA35-486D-84F4-0943D4F913F3}" type="datetimeFigureOut">
              <a:rPr lang="sk-SK" smtClean="0"/>
              <a:t>9.6.2015</a:t>
            </a:fld>
            <a:endParaRPr lang="sk-SK"/>
          </a:p>
        </p:txBody>
      </p:sp>
      <p:sp>
        <p:nvSpPr>
          <p:cNvPr id="5" name="Footer Placeholder 4"/>
          <p:cNvSpPr>
            <a:spLocks noGrp="1"/>
          </p:cNvSpPr>
          <p:nvPr>
            <p:ph type="ftr" sz="quarter" idx="11"/>
          </p:nvPr>
        </p:nvSpPr>
        <p:spPr/>
        <p:txBody>
          <a:bodyPr/>
          <a:lstStyle/>
          <a:p>
            <a:endParaRPr lang="sk-SK"/>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8BB3C21-13DF-4967-89EB-5A53FA6D94C4}" type="slidenum">
              <a:rPr lang="sk-SK" smtClean="0"/>
              <a:t>‹#›</a:t>
            </a:fld>
            <a:endParaRPr lang="sk-SK"/>
          </a:p>
        </p:txBody>
      </p:sp>
    </p:spTree>
    <p:extLst>
      <p:ext uri="{BB962C8B-B14F-4D97-AF65-F5344CB8AC3E}">
        <p14:creationId xmlns:p14="http://schemas.microsoft.com/office/powerpoint/2010/main" val="2201463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sk-SK" smtClean="0"/>
              <a:t>Upravte štýly predlohy textu</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Upravte štýl predlohy textu.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B3931DF4-FA35-486D-84F4-0943D4F913F3}" type="datetimeFigureOut">
              <a:rPr lang="sk-SK" smtClean="0"/>
              <a:t>9.6.2015</a:t>
            </a:fld>
            <a:endParaRPr lang="sk-SK"/>
          </a:p>
        </p:txBody>
      </p:sp>
      <p:sp>
        <p:nvSpPr>
          <p:cNvPr id="5" name="Footer Placeholder 4"/>
          <p:cNvSpPr>
            <a:spLocks noGrp="1"/>
          </p:cNvSpPr>
          <p:nvPr>
            <p:ph type="ftr" sz="quarter" idx="11"/>
          </p:nvPr>
        </p:nvSpPr>
        <p:spPr/>
        <p:txBody>
          <a:bodyPr/>
          <a:lstStyle/>
          <a:p>
            <a:endParaRPr lang="sk-SK"/>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8BB3C21-13DF-4967-89EB-5A53FA6D94C4}" type="slidenum">
              <a:rPr lang="sk-SK" smtClean="0"/>
              <a:t>‹#›</a:t>
            </a:fld>
            <a:endParaRPr lang="sk-SK"/>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31752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sk-SK" smtClean="0"/>
              <a:t>Upravte štýly predlohy textu</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smtClean="0"/>
              <a:t>Upravte štýl predlohy textu.</a:t>
            </a:r>
          </a:p>
        </p:txBody>
      </p:sp>
      <p:sp>
        <p:nvSpPr>
          <p:cNvPr id="5" name="Date Placeholder 4"/>
          <p:cNvSpPr>
            <a:spLocks noGrp="1"/>
          </p:cNvSpPr>
          <p:nvPr>
            <p:ph type="dt" sz="half" idx="10"/>
          </p:nvPr>
        </p:nvSpPr>
        <p:spPr/>
        <p:txBody>
          <a:bodyPr/>
          <a:lstStyle/>
          <a:p>
            <a:fld id="{B3931DF4-FA35-486D-84F4-0943D4F913F3}" type="datetimeFigureOut">
              <a:rPr lang="sk-SK" smtClean="0"/>
              <a:t>9.6.2015</a:t>
            </a:fld>
            <a:endParaRPr lang="sk-SK"/>
          </a:p>
        </p:txBody>
      </p:sp>
      <p:sp>
        <p:nvSpPr>
          <p:cNvPr id="6" name="Footer Placeholder 5"/>
          <p:cNvSpPr>
            <a:spLocks noGrp="1"/>
          </p:cNvSpPr>
          <p:nvPr>
            <p:ph type="ftr" sz="quarter" idx="11"/>
          </p:nvPr>
        </p:nvSpPr>
        <p:spPr/>
        <p:txBody>
          <a:bodyPr/>
          <a:lstStyle/>
          <a:p>
            <a:endParaRPr lang="sk-SK"/>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8BB3C21-13DF-4967-89EB-5A53FA6D94C4}" type="slidenum">
              <a:rPr lang="sk-SK" smtClean="0"/>
              <a:t>‹#›</a:t>
            </a:fld>
            <a:endParaRPr lang="sk-SK"/>
          </a:p>
        </p:txBody>
      </p:sp>
    </p:spTree>
    <p:extLst>
      <p:ext uri="{BB962C8B-B14F-4D97-AF65-F5344CB8AC3E}">
        <p14:creationId xmlns:p14="http://schemas.microsoft.com/office/powerpoint/2010/main" val="3320799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sk-SK" smtClean="0"/>
              <a:t>Upravte štýly predlohy textu</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Upravte štýl predlohy textu.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smtClean="0"/>
              <a:t>Upravte štýl predlohy textu.</a:t>
            </a:r>
          </a:p>
        </p:txBody>
      </p:sp>
      <p:sp>
        <p:nvSpPr>
          <p:cNvPr id="5" name="Date Placeholder 4"/>
          <p:cNvSpPr>
            <a:spLocks noGrp="1"/>
          </p:cNvSpPr>
          <p:nvPr>
            <p:ph type="dt" sz="half" idx="10"/>
          </p:nvPr>
        </p:nvSpPr>
        <p:spPr/>
        <p:txBody>
          <a:bodyPr/>
          <a:lstStyle/>
          <a:p>
            <a:fld id="{B3931DF4-FA35-486D-84F4-0943D4F913F3}" type="datetimeFigureOut">
              <a:rPr lang="sk-SK" smtClean="0"/>
              <a:t>9.6.2015</a:t>
            </a:fld>
            <a:endParaRPr lang="sk-SK"/>
          </a:p>
        </p:txBody>
      </p:sp>
      <p:sp>
        <p:nvSpPr>
          <p:cNvPr id="6" name="Footer Placeholder 5"/>
          <p:cNvSpPr>
            <a:spLocks noGrp="1"/>
          </p:cNvSpPr>
          <p:nvPr>
            <p:ph type="ftr" sz="quarter" idx="11"/>
          </p:nvPr>
        </p:nvSpPr>
        <p:spPr/>
        <p:txBody>
          <a:bodyPr/>
          <a:lstStyle/>
          <a:p>
            <a:endParaRPr lang="sk-SK"/>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8BB3C21-13DF-4967-89EB-5A53FA6D94C4}" type="slidenum">
              <a:rPr lang="sk-SK" smtClean="0"/>
              <a:t>‹#›</a:t>
            </a:fld>
            <a:endParaRPr lang="sk-SK"/>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16313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sk-SK" smtClean="0"/>
              <a:t>Upravte štýly predlohy textu</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Upravte štýl predlohy textu.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smtClean="0"/>
              <a:t>Upravte štýl predlohy textu.</a:t>
            </a:r>
          </a:p>
        </p:txBody>
      </p:sp>
      <p:sp>
        <p:nvSpPr>
          <p:cNvPr id="5" name="Date Placeholder 4"/>
          <p:cNvSpPr>
            <a:spLocks noGrp="1"/>
          </p:cNvSpPr>
          <p:nvPr>
            <p:ph type="dt" sz="half" idx="10"/>
          </p:nvPr>
        </p:nvSpPr>
        <p:spPr/>
        <p:txBody>
          <a:bodyPr/>
          <a:lstStyle/>
          <a:p>
            <a:fld id="{B3931DF4-FA35-486D-84F4-0943D4F913F3}" type="datetimeFigureOut">
              <a:rPr lang="sk-SK" smtClean="0"/>
              <a:t>9.6.2015</a:t>
            </a:fld>
            <a:endParaRPr lang="sk-SK"/>
          </a:p>
        </p:txBody>
      </p:sp>
      <p:sp>
        <p:nvSpPr>
          <p:cNvPr id="6" name="Footer Placeholder 5"/>
          <p:cNvSpPr>
            <a:spLocks noGrp="1"/>
          </p:cNvSpPr>
          <p:nvPr>
            <p:ph type="ftr" sz="quarter" idx="11"/>
          </p:nvPr>
        </p:nvSpPr>
        <p:spPr/>
        <p:txBody>
          <a:bodyPr/>
          <a:lstStyle/>
          <a:p>
            <a:endParaRPr lang="sk-SK"/>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8BB3C21-13DF-4967-89EB-5A53FA6D94C4}" type="slidenum">
              <a:rPr lang="sk-SK" smtClean="0"/>
              <a:t>‹#›</a:t>
            </a:fld>
            <a:endParaRPr lang="sk-SK"/>
          </a:p>
        </p:txBody>
      </p:sp>
    </p:spTree>
    <p:extLst>
      <p:ext uri="{BB962C8B-B14F-4D97-AF65-F5344CB8AC3E}">
        <p14:creationId xmlns:p14="http://schemas.microsoft.com/office/powerpoint/2010/main" val="3824851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ncho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B3931DF4-FA35-486D-84F4-0943D4F913F3}" type="datetimeFigureOut">
              <a:rPr lang="sk-SK" smtClean="0"/>
              <a:t>9.6.2015</a:t>
            </a:fld>
            <a:endParaRPr lang="sk-SK"/>
          </a:p>
        </p:txBody>
      </p:sp>
      <p:sp>
        <p:nvSpPr>
          <p:cNvPr id="5" name="Footer Placeholder 4"/>
          <p:cNvSpPr>
            <a:spLocks noGrp="1"/>
          </p:cNvSpPr>
          <p:nvPr>
            <p:ph type="ftr" sz="quarter" idx="11"/>
          </p:nvPr>
        </p:nvSpPr>
        <p:spPr/>
        <p:txBody>
          <a:bodyPr/>
          <a:lstStyle/>
          <a:p>
            <a:endParaRPr lang="sk-SK"/>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BB3C21-13DF-4967-89EB-5A53FA6D94C4}" type="slidenum">
              <a:rPr lang="sk-SK" smtClean="0"/>
              <a:t>‹#›</a:t>
            </a:fld>
            <a:endParaRPr lang="sk-SK"/>
          </a:p>
        </p:txBody>
      </p:sp>
    </p:spTree>
    <p:extLst>
      <p:ext uri="{BB962C8B-B14F-4D97-AF65-F5344CB8AC3E}">
        <p14:creationId xmlns:p14="http://schemas.microsoft.com/office/powerpoint/2010/main" val="4058272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sk-SK" smtClean="0"/>
              <a:t>Upravte štýly predlohy textu</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B3931DF4-FA35-486D-84F4-0943D4F913F3}" type="datetimeFigureOut">
              <a:rPr lang="sk-SK" smtClean="0"/>
              <a:t>9.6.2015</a:t>
            </a:fld>
            <a:endParaRPr lang="sk-SK"/>
          </a:p>
        </p:txBody>
      </p:sp>
      <p:sp>
        <p:nvSpPr>
          <p:cNvPr id="5" name="Footer Placeholder 4"/>
          <p:cNvSpPr>
            <a:spLocks noGrp="1"/>
          </p:cNvSpPr>
          <p:nvPr>
            <p:ph type="ftr" sz="quarter" idx="11"/>
          </p:nvPr>
        </p:nvSpPr>
        <p:spPr/>
        <p:txBody>
          <a:bodyPr/>
          <a:lstStyle/>
          <a:p>
            <a:endParaRPr lang="sk-SK"/>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BB3C21-13DF-4967-89EB-5A53FA6D94C4}" type="slidenum">
              <a:rPr lang="sk-SK" smtClean="0"/>
              <a:t>‹#›</a:t>
            </a:fld>
            <a:endParaRPr lang="sk-SK"/>
          </a:p>
        </p:txBody>
      </p:sp>
    </p:spTree>
    <p:extLst>
      <p:ext uri="{BB962C8B-B14F-4D97-AF65-F5344CB8AC3E}">
        <p14:creationId xmlns:p14="http://schemas.microsoft.com/office/powerpoint/2010/main" val="4274739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sk-SK" smtClean="0"/>
              <a:t>Upravte štýly predlohy textu</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B3931DF4-FA35-486D-84F4-0943D4F913F3}" type="datetimeFigureOut">
              <a:rPr lang="sk-SK" smtClean="0"/>
              <a:t>9.6.2015</a:t>
            </a:fld>
            <a:endParaRPr lang="sk-SK"/>
          </a:p>
        </p:txBody>
      </p:sp>
      <p:sp>
        <p:nvSpPr>
          <p:cNvPr id="5" name="Footer Placeholder 4"/>
          <p:cNvSpPr>
            <a:spLocks noGrp="1"/>
          </p:cNvSpPr>
          <p:nvPr>
            <p:ph type="ftr" sz="quarter" idx="11"/>
          </p:nvPr>
        </p:nvSpPr>
        <p:spPr/>
        <p:txBody>
          <a:bodyPr/>
          <a:lstStyle/>
          <a:p>
            <a:endParaRPr lang="sk-SK"/>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BB3C21-13DF-4967-89EB-5A53FA6D94C4}" type="slidenum">
              <a:rPr lang="sk-SK" smtClean="0"/>
              <a:t>‹#›</a:t>
            </a:fld>
            <a:endParaRPr lang="sk-SK"/>
          </a:p>
        </p:txBody>
      </p:sp>
    </p:spTree>
    <p:extLst>
      <p:ext uri="{BB962C8B-B14F-4D97-AF65-F5344CB8AC3E}">
        <p14:creationId xmlns:p14="http://schemas.microsoft.com/office/powerpoint/2010/main" val="91214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B3931DF4-FA35-486D-84F4-0943D4F913F3}" type="datetimeFigureOut">
              <a:rPr lang="sk-SK" smtClean="0"/>
              <a:t>9.6.2015</a:t>
            </a:fld>
            <a:endParaRPr lang="sk-SK"/>
          </a:p>
        </p:txBody>
      </p:sp>
      <p:sp>
        <p:nvSpPr>
          <p:cNvPr id="5" name="Footer Placeholder 4"/>
          <p:cNvSpPr>
            <a:spLocks noGrp="1"/>
          </p:cNvSpPr>
          <p:nvPr>
            <p:ph type="ftr" sz="quarter" idx="11"/>
          </p:nvPr>
        </p:nvSpPr>
        <p:spPr/>
        <p:txBody>
          <a:bodyPr/>
          <a:lstStyle/>
          <a:p>
            <a:endParaRPr lang="sk-SK"/>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8BB3C21-13DF-4967-89EB-5A53FA6D94C4}" type="slidenum">
              <a:rPr lang="sk-SK" smtClean="0"/>
              <a:t>‹#›</a:t>
            </a:fld>
            <a:endParaRPr lang="sk-SK"/>
          </a:p>
        </p:txBody>
      </p:sp>
    </p:spTree>
    <p:extLst>
      <p:ext uri="{BB962C8B-B14F-4D97-AF65-F5344CB8AC3E}">
        <p14:creationId xmlns:p14="http://schemas.microsoft.com/office/powerpoint/2010/main" val="2439993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B3931DF4-FA35-486D-84F4-0943D4F913F3}" type="datetimeFigureOut">
              <a:rPr lang="sk-SK" smtClean="0"/>
              <a:t>9.6.2015</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18BB3C21-13DF-4967-89EB-5A53FA6D94C4}" type="slidenum">
              <a:rPr lang="sk-SK" smtClean="0"/>
              <a:t>‹#›</a:t>
            </a:fld>
            <a:endParaRPr lang="sk-SK"/>
          </a:p>
        </p:txBody>
      </p:sp>
    </p:spTree>
    <p:extLst>
      <p:ext uri="{BB962C8B-B14F-4D97-AF65-F5344CB8AC3E}">
        <p14:creationId xmlns:p14="http://schemas.microsoft.com/office/powerpoint/2010/main" val="3625942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B3931DF4-FA35-486D-84F4-0943D4F913F3}" type="datetimeFigureOut">
              <a:rPr lang="sk-SK" smtClean="0"/>
              <a:t>9.6.2015</a:t>
            </a:fld>
            <a:endParaRPr lang="sk-SK"/>
          </a:p>
        </p:txBody>
      </p:sp>
      <p:sp>
        <p:nvSpPr>
          <p:cNvPr id="8" name="Footer Placeholder 7"/>
          <p:cNvSpPr>
            <a:spLocks noGrp="1"/>
          </p:cNvSpPr>
          <p:nvPr>
            <p:ph type="ftr" sz="quarter" idx="11"/>
          </p:nvPr>
        </p:nvSpPr>
        <p:spPr/>
        <p:txBody>
          <a:bodyPr/>
          <a:lstStyle/>
          <a:p>
            <a:endParaRPr lang="sk-SK"/>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18BB3C21-13DF-4967-89EB-5A53FA6D94C4}" type="slidenum">
              <a:rPr lang="sk-SK" smtClean="0"/>
              <a:t>‹#›</a:t>
            </a:fld>
            <a:endParaRPr lang="sk-SK"/>
          </a:p>
        </p:txBody>
      </p:sp>
    </p:spTree>
    <p:extLst>
      <p:ext uri="{BB962C8B-B14F-4D97-AF65-F5344CB8AC3E}">
        <p14:creationId xmlns:p14="http://schemas.microsoft.com/office/powerpoint/2010/main" val="1095686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B3931DF4-FA35-486D-84F4-0943D4F913F3}" type="datetimeFigureOut">
              <a:rPr lang="sk-SK" smtClean="0"/>
              <a:t>9.6.2015</a:t>
            </a:fld>
            <a:endParaRPr lang="sk-SK"/>
          </a:p>
        </p:txBody>
      </p:sp>
      <p:sp>
        <p:nvSpPr>
          <p:cNvPr id="4" name="Footer Placeholder 3"/>
          <p:cNvSpPr>
            <a:spLocks noGrp="1"/>
          </p:cNvSpPr>
          <p:nvPr>
            <p:ph type="ftr" sz="quarter" idx="11"/>
          </p:nvPr>
        </p:nvSpPr>
        <p:spPr/>
        <p:txBody>
          <a:bodyPr/>
          <a:lstStyle/>
          <a:p>
            <a:endParaRPr lang="sk-SK"/>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8BB3C21-13DF-4967-89EB-5A53FA6D94C4}" type="slidenum">
              <a:rPr lang="sk-SK" smtClean="0"/>
              <a:t>‹#›</a:t>
            </a:fld>
            <a:endParaRPr lang="sk-SK"/>
          </a:p>
        </p:txBody>
      </p:sp>
    </p:spTree>
    <p:extLst>
      <p:ext uri="{BB962C8B-B14F-4D97-AF65-F5344CB8AC3E}">
        <p14:creationId xmlns:p14="http://schemas.microsoft.com/office/powerpoint/2010/main" val="4082858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931DF4-FA35-486D-84F4-0943D4F913F3}" type="datetimeFigureOut">
              <a:rPr lang="sk-SK" smtClean="0"/>
              <a:t>9.6.2015</a:t>
            </a:fld>
            <a:endParaRPr lang="sk-SK"/>
          </a:p>
        </p:txBody>
      </p:sp>
      <p:sp>
        <p:nvSpPr>
          <p:cNvPr id="3" name="Footer Placeholder 2"/>
          <p:cNvSpPr>
            <a:spLocks noGrp="1"/>
          </p:cNvSpPr>
          <p:nvPr>
            <p:ph type="ftr" sz="quarter" idx="11"/>
          </p:nvPr>
        </p:nvSpPr>
        <p:spPr/>
        <p:txBody>
          <a:bodyPr/>
          <a:lstStyle/>
          <a:p>
            <a:endParaRPr lang="sk-SK"/>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8BB3C21-13DF-4967-89EB-5A53FA6D94C4}" type="slidenum">
              <a:rPr lang="sk-SK" smtClean="0"/>
              <a:t>‹#›</a:t>
            </a:fld>
            <a:endParaRPr lang="sk-SK"/>
          </a:p>
        </p:txBody>
      </p:sp>
    </p:spTree>
    <p:extLst>
      <p:ext uri="{BB962C8B-B14F-4D97-AF65-F5344CB8AC3E}">
        <p14:creationId xmlns:p14="http://schemas.microsoft.com/office/powerpoint/2010/main" val="2438533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sk-SK" smtClean="0"/>
              <a:t>Upravte štýly predlohy textu</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B3931DF4-FA35-486D-84F4-0943D4F913F3}" type="datetimeFigureOut">
              <a:rPr lang="sk-SK" smtClean="0"/>
              <a:t>9.6.2015</a:t>
            </a:fld>
            <a:endParaRPr lang="sk-SK"/>
          </a:p>
        </p:txBody>
      </p:sp>
      <p:sp>
        <p:nvSpPr>
          <p:cNvPr id="6" name="Footer Placeholder 5"/>
          <p:cNvSpPr>
            <a:spLocks noGrp="1"/>
          </p:cNvSpPr>
          <p:nvPr>
            <p:ph type="ftr" sz="quarter" idx="11"/>
          </p:nvPr>
        </p:nvSpPr>
        <p:spPr/>
        <p:txBody>
          <a:bodyPr/>
          <a:lstStyle/>
          <a:p>
            <a:endParaRPr lang="sk-SK"/>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8BB3C21-13DF-4967-89EB-5A53FA6D94C4}" type="slidenum">
              <a:rPr lang="sk-SK" smtClean="0"/>
              <a:t>‹#›</a:t>
            </a:fld>
            <a:endParaRPr lang="sk-SK"/>
          </a:p>
        </p:txBody>
      </p:sp>
    </p:spTree>
    <p:extLst>
      <p:ext uri="{BB962C8B-B14F-4D97-AF65-F5344CB8AC3E}">
        <p14:creationId xmlns:p14="http://schemas.microsoft.com/office/powerpoint/2010/main" val="4221356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B3931DF4-FA35-486D-84F4-0943D4F913F3}" type="datetimeFigureOut">
              <a:rPr lang="sk-SK" smtClean="0"/>
              <a:t>9.6.2015</a:t>
            </a:fld>
            <a:endParaRPr lang="sk-SK"/>
          </a:p>
        </p:txBody>
      </p:sp>
      <p:sp>
        <p:nvSpPr>
          <p:cNvPr id="6" name="Footer Placeholder 5"/>
          <p:cNvSpPr>
            <a:spLocks noGrp="1"/>
          </p:cNvSpPr>
          <p:nvPr>
            <p:ph type="ftr" sz="quarter" idx="11"/>
          </p:nvPr>
        </p:nvSpPr>
        <p:spPr/>
        <p:txBody>
          <a:bodyPr/>
          <a:lstStyle/>
          <a:p>
            <a:endParaRPr lang="sk-SK"/>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8BB3C21-13DF-4967-89EB-5A53FA6D94C4}" type="slidenum">
              <a:rPr lang="sk-SK" smtClean="0"/>
              <a:t>‹#›</a:t>
            </a:fld>
            <a:endParaRPr lang="sk-SK"/>
          </a:p>
        </p:txBody>
      </p:sp>
    </p:spTree>
    <p:extLst>
      <p:ext uri="{BB962C8B-B14F-4D97-AF65-F5344CB8AC3E}">
        <p14:creationId xmlns:p14="http://schemas.microsoft.com/office/powerpoint/2010/main" val="1141866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sk-SK" smtClean="0"/>
              <a:t>Upravte štýly predlohy textu</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3931DF4-FA35-486D-84F4-0943D4F913F3}" type="datetimeFigureOut">
              <a:rPr lang="sk-SK" smtClean="0"/>
              <a:t>9.6.2015</a:t>
            </a:fld>
            <a:endParaRPr lang="sk-SK"/>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k-SK"/>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18BB3C21-13DF-4967-89EB-5A53FA6D94C4}" type="slidenum">
              <a:rPr lang="sk-SK" smtClean="0"/>
              <a:t>‹#›</a:t>
            </a:fld>
            <a:endParaRPr lang="sk-SK"/>
          </a:p>
        </p:txBody>
      </p:sp>
    </p:spTree>
    <p:extLst>
      <p:ext uri="{BB962C8B-B14F-4D97-AF65-F5344CB8AC3E}">
        <p14:creationId xmlns:p14="http://schemas.microsoft.com/office/powerpoint/2010/main" val="2777917857"/>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1.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2.xm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comments" Target="../comments/comment13.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15.xm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16.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comments" Target="../comments/comment17.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941911" y="661665"/>
            <a:ext cx="6805578" cy="1697086"/>
          </a:xfrm>
        </p:spPr>
        <p:txBody>
          <a:bodyPr>
            <a:noAutofit/>
          </a:bodyPr>
          <a:lstStyle/>
          <a:p>
            <a:r>
              <a:rPr lang="pl-PL" sz="3300" dirty="0"/>
              <a:t>Adaptívna podpora spolupráce v komunitnom systéme</a:t>
            </a:r>
            <a:br>
              <a:rPr lang="pl-PL" sz="3300" dirty="0"/>
            </a:br>
            <a:r>
              <a:rPr lang="sk-SK" sz="3300" dirty="0"/>
              <a:t>otázok a odpovedí</a:t>
            </a:r>
          </a:p>
        </p:txBody>
      </p:sp>
      <p:sp>
        <p:nvSpPr>
          <p:cNvPr id="3" name="Podnadpis 2"/>
          <p:cNvSpPr>
            <a:spLocks noGrp="1"/>
          </p:cNvSpPr>
          <p:nvPr>
            <p:ph type="subTitle" idx="1"/>
          </p:nvPr>
        </p:nvSpPr>
        <p:spPr>
          <a:xfrm>
            <a:off x="1941911" y="3662937"/>
            <a:ext cx="6686549" cy="844712"/>
          </a:xfrm>
        </p:spPr>
        <p:txBody>
          <a:bodyPr/>
          <a:lstStyle/>
          <a:p>
            <a:r>
              <a:rPr lang="sk-SK" sz="2000" dirty="0"/>
              <a:t>Marek</a:t>
            </a:r>
            <a:r>
              <a:rPr lang="sk-SK" sz="1800" dirty="0"/>
              <a:t> </a:t>
            </a:r>
            <a:r>
              <a:rPr lang="sk-SK" sz="1800" dirty="0" err="1"/>
              <a:t>Grznár</a:t>
            </a:r>
            <a:endParaRPr lang="sk-SK" sz="1800" dirty="0"/>
          </a:p>
          <a:p>
            <a:r>
              <a:rPr lang="sk-SK" dirty="0" smtClean="0"/>
              <a:t>Vedúci práce: Ing. Ivan Srba</a:t>
            </a:r>
            <a:endParaRPr lang="sk-SK" dirty="0"/>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75593" y="5811835"/>
            <a:ext cx="1952867" cy="700296"/>
          </a:xfrm>
          <a:prstGeom prst="rect">
            <a:avLst/>
          </a:prstGeom>
        </p:spPr>
      </p:pic>
      <p:pic>
        <p:nvPicPr>
          <p:cNvPr id="8" name="Obrázok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1911" y="5712840"/>
            <a:ext cx="4102430" cy="898291"/>
          </a:xfrm>
          <a:prstGeom prst="rect">
            <a:avLst/>
          </a:prstGeom>
        </p:spPr>
      </p:pic>
    </p:spTree>
    <p:extLst>
      <p:ext uri="{BB962C8B-B14F-4D97-AF65-F5344CB8AC3E}">
        <p14:creationId xmlns:p14="http://schemas.microsoft.com/office/powerpoint/2010/main" val="215548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obsahu 2"/>
              <p:cNvSpPr>
                <a:spLocks noGrp="1"/>
              </p:cNvSpPr>
              <p:nvPr>
                <p:ph idx="1"/>
              </p:nvPr>
            </p:nvSpPr>
            <p:spPr>
              <a:xfrm>
                <a:off x="1939124" y="1904999"/>
                <a:ext cx="6686550" cy="4795205"/>
              </a:xfrm>
            </p:spPr>
            <p:txBody>
              <a:bodyPr>
                <a:normAutofit/>
              </a:bodyPr>
              <a:lstStyle/>
              <a:p>
                <a:r>
                  <a:rPr lang="sk-SK" sz="2000" dirty="0" smtClean="0"/>
                  <a:t>QA profil používateľa</a:t>
                </a:r>
              </a:p>
              <a:p>
                <a:pPr lvl="1"/>
                <a:r>
                  <a:rPr lang="sk-SK" sz="1800" dirty="0" smtClean="0"/>
                  <a:t>Vytvorený z profilov otázok (model LDA)</a:t>
                </a:r>
              </a:p>
              <a:p>
                <a:pPr lvl="1"/>
                <a:r>
                  <a:rPr lang="sk-SK" sz="1800" dirty="0" smtClean="0"/>
                  <a:t>Otázky, na ktoré používateľ odpovedal</a:t>
                </a:r>
              </a:p>
              <a:p>
                <a:pPr lvl="1"/>
                <a:r>
                  <a:rPr lang="sk-SK" sz="1800" dirty="0" smtClean="0"/>
                  <a:t>Reprezentovaný rozdelením LDA tém </a:t>
                </a:r>
              </a:p>
              <a:p>
                <a:pPr lvl="2"/>
                <a:r>
                  <a:rPr lang="sk-SK" sz="1600" dirty="0" smtClean="0"/>
                  <a:t>Vypočítaný ako priemer rozloženia LDA tém pre jednotlivé otázky</a:t>
                </a:r>
              </a:p>
              <a:p>
                <a:r>
                  <a:rPr lang="sk-SK" sz="2000" dirty="0" err="1" smtClean="0"/>
                  <a:t>Non</a:t>
                </a:r>
                <a:r>
                  <a:rPr lang="sk-SK" sz="2000" dirty="0" smtClean="0"/>
                  <a:t>-QA profil používateľa</a:t>
                </a:r>
              </a:p>
              <a:p>
                <a:pPr lvl="1"/>
                <a:r>
                  <a:rPr lang="sk-SK" sz="1800" dirty="0" smtClean="0"/>
                  <a:t>Reprezentovaný rozdelením LDA tém</a:t>
                </a:r>
              </a:p>
              <a:p>
                <a:pPr lvl="2"/>
                <a:r>
                  <a:rPr lang="sk-SK" sz="1600" dirty="0" smtClean="0"/>
                  <a:t>Vypočítaný ako priemer rozloženia LDA tém </a:t>
                </a:r>
                <a:r>
                  <a:rPr lang="sk-SK" sz="1600" dirty="0"/>
                  <a:t>p</a:t>
                </a:r>
                <a:r>
                  <a:rPr lang="sk-SK" sz="1600" dirty="0" smtClean="0"/>
                  <a:t>re jednotlivé </a:t>
                </a:r>
                <a:r>
                  <a:rPr lang="sk-SK" sz="1600" dirty="0" err="1" smtClean="0"/>
                  <a:t>non</a:t>
                </a:r>
                <a:r>
                  <a:rPr lang="sk-SK" sz="1600" dirty="0" smtClean="0"/>
                  <a:t>-QA profily odvodené z rôznych zdrojov </a:t>
                </a:r>
                <a:r>
                  <a:rPr lang="sk-SK" sz="1600" dirty="0" err="1" smtClean="0"/>
                  <a:t>non</a:t>
                </a:r>
                <a:r>
                  <a:rPr lang="sk-SK" sz="1600" dirty="0" smtClean="0"/>
                  <a:t>-QA dát</a:t>
                </a:r>
              </a:p>
              <a:p>
                <a:pPr lvl="2"/>
                <a:r>
                  <a:rPr lang="sk-SK" sz="1600" dirty="0" smtClean="0"/>
                  <a:t>Vypočítaný váženým aritmetickým priemerom rozloženia LDA tém  - koeficient </a:t>
                </a:r>
                <a14:m>
                  <m:oMath xmlns:m="http://schemas.openxmlformats.org/officeDocument/2006/math">
                    <m:r>
                      <m:rPr>
                        <m:sty m:val="p"/>
                      </m:rPr>
                      <a:rPr lang="el-GR" sz="1600" i="1" smtClean="0">
                        <a:latin typeface="Cambria Math" panose="02040503050406030204" pitchFamily="18" charset="0"/>
                      </a:rPr>
                      <m:t>β</m:t>
                    </m:r>
                  </m:oMath>
                </a14:m>
                <a:r>
                  <a:rPr lang="sk-SK" sz="1600" dirty="0" smtClean="0"/>
                  <a:t> pre </a:t>
                </a:r>
                <a:r>
                  <a:rPr lang="sk-SK" sz="1600" dirty="0" err="1" smtClean="0"/>
                  <a:t>ováhovanie</a:t>
                </a:r>
                <a:r>
                  <a:rPr lang="sk-SK" sz="1600" dirty="0" smtClean="0"/>
                  <a:t> jednotlivých zdrojov dát</a:t>
                </a:r>
              </a:p>
              <a:p>
                <a:pPr lvl="2"/>
                <a:endParaRPr lang="sk-SK" sz="1600" dirty="0"/>
              </a:p>
            </p:txBody>
          </p:sp>
        </mc:Choice>
        <mc:Fallback xmlns="">
          <p:sp>
            <p:nvSpPr>
              <p:cNvPr id="3" name="Zástupný symbol obsahu 2"/>
              <p:cNvSpPr>
                <a:spLocks noGrp="1" noRot="1" noChangeAspect="1" noMove="1" noResize="1" noEditPoints="1" noAdjustHandles="1" noChangeArrowheads="1" noChangeShapeType="1" noTextEdit="1"/>
              </p:cNvSpPr>
              <p:nvPr>
                <p:ph idx="1"/>
              </p:nvPr>
            </p:nvSpPr>
            <p:spPr>
              <a:xfrm>
                <a:off x="1939124" y="1904999"/>
                <a:ext cx="6686550" cy="4795205"/>
              </a:xfrm>
              <a:blipFill rotWithShape="0">
                <a:blip r:embed="rId2"/>
                <a:stretch>
                  <a:fillRect l="-820" t="-635" r="-91" b="-889"/>
                </a:stretch>
              </a:blipFill>
            </p:spPr>
            <p:txBody>
              <a:bodyPr/>
              <a:lstStyle/>
              <a:p>
                <a:r>
                  <a:rPr lang="sk-SK">
                    <a:noFill/>
                  </a:rPr>
                  <a:t> </a:t>
                </a:r>
              </a:p>
            </p:txBody>
          </p:sp>
        </mc:Fallback>
      </mc:AlternateContent>
      <p:sp>
        <p:nvSpPr>
          <p:cNvPr id="4" name="Nadpis 3"/>
          <p:cNvSpPr>
            <a:spLocks noGrp="1"/>
          </p:cNvSpPr>
          <p:nvPr>
            <p:ph type="title"/>
          </p:nvPr>
        </p:nvSpPr>
        <p:spPr/>
        <p:txBody>
          <a:bodyPr>
            <a:normAutofit/>
          </a:bodyPr>
          <a:lstStyle/>
          <a:p>
            <a:r>
              <a:rPr lang="sk-SK" sz="3200" dirty="0"/>
              <a:t>Vytvorenie profilov používateľa</a:t>
            </a:r>
          </a:p>
        </p:txBody>
      </p:sp>
    </p:spTree>
    <p:extLst>
      <p:ext uri="{BB962C8B-B14F-4D97-AF65-F5344CB8AC3E}">
        <p14:creationId xmlns:p14="http://schemas.microsoft.com/office/powerpoint/2010/main" val="2133581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Zástupný symbol obsahu 2"/>
              <p:cNvSpPr>
                <a:spLocks noGrp="1"/>
              </p:cNvSpPr>
              <p:nvPr>
                <p:ph idx="1"/>
              </p:nvPr>
            </p:nvSpPr>
            <p:spPr>
              <a:xfrm>
                <a:off x="1939124" y="1905001"/>
                <a:ext cx="6686550" cy="4722376"/>
              </a:xfrm>
            </p:spPr>
            <p:txBody>
              <a:bodyPr>
                <a:normAutofit/>
              </a:bodyPr>
              <a:lstStyle/>
              <a:p>
                <a:r>
                  <a:rPr lang="sk-SK" sz="2000" dirty="0" smtClean="0"/>
                  <a:t>Pravdepodobnostný model </a:t>
                </a:r>
                <a:r>
                  <a:rPr lang="sk-SK" sz="2000" dirty="0" smtClean="0"/>
                  <a:t>(</a:t>
                </a:r>
                <a:r>
                  <a:rPr lang="sk-SK" sz="2000" dirty="0" err="1"/>
                  <a:t>Tian</a:t>
                </a:r>
                <a:r>
                  <a:rPr lang="sk-SK" sz="2000" dirty="0"/>
                  <a:t> et al. 2014</a:t>
                </a:r>
                <a:r>
                  <a:rPr lang="sk-SK" sz="2000" dirty="0" smtClean="0"/>
                  <a:t>)</a:t>
                </a:r>
              </a:p>
              <a:p>
                <a:pPr lvl="1"/>
                <a:r>
                  <a:rPr lang="sk-SK" dirty="0" smtClean="0"/>
                  <a:t>možnosť </a:t>
                </a:r>
                <a:r>
                  <a:rPr lang="sk-SK" dirty="0" smtClean="0"/>
                  <a:t>využiť </a:t>
                </a:r>
                <a:r>
                  <a:rPr lang="sk-SK" dirty="0" smtClean="0"/>
                  <a:t>vzájomnú podobnosť</a:t>
                </a:r>
                <a:endParaRPr lang="sk-SK" dirty="0"/>
              </a:p>
              <a:p>
                <a:pPr lvl="1"/>
                <a:r>
                  <a:rPr lang="sk-SK" sz="1800" dirty="0"/>
                  <a:t>Pravdepodobnosť s akou používateľ odpovie na </a:t>
                </a:r>
                <a:r>
                  <a:rPr lang="sk-SK" sz="1800" dirty="0" smtClean="0"/>
                  <a:t>otázku</a:t>
                </a:r>
                <a:endParaRPr lang="sk-SK" sz="1800" dirty="0"/>
              </a:p>
              <a:p>
                <a:pPr marL="342900" lvl="1" indent="0">
                  <a:buNone/>
                </a:pPr>
                <a14:m>
                  <m:oMathPara xmlns:m="http://schemas.openxmlformats.org/officeDocument/2006/math">
                    <m:oMathParaPr>
                      <m:jc m:val="center"/>
                    </m:oMathParaPr>
                    <m:oMath xmlns:m="http://schemas.openxmlformats.org/officeDocument/2006/math">
                      <m:r>
                        <a:rPr lang="sk-SK" sz="1800" i="1">
                          <a:latin typeface="Cambria Math" panose="02040503050406030204" pitchFamily="18" charset="0"/>
                        </a:rPr>
                        <m:t>𝑃</m:t>
                      </m:r>
                      <m:d>
                        <m:dPr>
                          <m:ctrlPr>
                            <a:rPr lang="sk-SK" sz="1800" i="1">
                              <a:latin typeface="Cambria Math" panose="02040503050406030204" pitchFamily="18" charset="0"/>
                            </a:rPr>
                          </m:ctrlPr>
                        </m:dPr>
                        <m:e>
                          <m:r>
                            <a:rPr lang="sk-SK" sz="1800" i="1">
                              <a:latin typeface="Cambria Math" panose="02040503050406030204" pitchFamily="18" charset="0"/>
                            </a:rPr>
                            <m:t>𝑝</m:t>
                          </m:r>
                        </m:e>
                        <m:e>
                          <m:r>
                            <a:rPr lang="en-US" sz="1800" i="1">
                              <a:latin typeface="Cambria Math" panose="02040503050406030204" pitchFamily="18" charset="0"/>
                            </a:rPr>
                            <m:t>𝑜</m:t>
                          </m:r>
                        </m:e>
                      </m:d>
                      <m:r>
                        <a:rPr lang="sk-SK" sz="1800" i="1">
                          <a:latin typeface="Cambria Math" panose="02040503050406030204" pitchFamily="18" charset="0"/>
                        </a:rPr>
                        <m:t>= </m:t>
                      </m:r>
                      <m:f>
                        <m:fPr>
                          <m:ctrlPr>
                            <a:rPr lang="sk-SK" sz="1800" i="1">
                              <a:latin typeface="Cambria Math" panose="02040503050406030204" pitchFamily="18" charset="0"/>
                            </a:rPr>
                          </m:ctrlPr>
                        </m:fPr>
                        <m:num>
                          <m:r>
                            <a:rPr lang="sk-SK" sz="1800" i="1">
                              <a:latin typeface="Cambria Math" panose="02040503050406030204" pitchFamily="18" charset="0"/>
                            </a:rPr>
                            <m:t>𝑃</m:t>
                          </m:r>
                          <m:r>
                            <a:rPr lang="sk-SK" sz="1800" i="1">
                              <a:latin typeface="Cambria Math" panose="02040503050406030204" pitchFamily="18" charset="0"/>
                            </a:rPr>
                            <m:t>(</m:t>
                          </m:r>
                          <m:r>
                            <a:rPr lang="sk-SK" sz="1800" i="1">
                              <a:latin typeface="Cambria Math" panose="02040503050406030204" pitchFamily="18" charset="0"/>
                            </a:rPr>
                            <m:t>𝑝</m:t>
                          </m:r>
                          <m:r>
                            <a:rPr lang="sk-SK" sz="1800" i="1">
                              <a:latin typeface="Cambria Math" panose="02040503050406030204" pitchFamily="18" charset="0"/>
                            </a:rPr>
                            <m:t>)</m:t>
                          </m:r>
                          <m:r>
                            <a:rPr lang="sk-SK" sz="1800" i="1">
                              <a:latin typeface="Cambria Math" panose="02040503050406030204" pitchFamily="18" charset="0"/>
                            </a:rPr>
                            <m:t>𝑃</m:t>
                          </m:r>
                          <m:r>
                            <a:rPr lang="sk-SK" sz="1800" i="1">
                              <a:latin typeface="Cambria Math" panose="02040503050406030204" pitchFamily="18" charset="0"/>
                            </a:rPr>
                            <m:t>(</m:t>
                          </m:r>
                          <m:r>
                            <a:rPr lang="sk-SK" sz="1800" i="1">
                              <a:latin typeface="Cambria Math" panose="02040503050406030204" pitchFamily="18" charset="0"/>
                            </a:rPr>
                            <m:t>𝑜</m:t>
                          </m:r>
                          <m:r>
                            <a:rPr lang="sk-SK" sz="1800" i="1">
                              <a:latin typeface="Cambria Math" panose="02040503050406030204" pitchFamily="18" charset="0"/>
                            </a:rPr>
                            <m:t>|</m:t>
                          </m:r>
                          <m:r>
                            <a:rPr lang="sk-SK" sz="1800" i="1">
                              <a:latin typeface="Cambria Math" panose="02040503050406030204" pitchFamily="18" charset="0"/>
                            </a:rPr>
                            <m:t>𝑝</m:t>
                          </m:r>
                          <m:r>
                            <a:rPr lang="sk-SK" sz="1800" i="1">
                              <a:latin typeface="Cambria Math" panose="02040503050406030204" pitchFamily="18" charset="0"/>
                            </a:rPr>
                            <m:t>)</m:t>
                          </m:r>
                        </m:num>
                        <m:den>
                          <m:r>
                            <a:rPr lang="sk-SK" sz="1800" i="1">
                              <a:latin typeface="Cambria Math" panose="02040503050406030204" pitchFamily="18" charset="0"/>
                            </a:rPr>
                            <m:t>𝑃</m:t>
                          </m:r>
                          <m:r>
                            <a:rPr lang="sk-SK" sz="1800" i="1">
                              <a:latin typeface="Cambria Math" panose="02040503050406030204" pitchFamily="18" charset="0"/>
                            </a:rPr>
                            <m:t>(</m:t>
                          </m:r>
                          <m:r>
                            <a:rPr lang="sk-SK" sz="1800" i="1">
                              <a:latin typeface="Cambria Math" panose="02040503050406030204" pitchFamily="18" charset="0"/>
                            </a:rPr>
                            <m:t>𝑜</m:t>
                          </m:r>
                          <m:r>
                            <a:rPr lang="sk-SK" sz="1800" i="1">
                              <a:latin typeface="Cambria Math" panose="02040503050406030204" pitchFamily="18" charset="0"/>
                            </a:rPr>
                            <m:t>)</m:t>
                          </m:r>
                        </m:den>
                      </m:f>
                      <m:r>
                        <a:rPr lang="sk-SK" sz="1800" i="1">
                          <a:latin typeface="Cambria Math" panose="02040503050406030204" pitchFamily="18" charset="0"/>
                        </a:rPr>
                        <m:t> </m:t>
                      </m:r>
                    </m:oMath>
                  </m:oMathPara>
                </a14:m>
                <a:endParaRPr lang="sk-SK" sz="1350" dirty="0"/>
              </a:p>
              <a:p>
                <a:pPr marL="1028700" lvl="2">
                  <a:buFont typeface="Arial" panose="020B0604020202020204" pitchFamily="34" charset="0"/>
                  <a:buChar char="•"/>
                </a:pPr>
                <a14:m>
                  <m:oMath xmlns:m="http://schemas.openxmlformats.org/officeDocument/2006/math">
                    <m:r>
                      <a:rPr lang="sk-SK" i="1">
                        <a:latin typeface="Cambria Math" panose="02040503050406030204" pitchFamily="18" charset="0"/>
                      </a:rPr>
                      <m:t>𝑃</m:t>
                    </m:r>
                    <m:r>
                      <a:rPr lang="sk-SK" i="1">
                        <a:latin typeface="Cambria Math" panose="02040503050406030204" pitchFamily="18" charset="0"/>
                      </a:rPr>
                      <m:t>(</m:t>
                    </m:r>
                    <m:r>
                      <a:rPr lang="sk-SK" i="1">
                        <a:latin typeface="Cambria Math" panose="02040503050406030204" pitchFamily="18" charset="0"/>
                      </a:rPr>
                      <m:t>𝑜</m:t>
                    </m:r>
                    <m:r>
                      <a:rPr lang="sk-SK" i="1">
                        <a:latin typeface="Cambria Math" panose="02040503050406030204" pitchFamily="18" charset="0"/>
                      </a:rPr>
                      <m:t>)</m:t>
                    </m:r>
                  </m:oMath>
                </a14:m>
                <a:r>
                  <a:rPr lang="sk-SK" dirty="0" smtClean="0"/>
                  <a:t> - </a:t>
                </a:r>
                <a:r>
                  <a:rPr lang="sk-SK" dirty="0"/>
                  <a:t>pravdepodobnosť vytvorenia novej </a:t>
                </a:r>
                <a:r>
                  <a:rPr lang="sk-SK" dirty="0" smtClean="0"/>
                  <a:t>otázky</a:t>
                </a:r>
                <a:r>
                  <a:rPr lang="sk-SK" sz="1150" dirty="0" smtClean="0"/>
                  <a:t>. </a:t>
                </a:r>
              </a:p>
              <a:p>
                <a:pPr marL="1028700" lvl="2">
                  <a:buFont typeface="Arial" panose="020B0604020202020204" pitchFamily="34" charset="0"/>
                  <a:buChar char="•"/>
                </a:pPr>
                <a14:m>
                  <m:oMath xmlns:m="http://schemas.openxmlformats.org/officeDocument/2006/math">
                    <m:r>
                      <a:rPr lang="sk-SK" i="1">
                        <a:latin typeface="Cambria Math" panose="02040503050406030204" pitchFamily="18" charset="0"/>
                      </a:rPr>
                      <m:t>𝑃</m:t>
                    </m:r>
                    <m:d>
                      <m:dPr>
                        <m:ctrlPr>
                          <a:rPr lang="sk-SK" i="1">
                            <a:latin typeface="Cambria Math" panose="02040503050406030204" pitchFamily="18" charset="0"/>
                          </a:rPr>
                        </m:ctrlPr>
                      </m:dPr>
                      <m:e>
                        <m:r>
                          <a:rPr lang="sk-SK" i="1">
                            <a:latin typeface="Cambria Math" panose="02040503050406030204" pitchFamily="18" charset="0"/>
                          </a:rPr>
                          <m:t>𝑝</m:t>
                        </m:r>
                      </m:e>
                    </m:d>
                  </m:oMath>
                </a14:m>
                <a:r>
                  <a:rPr lang="sk-SK" sz="1500" dirty="0"/>
                  <a:t> </a:t>
                </a:r>
                <a:r>
                  <a:rPr lang="sk-SK" sz="1500" dirty="0" smtClean="0"/>
                  <a:t>- </a:t>
                </a:r>
                <a:r>
                  <a:rPr lang="sk-SK" dirty="0" smtClean="0"/>
                  <a:t>predchádzajúca </a:t>
                </a:r>
                <a:r>
                  <a:rPr lang="sk-SK" dirty="0"/>
                  <a:t>pravdepodobnosť používateľa </a:t>
                </a:r>
                <a:r>
                  <a:rPr lang="sk-SK" dirty="0" smtClean="0"/>
                  <a:t>(</a:t>
                </a:r>
                <a:r>
                  <a:rPr lang="sk-SK" dirty="0"/>
                  <a:t>aktivita)</a:t>
                </a:r>
              </a:p>
              <a:p>
                <a:pPr marL="342900" lvl="1" indent="0">
                  <a:buNone/>
                </a:pPr>
                <a14:m>
                  <m:oMathPara xmlns:m="http://schemas.openxmlformats.org/officeDocument/2006/math">
                    <m:oMathParaPr>
                      <m:jc m:val="center"/>
                    </m:oMathParaPr>
                    <m:oMath xmlns:m="http://schemas.openxmlformats.org/officeDocument/2006/math">
                      <m:r>
                        <a:rPr lang="sk-SK" sz="1800" i="1">
                          <a:latin typeface="Cambria Math" panose="02040503050406030204" pitchFamily="18" charset="0"/>
                        </a:rPr>
                        <m:t>𝑃</m:t>
                      </m:r>
                      <m:d>
                        <m:dPr>
                          <m:ctrlPr>
                            <a:rPr lang="sk-SK" sz="1800" i="1">
                              <a:latin typeface="Cambria Math" panose="02040503050406030204" pitchFamily="18" charset="0"/>
                            </a:rPr>
                          </m:ctrlPr>
                        </m:dPr>
                        <m:e>
                          <m:r>
                            <a:rPr lang="sk-SK" sz="1800" i="1">
                              <a:latin typeface="Cambria Math" panose="02040503050406030204" pitchFamily="18" charset="0"/>
                            </a:rPr>
                            <m:t>𝑝</m:t>
                          </m:r>
                        </m:e>
                      </m:d>
                      <m:r>
                        <a:rPr lang="sk-SK" sz="1800" i="1">
                          <a:latin typeface="Cambria Math" panose="02040503050406030204" pitchFamily="18" charset="0"/>
                        </a:rPr>
                        <m:t>= </m:t>
                      </m:r>
                      <m:sSup>
                        <m:sSupPr>
                          <m:ctrlPr>
                            <a:rPr lang="sk-SK" sz="1800" i="1">
                              <a:latin typeface="Cambria Math" panose="02040503050406030204" pitchFamily="18" charset="0"/>
                            </a:rPr>
                          </m:ctrlPr>
                        </m:sSupPr>
                        <m:e>
                          <m:r>
                            <a:rPr lang="sk-SK" sz="1800" i="1">
                              <a:latin typeface="Cambria Math" panose="02040503050406030204" pitchFamily="18" charset="0"/>
                            </a:rPr>
                            <m:t>𝑒𝑥𝑝</m:t>
                          </m:r>
                        </m:e>
                        <m:sup>
                          <m:r>
                            <a:rPr lang="sk-SK" sz="1800" i="1">
                              <a:latin typeface="Cambria Math" panose="02040503050406030204" pitchFamily="18" charset="0"/>
                            </a:rPr>
                            <m:t>−(</m:t>
                          </m:r>
                          <m:sSub>
                            <m:sSubPr>
                              <m:ctrlPr>
                                <a:rPr lang="sk-SK" sz="1800" i="1">
                                  <a:latin typeface="Cambria Math" panose="02040503050406030204" pitchFamily="18" charset="0"/>
                                </a:rPr>
                              </m:ctrlPr>
                            </m:sSubPr>
                            <m:e>
                              <m:r>
                                <a:rPr lang="sk-SK" sz="1800" i="1">
                                  <a:latin typeface="Cambria Math" panose="02040503050406030204" pitchFamily="18" charset="0"/>
                                </a:rPr>
                                <m:t>𝑡</m:t>
                              </m:r>
                            </m:e>
                            <m:sub>
                              <m:r>
                                <a:rPr lang="sk-SK" sz="1800" i="1">
                                  <a:latin typeface="Cambria Math" panose="02040503050406030204" pitchFamily="18" charset="0"/>
                                </a:rPr>
                                <m:t>𝑜</m:t>
                              </m:r>
                            </m:sub>
                          </m:sSub>
                          <m:r>
                            <a:rPr lang="sk-SK" sz="1800" i="1">
                              <a:latin typeface="Cambria Math" panose="02040503050406030204" pitchFamily="18" charset="0"/>
                            </a:rPr>
                            <m:t>−</m:t>
                          </m:r>
                          <m:sSub>
                            <m:sSubPr>
                              <m:ctrlPr>
                                <a:rPr lang="sk-SK" sz="1800" i="1">
                                  <a:latin typeface="Cambria Math" panose="02040503050406030204" pitchFamily="18" charset="0"/>
                                </a:rPr>
                              </m:ctrlPr>
                            </m:sSubPr>
                            <m:e>
                              <m:r>
                                <a:rPr lang="sk-SK" sz="1800" i="1">
                                  <a:latin typeface="Cambria Math" panose="02040503050406030204" pitchFamily="18" charset="0"/>
                                </a:rPr>
                                <m:t>𝑡</m:t>
                              </m:r>
                            </m:e>
                            <m:sub>
                              <m:r>
                                <a:rPr lang="sk-SK" sz="1800" i="1">
                                  <a:latin typeface="Cambria Math" panose="02040503050406030204" pitchFamily="18" charset="0"/>
                                </a:rPr>
                                <m:t>𝑝</m:t>
                              </m:r>
                            </m:sub>
                          </m:sSub>
                          <m:r>
                            <a:rPr lang="sk-SK" sz="1800" i="1">
                              <a:latin typeface="Cambria Math" panose="02040503050406030204" pitchFamily="18" charset="0"/>
                            </a:rPr>
                            <m:t>)</m:t>
                          </m:r>
                        </m:sup>
                      </m:sSup>
                      <m:r>
                        <a:rPr lang="sk-SK" sz="1800" i="1">
                          <a:latin typeface="Cambria Math" panose="02040503050406030204" pitchFamily="18" charset="0"/>
                        </a:rPr>
                        <m:t> </m:t>
                      </m:r>
                    </m:oMath>
                  </m:oMathPara>
                </a14:m>
                <a:endParaRPr lang="sk-SK" dirty="0" smtClean="0"/>
              </a:p>
              <a:p>
                <a:pPr marL="1028700" lvl="2">
                  <a:buFont typeface="Arial" panose="020B0604020202020204" pitchFamily="34" charset="0"/>
                  <a:buChar char="•"/>
                </a:pPr>
                <a14:m>
                  <m:oMath xmlns:m="http://schemas.openxmlformats.org/officeDocument/2006/math">
                    <m:r>
                      <a:rPr lang="sk-SK" i="1">
                        <a:latin typeface="Cambria Math" panose="02040503050406030204" pitchFamily="18" charset="0"/>
                      </a:rPr>
                      <m:t>𝑃</m:t>
                    </m:r>
                    <m:d>
                      <m:dPr>
                        <m:ctrlPr>
                          <a:rPr lang="sk-SK" i="1">
                            <a:latin typeface="Cambria Math" panose="02040503050406030204" pitchFamily="18" charset="0"/>
                          </a:rPr>
                        </m:ctrlPr>
                      </m:dPr>
                      <m:e>
                        <m:r>
                          <a:rPr lang="en-US" i="1">
                            <a:latin typeface="Cambria Math" panose="02040503050406030204" pitchFamily="18" charset="0"/>
                          </a:rPr>
                          <m:t>𝑜</m:t>
                        </m:r>
                      </m:e>
                      <m:e>
                        <m:r>
                          <a:rPr lang="en-US" i="1">
                            <a:latin typeface="Cambria Math" panose="02040503050406030204" pitchFamily="18" charset="0"/>
                          </a:rPr>
                          <m:t>𝑝</m:t>
                        </m:r>
                      </m:e>
                    </m:d>
                  </m:oMath>
                </a14:m>
                <a:r>
                  <a:rPr lang="sk-SK" dirty="0"/>
                  <a:t> - pravdepodobnosť, že otázka </a:t>
                </a:r>
                <a14:m>
                  <m:oMath xmlns:m="http://schemas.openxmlformats.org/officeDocument/2006/math">
                    <m:r>
                      <a:rPr lang="sk-SK" i="1">
                        <a:latin typeface="Cambria Math" panose="02040503050406030204" pitchFamily="18" charset="0"/>
                      </a:rPr>
                      <m:t>𝑜</m:t>
                    </m:r>
                  </m:oMath>
                </a14:m>
                <a:r>
                  <a:rPr lang="sk-SK" dirty="0"/>
                  <a:t> je vytvorená z profilu používateľa </a:t>
                </a:r>
                <a14:m>
                  <m:oMath xmlns:m="http://schemas.openxmlformats.org/officeDocument/2006/math">
                    <m:r>
                      <a:rPr lang="sk-SK" i="1">
                        <a:latin typeface="Cambria Math" panose="02040503050406030204" pitchFamily="18" charset="0"/>
                      </a:rPr>
                      <m:t>𝑝</m:t>
                    </m:r>
                    <m:r>
                      <a:rPr lang="sk-SK" i="1">
                        <a:latin typeface="Cambria Math" panose="02040503050406030204" pitchFamily="18" charset="0"/>
                      </a:rPr>
                      <m:t> </m:t>
                    </m:r>
                  </m:oMath>
                </a14:m>
                <a:endParaRPr lang="sk-SK" dirty="0" smtClean="0"/>
              </a:p>
            </p:txBody>
          </p:sp>
        </mc:Choice>
        <mc:Fallback>
          <p:sp>
            <p:nvSpPr>
              <p:cNvPr id="3" name="Zástupný symbol obsahu 2"/>
              <p:cNvSpPr>
                <a:spLocks noGrp="1" noRot="1" noChangeAspect="1" noMove="1" noResize="1" noEditPoints="1" noAdjustHandles="1" noChangeArrowheads="1" noChangeShapeType="1" noTextEdit="1"/>
              </p:cNvSpPr>
              <p:nvPr>
                <p:ph idx="1"/>
              </p:nvPr>
            </p:nvSpPr>
            <p:spPr>
              <a:xfrm>
                <a:off x="1939124" y="1905001"/>
                <a:ext cx="6686550" cy="4722376"/>
              </a:xfrm>
              <a:blipFill rotWithShape="0">
                <a:blip r:embed="rId2"/>
                <a:stretch>
                  <a:fillRect l="-820" t="-775"/>
                </a:stretch>
              </a:blipFill>
            </p:spPr>
            <p:txBody>
              <a:bodyPr/>
              <a:lstStyle/>
              <a:p>
                <a:r>
                  <a:rPr lang="sk-SK">
                    <a:noFill/>
                  </a:rPr>
                  <a:t> </a:t>
                </a:r>
              </a:p>
            </p:txBody>
          </p:sp>
        </mc:Fallback>
      </mc:AlternateContent>
      <p:sp>
        <p:nvSpPr>
          <p:cNvPr id="4" name="Nadpis 3"/>
          <p:cNvSpPr>
            <a:spLocks noGrp="1"/>
          </p:cNvSpPr>
          <p:nvPr>
            <p:ph type="title"/>
          </p:nvPr>
        </p:nvSpPr>
        <p:spPr/>
        <p:txBody>
          <a:bodyPr>
            <a:normAutofit/>
          </a:bodyPr>
          <a:lstStyle/>
          <a:p>
            <a:r>
              <a:rPr lang="sk-SK" sz="3200" dirty="0"/>
              <a:t>Párovanie profilu otázky s profilom používateľa 1/3</a:t>
            </a:r>
          </a:p>
        </p:txBody>
      </p:sp>
    </p:spTree>
    <p:extLst>
      <p:ext uri="{BB962C8B-B14F-4D97-AF65-F5344CB8AC3E}">
        <p14:creationId xmlns:p14="http://schemas.microsoft.com/office/powerpoint/2010/main" val="20408627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dirty="0"/>
              <a:t>Párovanie profilu otázky s profilom </a:t>
            </a:r>
            <a:r>
              <a:rPr lang="sk-SK" sz="3200" dirty="0" smtClean="0"/>
              <a:t>používateľa 2/3</a:t>
            </a:r>
            <a:endParaRPr lang="sk-SK" sz="3200" dirty="0"/>
          </a:p>
        </p:txBody>
      </p:sp>
      <mc:AlternateContent xmlns:mc="http://schemas.openxmlformats.org/markup-compatibility/2006" xmlns:a14="http://schemas.microsoft.com/office/drawing/2010/main">
        <mc:Choice Requires="a14">
          <p:sp>
            <p:nvSpPr>
              <p:cNvPr id="3" name="Zástupný symbol obsahu 2"/>
              <p:cNvSpPr>
                <a:spLocks noGrp="1"/>
              </p:cNvSpPr>
              <p:nvPr>
                <p:ph idx="1"/>
              </p:nvPr>
            </p:nvSpPr>
            <p:spPr>
              <a:xfrm>
                <a:off x="1945201" y="1905000"/>
                <a:ext cx="6686550" cy="4195437"/>
              </a:xfrm>
            </p:spPr>
            <p:txBody>
              <a:bodyPr>
                <a:normAutofit/>
              </a:bodyPr>
              <a:lstStyle/>
              <a:p>
                <a:r>
                  <a:rPr lang="sk-SK" dirty="0" smtClean="0"/>
                  <a:t>Kombinovanie QA a </a:t>
                </a:r>
                <a:r>
                  <a:rPr lang="sk-SK" dirty="0" err="1" smtClean="0"/>
                  <a:t>non</a:t>
                </a:r>
                <a:r>
                  <a:rPr lang="sk-SK" dirty="0" smtClean="0"/>
                  <a:t>-QA profilu používateľa</a:t>
                </a:r>
              </a:p>
              <a:p>
                <a:pPr marL="342900" lvl="1" indent="0">
                  <a:buNone/>
                </a:pPr>
                <a14:m>
                  <m:oMathPara xmlns:m="http://schemas.openxmlformats.org/officeDocument/2006/math">
                    <m:oMathParaPr>
                      <m:jc m:val="center"/>
                    </m:oMathParaPr>
                    <m:oMath xmlns:m="http://schemas.openxmlformats.org/officeDocument/2006/math">
                      <m:r>
                        <m:rPr>
                          <m:sty m:val="p"/>
                        </m:rPr>
                        <a:rPr lang="sk-SK" sz="1800" i="0">
                          <a:latin typeface="Cambria Math" panose="02040503050406030204" pitchFamily="18" charset="0"/>
                        </a:rPr>
                        <m:t>P</m:t>
                      </m:r>
                      <m:d>
                        <m:dPr>
                          <m:ctrlPr>
                            <a:rPr lang="sk-SK" sz="1800" i="1">
                              <a:latin typeface="Cambria Math" panose="02040503050406030204" pitchFamily="18" charset="0"/>
                            </a:rPr>
                          </m:ctrlPr>
                        </m:dPr>
                        <m:e>
                          <m:r>
                            <m:rPr>
                              <m:sty m:val="p"/>
                            </m:rPr>
                            <a:rPr lang="en-US" sz="1800" i="0">
                              <a:latin typeface="Cambria Math" panose="02040503050406030204" pitchFamily="18" charset="0"/>
                            </a:rPr>
                            <m:t>o</m:t>
                          </m:r>
                        </m:e>
                        <m:e>
                          <m:r>
                            <m:rPr>
                              <m:sty m:val="p"/>
                            </m:rPr>
                            <a:rPr lang="en-US" sz="1800" i="0">
                              <a:latin typeface="Cambria Math" panose="02040503050406030204" pitchFamily="18" charset="0"/>
                            </a:rPr>
                            <m:t>p</m:t>
                          </m:r>
                        </m:e>
                      </m:d>
                      <m:r>
                        <a:rPr lang="sk-SK" sz="1800" i="0">
                          <a:latin typeface="Cambria Math" panose="02040503050406030204" pitchFamily="18" charset="0"/>
                        </a:rPr>
                        <m:t>= </m:t>
                      </m:r>
                      <m:r>
                        <m:rPr>
                          <m:sty m:val="p"/>
                        </m:rPr>
                        <a:rPr lang="sk-SK" sz="1800" i="0">
                          <a:latin typeface="Cambria Math" panose="02040503050406030204" pitchFamily="18" charset="0"/>
                        </a:rPr>
                        <m:t>α</m:t>
                      </m:r>
                      <m:r>
                        <a:rPr lang="sk-SK" sz="1800" i="0">
                          <a:latin typeface="Cambria Math" panose="02040503050406030204" pitchFamily="18" charset="0"/>
                        </a:rPr>
                        <m:t>∗</m:t>
                      </m:r>
                      <m:r>
                        <m:rPr>
                          <m:sty m:val="p"/>
                        </m:rPr>
                        <a:rPr lang="sk-SK" sz="1800" i="0">
                          <a:latin typeface="Cambria Math" panose="02040503050406030204" pitchFamily="18" charset="0"/>
                        </a:rPr>
                        <m:t>P</m:t>
                      </m:r>
                      <m:d>
                        <m:dPr>
                          <m:ctrlPr>
                            <a:rPr lang="sk-SK" sz="1800" i="1">
                              <a:latin typeface="Cambria Math" panose="02040503050406030204" pitchFamily="18" charset="0"/>
                            </a:rPr>
                          </m:ctrlPr>
                        </m:dPr>
                        <m:e>
                          <m:r>
                            <m:rPr>
                              <m:sty m:val="p"/>
                            </m:rPr>
                            <a:rPr lang="sk-SK" sz="1800" i="0">
                              <a:latin typeface="Cambria Math" panose="02040503050406030204" pitchFamily="18" charset="0"/>
                            </a:rPr>
                            <m:t>o</m:t>
                          </m:r>
                        </m:e>
                        <m:e>
                          <m:sSub>
                            <m:sSubPr>
                              <m:ctrlPr>
                                <a:rPr lang="sk-SK" sz="1800" i="1">
                                  <a:latin typeface="Cambria Math" panose="02040503050406030204" pitchFamily="18" charset="0"/>
                                </a:rPr>
                              </m:ctrlPr>
                            </m:sSubPr>
                            <m:e>
                              <m:r>
                                <m:rPr>
                                  <m:sty m:val="p"/>
                                </m:rPr>
                                <a:rPr lang="sk-SK" sz="1800" i="0">
                                  <a:latin typeface="Cambria Math" panose="02040503050406030204" pitchFamily="18" charset="0"/>
                                </a:rPr>
                                <m:t>θ</m:t>
                              </m:r>
                            </m:e>
                            <m:sub>
                              <m:r>
                                <m:rPr>
                                  <m:sty m:val="p"/>
                                </m:rPr>
                                <a:rPr lang="sk-SK" sz="1800" i="0">
                                  <a:latin typeface="Cambria Math" panose="02040503050406030204" pitchFamily="18" charset="0"/>
                                </a:rPr>
                                <m:t>p</m:t>
                              </m:r>
                              <m:r>
                                <a:rPr lang="sk-SK" sz="1800" i="0">
                                  <a:latin typeface="Cambria Math" panose="02040503050406030204" pitchFamily="18" charset="0"/>
                                </a:rPr>
                                <m:t>−</m:t>
                              </m:r>
                              <m:r>
                                <m:rPr>
                                  <m:sty m:val="p"/>
                                </m:rPr>
                                <a:rPr lang="sk-SK" sz="1800" i="0">
                                  <a:latin typeface="Cambria Math" panose="02040503050406030204" pitchFamily="18" charset="0"/>
                                </a:rPr>
                                <m:t>qa</m:t>
                              </m:r>
                            </m:sub>
                          </m:sSub>
                        </m:e>
                      </m:d>
                      <m:r>
                        <a:rPr lang="sk-SK" sz="1800" i="0">
                          <a:latin typeface="Cambria Math" panose="02040503050406030204" pitchFamily="18" charset="0"/>
                        </a:rPr>
                        <m:t>+</m:t>
                      </m:r>
                      <m:d>
                        <m:dPr>
                          <m:ctrlPr>
                            <a:rPr lang="sk-SK" sz="1800" i="1">
                              <a:latin typeface="Cambria Math" panose="02040503050406030204" pitchFamily="18" charset="0"/>
                            </a:rPr>
                          </m:ctrlPr>
                        </m:dPr>
                        <m:e>
                          <m:r>
                            <a:rPr lang="sk-SK" sz="1800" i="0">
                              <a:latin typeface="Cambria Math" panose="02040503050406030204" pitchFamily="18" charset="0"/>
                            </a:rPr>
                            <m:t>1−</m:t>
                          </m:r>
                          <m:r>
                            <m:rPr>
                              <m:sty m:val="p"/>
                            </m:rPr>
                            <a:rPr lang="sk-SK" sz="1800" i="0">
                              <a:latin typeface="Cambria Math" panose="02040503050406030204" pitchFamily="18" charset="0"/>
                            </a:rPr>
                            <m:t>α</m:t>
                          </m:r>
                        </m:e>
                      </m:d>
                      <m:r>
                        <a:rPr lang="sk-SK" sz="1800" i="0">
                          <a:latin typeface="Cambria Math" panose="02040503050406030204" pitchFamily="18" charset="0"/>
                        </a:rPr>
                        <m:t>∗ </m:t>
                      </m:r>
                      <m:r>
                        <m:rPr>
                          <m:sty m:val="p"/>
                        </m:rPr>
                        <a:rPr lang="sk-SK" sz="1800" i="0">
                          <a:latin typeface="Cambria Math" panose="02040503050406030204" pitchFamily="18" charset="0"/>
                        </a:rPr>
                        <m:t>P</m:t>
                      </m:r>
                      <m:d>
                        <m:dPr>
                          <m:ctrlPr>
                            <a:rPr lang="sk-SK" sz="1800" i="1">
                              <a:latin typeface="Cambria Math" panose="02040503050406030204" pitchFamily="18" charset="0"/>
                            </a:rPr>
                          </m:ctrlPr>
                        </m:dPr>
                        <m:e>
                          <m:r>
                            <m:rPr>
                              <m:sty m:val="p"/>
                            </m:rPr>
                            <a:rPr lang="sk-SK" sz="1800" i="0">
                              <a:latin typeface="Cambria Math" panose="02040503050406030204" pitchFamily="18" charset="0"/>
                            </a:rPr>
                            <m:t>o</m:t>
                          </m:r>
                        </m:e>
                        <m:e>
                          <m:sSub>
                            <m:sSubPr>
                              <m:ctrlPr>
                                <a:rPr lang="sk-SK" sz="1800" i="1">
                                  <a:latin typeface="Cambria Math" panose="02040503050406030204" pitchFamily="18" charset="0"/>
                                </a:rPr>
                              </m:ctrlPr>
                            </m:sSubPr>
                            <m:e>
                              <m:r>
                                <m:rPr>
                                  <m:sty m:val="p"/>
                                </m:rPr>
                                <a:rPr lang="sk-SK" sz="1800" i="0">
                                  <a:latin typeface="Cambria Math" panose="02040503050406030204" pitchFamily="18" charset="0"/>
                                </a:rPr>
                                <m:t>θ</m:t>
                              </m:r>
                            </m:e>
                            <m:sub>
                              <m:r>
                                <m:rPr>
                                  <m:sty m:val="p"/>
                                </m:rPr>
                                <a:rPr lang="sk-SK" sz="1800" i="0">
                                  <a:latin typeface="Cambria Math" panose="02040503050406030204" pitchFamily="18" charset="0"/>
                                </a:rPr>
                                <m:t>p</m:t>
                              </m:r>
                              <m:r>
                                <a:rPr lang="sk-SK" sz="1800" i="0">
                                  <a:latin typeface="Cambria Math" panose="02040503050406030204" pitchFamily="18" charset="0"/>
                                </a:rPr>
                                <m:t>−</m:t>
                              </m:r>
                              <m:r>
                                <m:rPr>
                                  <m:sty m:val="p"/>
                                </m:rPr>
                                <a:rPr lang="sk-SK" sz="1800" i="0">
                                  <a:latin typeface="Cambria Math" panose="02040503050406030204" pitchFamily="18" charset="0"/>
                                </a:rPr>
                                <m:t>non</m:t>
                              </m:r>
                              <m:r>
                                <a:rPr lang="sk-SK" sz="1800" i="0">
                                  <a:latin typeface="Cambria Math" panose="02040503050406030204" pitchFamily="18" charset="0"/>
                                </a:rPr>
                                <m:t>−</m:t>
                              </m:r>
                              <m:r>
                                <m:rPr>
                                  <m:sty m:val="p"/>
                                </m:rPr>
                                <a:rPr lang="sk-SK" sz="1800" i="0">
                                  <a:latin typeface="Cambria Math" panose="02040503050406030204" pitchFamily="18" charset="0"/>
                                </a:rPr>
                                <m:t>qa</m:t>
                              </m:r>
                            </m:sub>
                          </m:sSub>
                        </m:e>
                      </m:d>
                    </m:oMath>
                  </m:oMathPara>
                </a14:m>
                <a:endParaRPr lang="sk-SK" dirty="0" smtClean="0"/>
              </a:p>
              <a:p>
                <a:pPr marL="628650" lvl="1">
                  <a:buFont typeface="Arial" panose="020B0604020202020204" pitchFamily="34" charset="0"/>
                  <a:buChar char="•"/>
                </a:pPr>
                <a14:m>
                  <m:oMath xmlns:m="http://schemas.openxmlformats.org/officeDocument/2006/math">
                    <m:r>
                      <a:rPr lang="sk-SK" i="1">
                        <a:latin typeface="Cambria Math" panose="02040503050406030204" pitchFamily="18" charset="0"/>
                      </a:rPr>
                      <m:t>𝜃</m:t>
                    </m:r>
                  </m:oMath>
                </a14:m>
                <a:r>
                  <a:rPr lang="sk-SK" dirty="0" smtClean="0"/>
                  <a:t> - profil používateľa</a:t>
                </a:r>
              </a:p>
              <a:p>
                <a:r>
                  <a:rPr lang="sk-SK" dirty="0"/>
                  <a:t>Pravdepodobnosť vytvorenia otázky z profilu používateľa</a:t>
                </a:r>
              </a:p>
              <a:p>
                <a:pPr marL="0" indent="0">
                  <a:buNone/>
                </a:pPr>
                <a14:m>
                  <m:oMathPara xmlns:m="http://schemas.openxmlformats.org/officeDocument/2006/math">
                    <m:oMathParaPr>
                      <m:jc m:val="centerGroup"/>
                    </m:oMathParaPr>
                    <m:oMath xmlns:m="http://schemas.openxmlformats.org/officeDocument/2006/math">
                      <m:r>
                        <a:rPr lang="sk-SK" i="1">
                          <a:latin typeface="Cambria Math" panose="02040503050406030204" pitchFamily="18" charset="0"/>
                        </a:rPr>
                        <m:t>𝑃</m:t>
                      </m:r>
                      <m:d>
                        <m:dPr>
                          <m:ctrlPr>
                            <a:rPr lang="sk-SK" i="1">
                              <a:latin typeface="Cambria Math" panose="02040503050406030204" pitchFamily="18" charset="0"/>
                            </a:rPr>
                          </m:ctrlPr>
                        </m:dPr>
                        <m:e>
                          <m:r>
                            <a:rPr lang="sk-SK" i="1">
                              <a:latin typeface="Cambria Math" panose="02040503050406030204" pitchFamily="18" charset="0"/>
                            </a:rPr>
                            <m:t>𝑜</m:t>
                          </m:r>
                        </m:e>
                        <m:e>
                          <m:sSub>
                            <m:sSubPr>
                              <m:ctrlPr>
                                <a:rPr lang="sk-SK" i="1">
                                  <a:latin typeface="Cambria Math" panose="02040503050406030204" pitchFamily="18" charset="0"/>
                                </a:rPr>
                              </m:ctrlPr>
                            </m:sSubPr>
                            <m:e>
                              <m:r>
                                <a:rPr lang="sk-SK" i="1">
                                  <a:latin typeface="Cambria Math" panose="02040503050406030204" pitchFamily="18" charset="0"/>
                                </a:rPr>
                                <m:t>𝜃</m:t>
                              </m:r>
                            </m:e>
                            <m:sub>
                              <m:r>
                                <a:rPr lang="sk-SK" i="1">
                                  <a:latin typeface="Cambria Math" panose="02040503050406030204" pitchFamily="18" charset="0"/>
                                </a:rPr>
                                <m:t>𝑝</m:t>
                              </m:r>
                            </m:sub>
                          </m:sSub>
                        </m:e>
                      </m:d>
                      <m:r>
                        <a:rPr lang="en-US" i="1">
                          <a:latin typeface="Cambria Math" panose="02040503050406030204" pitchFamily="18" charset="0"/>
                        </a:rPr>
                        <m:t>= </m:t>
                      </m:r>
                      <m:nary>
                        <m:naryPr>
                          <m:chr m:val="∏"/>
                          <m:limLoc m:val="undOvr"/>
                          <m:supHide m:val="on"/>
                          <m:ctrlPr>
                            <a:rPr lang="sk-SK" i="1">
                              <a:latin typeface="Cambria Math" panose="02040503050406030204" pitchFamily="18" charset="0"/>
                            </a:rPr>
                          </m:ctrlPr>
                        </m:naryPr>
                        <m:sub>
                          <m:r>
                            <a:rPr lang="en-US" i="1">
                              <a:latin typeface="Cambria Math" panose="02040503050406030204" pitchFamily="18" charset="0"/>
                            </a:rPr>
                            <m:t>𝑠</m:t>
                          </m:r>
                          <m:r>
                            <a:rPr lang="en-US" i="1">
                              <a:latin typeface="Cambria Math" panose="02040503050406030204" pitchFamily="18" charset="0"/>
                            </a:rPr>
                            <m:t> ∈ </m:t>
                          </m:r>
                          <m:sSub>
                            <m:sSubPr>
                              <m:ctrlPr>
                                <a:rPr lang="sk-SK" i="1">
                                  <a:latin typeface="Cambria Math" panose="02040503050406030204" pitchFamily="18" charset="0"/>
                                </a:rPr>
                              </m:ctrlPr>
                            </m:sSubPr>
                            <m:e>
                              <m:r>
                                <a:rPr lang="sk-SK" i="1">
                                  <a:latin typeface="Cambria Math" panose="02040503050406030204" pitchFamily="18" charset="0"/>
                                </a:rPr>
                                <m:t>𝜃</m:t>
                              </m:r>
                            </m:e>
                            <m:sub>
                              <m:r>
                                <a:rPr lang="sk-SK" i="1">
                                  <a:latin typeface="Cambria Math" panose="02040503050406030204" pitchFamily="18" charset="0"/>
                                </a:rPr>
                                <m:t>𝑜</m:t>
                              </m:r>
                            </m:sub>
                          </m:sSub>
                        </m:sub>
                        <m:sup/>
                        <m:e>
                          <m:sSup>
                            <m:sSupPr>
                              <m:ctrlPr>
                                <a:rPr lang="sk-SK" i="1">
                                  <a:latin typeface="Cambria Math" panose="02040503050406030204" pitchFamily="18" charset="0"/>
                                </a:rPr>
                              </m:ctrlPr>
                            </m:sSupPr>
                            <m:e>
                              <m:r>
                                <a:rPr lang="en-US" i="1">
                                  <a:latin typeface="Cambria Math" panose="02040503050406030204" pitchFamily="18" charset="0"/>
                                </a:rPr>
                                <m:t>𝑃</m:t>
                              </m:r>
                              <m:r>
                                <a:rPr lang="en-US" i="1">
                                  <a:latin typeface="Cambria Math" panose="02040503050406030204" pitchFamily="18" charset="0"/>
                                </a:rPr>
                                <m:t>(</m:t>
                              </m:r>
                              <m:r>
                                <a:rPr lang="sk-SK" i="1">
                                  <a:latin typeface="Cambria Math" panose="02040503050406030204" pitchFamily="18" charset="0"/>
                                </a:rPr>
                                <m:t>𝑠</m:t>
                              </m:r>
                              <m:r>
                                <a:rPr lang="en-US" i="1">
                                  <a:latin typeface="Cambria Math" panose="02040503050406030204" pitchFamily="18" charset="0"/>
                                </a:rPr>
                                <m:t>|</m:t>
                              </m:r>
                              <m:sSub>
                                <m:sSubPr>
                                  <m:ctrlPr>
                                    <a:rPr lang="sk-SK" i="1">
                                      <a:latin typeface="Cambria Math" panose="02040503050406030204" pitchFamily="18" charset="0"/>
                                    </a:rPr>
                                  </m:ctrlPr>
                                </m:sSubPr>
                                <m:e>
                                  <m:r>
                                    <a:rPr lang="sk-SK" i="1">
                                      <a:latin typeface="Cambria Math" panose="02040503050406030204" pitchFamily="18" charset="0"/>
                                    </a:rPr>
                                    <m:t>𝜃</m:t>
                                  </m:r>
                                </m:e>
                                <m:sub>
                                  <m:r>
                                    <a:rPr lang="sk-SK" i="1">
                                      <a:latin typeface="Cambria Math" panose="02040503050406030204" pitchFamily="18" charset="0"/>
                                    </a:rPr>
                                    <m:t>𝑝</m:t>
                                  </m:r>
                                </m:sub>
                              </m:sSub>
                              <m:r>
                                <a:rPr lang="en-US" i="1">
                                  <a:latin typeface="Cambria Math" panose="02040503050406030204" pitchFamily="18" charset="0"/>
                                </a:rPr>
                                <m:t>)</m:t>
                              </m:r>
                            </m:e>
                            <m:sup>
                              <m:r>
                                <a:rPr lang="en-US" i="1">
                                  <a:latin typeface="Cambria Math" panose="02040503050406030204" pitchFamily="18" charset="0"/>
                                </a:rPr>
                                <m:t>𝑛</m:t>
                              </m:r>
                              <m:r>
                                <a:rPr lang="en-US" i="1">
                                  <a:latin typeface="Cambria Math" panose="02040503050406030204" pitchFamily="18" charset="0"/>
                                </a:rPr>
                                <m:t>(</m:t>
                              </m:r>
                              <m:sSub>
                                <m:sSubPr>
                                  <m:ctrlPr>
                                    <a:rPr lang="sk-SK" i="1">
                                      <a:latin typeface="Cambria Math" panose="02040503050406030204" pitchFamily="18" charset="0"/>
                                    </a:rPr>
                                  </m:ctrlPr>
                                </m:sSubPr>
                                <m:e>
                                  <m:r>
                                    <a:rPr lang="sk-SK" i="1">
                                      <a:latin typeface="Cambria Math" panose="02040503050406030204" pitchFamily="18" charset="0"/>
                                    </a:rPr>
                                    <m:t>𝑠</m:t>
                                  </m:r>
                                  <m:r>
                                    <a:rPr lang="sk-SK" i="1">
                                      <a:latin typeface="Cambria Math" panose="02040503050406030204" pitchFamily="18" charset="0"/>
                                    </a:rPr>
                                    <m:t>,</m:t>
                                  </m:r>
                                  <m:r>
                                    <a:rPr lang="sk-SK" i="1">
                                      <a:latin typeface="Cambria Math" panose="02040503050406030204" pitchFamily="18" charset="0"/>
                                    </a:rPr>
                                    <m:t>𝜃</m:t>
                                  </m:r>
                                </m:e>
                                <m:sub>
                                  <m:r>
                                    <a:rPr lang="sk-SK" i="1">
                                      <a:latin typeface="Cambria Math" panose="02040503050406030204" pitchFamily="18" charset="0"/>
                                    </a:rPr>
                                    <m:t>𝑜</m:t>
                                  </m:r>
                                </m:sub>
                              </m:sSub>
                              <m:r>
                                <a:rPr lang="en-US" i="1">
                                  <a:latin typeface="Cambria Math" panose="02040503050406030204" pitchFamily="18" charset="0"/>
                                </a:rPr>
                                <m:t>)</m:t>
                              </m:r>
                            </m:sup>
                          </m:sSup>
                        </m:e>
                      </m:nary>
                      <m:r>
                        <a:rPr lang="sk-SK" sz="1400" i="1">
                          <a:latin typeface="Cambria Math" panose="02040503050406030204" pitchFamily="18" charset="0"/>
                        </a:rPr>
                        <m:t> </m:t>
                      </m:r>
                    </m:oMath>
                  </m:oMathPara>
                </a14:m>
                <a:endParaRPr lang="sk-SK" sz="2400" i="1" dirty="0">
                  <a:latin typeface="Cambria Math" panose="02040503050406030204" pitchFamily="18" charset="0"/>
                </a:endParaRPr>
              </a:p>
              <a:p>
                <a:r>
                  <a:rPr lang="sk-SK" dirty="0"/>
                  <a:t>Pravdepodobnosť vytvorenia slova otázky z profilu používateľa </a:t>
                </a:r>
              </a:p>
              <a:p>
                <a:pPr marL="0" indent="0">
                  <a:buNone/>
                </a:pPr>
                <a14:m>
                  <m:oMathPara xmlns:m="http://schemas.openxmlformats.org/officeDocument/2006/math">
                    <m:oMathParaPr>
                      <m:jc m:val="centerGroup"/>
                    </m:oMathParaPr>
                    <m:oMath xmlns:m="http://schemas.openxmlformats.org/officeDocument/2006/math">
                      <m:r>
                        <a:rPr lang="sk-SK" i="1">
                          <a:latin typeface="Cambria Math" panose="02040503050406030204" pitchFamily="18" charset="0"/>
                        </a:rPr>
                        <m:t>𝑃</m:t>
                      </m:r>
                      <m:d>
                        <m:dPr>
                          <m:ctrlPr>
                            <a:rPr lang="sk-SK" i="1">
                              <a:latin typeface="Cambria Math" panose="02040503050406030204" pitchFamily="18" charset="0"/>
                            </a:rPr>
                          </m:ctrlPr>
                        </m:dPr>
                        <m:e>
                          <m:r>
                            <a:rPr lang="sk-SK" i="1">
                              <a:latin typeface="Cambria Math" panose="02040503050406030204" pitchFamily="18" charset="0"/>
                            </a:rPr>
                            <m:t>𝑠</m:t>
                          </m:r>
                        </m:e>
                        <m:e>
                          <m:sSub>
                            <m:sSubPr>
                              <m:ctrlPr>
                                <a:rPr lang="sk-SK" i="1">
                                  <a:latin typeface="Cambria Math" panose="02040503050406030204" pitchFamily="18" charset="0"/>
                                </a:rPr>
                              </m:ctrlPr>
                            </m:sSubPr>
                            <m:e>
                              <m:r>
                                <a:rPr lang="sk-SK" i="1">
                                  <a:latin typeface="Cambria Math" panose="02040503050406030204" pitchFamily="18" charset="0"/>
                                </a:rPr>
                                <m:t>𝜃</m:t>
                              </m:r>
                            </m:e>
                            <m:sub>
                              <m:r>
                                <a:rPr lang="sk-SK" i="1">
                                  <a:latin typeface="Cambria Math" panose="02040503050406030204" pitchFamily="18" charset="0"/>
                                </a:rPr>
                                <m:t>𝑝</m:t>
                              </m:r>
                            </m:sub>
                          </m:sSub>
                        </m:e>
                      </m:d>
                      <m:r>
                        <a:rPr lang="en-US" i="1">
                          <a:latin typeface="Cambria Math" panose="02040503050406030204" pitchFamily="18" charset="0"/>
                        </a:rPr>
                        <m:t>= </m:t>
                      </m:r>
                      <m:nary>
                        <m:naryPr>
                          <m:chr m:val="∑"/>
                          <m:limLoc m:val="undOvr"/>
                          <m:ctrlPr>
                            <a:rPr lang="sk-SK" i="1">
                              <a:latin typeface="Cambria Math" panose="02040503050406030204" pitchFamily="18" charset="0"/>
                            </a:rPr>
                          </m:ctrlPr>
                        </m:naryPr>
                        <m:sub>
                          <m:r>
                            <a:rPr lang="en-US" i="1">
                              <a:latin typeface="Cambria Math" panose="02040503050406030204" pitchFamily="18" charset="0"/>
                            </a:rPr>
                            <m:t>𝑧</m:t>
                          </m:r>
                          <m:r>
                            <a:rPr lang="en-US" i="1">
                              <a:latin typeface="Cambria Math" panose="02040503050406030204" pitchFamily="18" charset="0"/>
                            </a:rPr>
                            <m:t>=1</m:t>
                          </m:r>
                        </m:sub>
                        <m:sup>
                          <m:r>
                            <a:rPr lang="en-US" i="1">
                              <a:latin typeface="Cambria Math" panose="02040503050406030204" pitchFamily="18" charset="0"/>
                            </a:rPr>
                            <m:t>𝐾</m:t>
                          </m:r>
                        </m:sup>
                        <m:e>
                          <m:r>
                            <a:rPr lang="en-US" i="1">
                              <a:latin typeface="Cambria Math" panose="02040503050406030204" pitchFamily="18" charset="0"/>
                            </a:rPr>
                            <m:t>𝑃</m:t>
                          </m:r>
                          <m:d>
                            <m:dPr>
                              <m:ctrlPr>
                                <a:rPr lang="sk-SK" i="1">
                                  <a:latin typeface="Cambria Math" panose="02040503050406030204" pitchFamily="18" charset="0"/>
                                </a:rPr>
                              </m:ctrlPr>
                            </m:dPr>
                            <m:e>
                              <m:r>
                                <a:rPr lang="sk-SK" i="1">
                                  <a:latin typeface="Cambria Math" panose="02040503050406030204" pitchFamily="18" charset="0"/>
                                </a:rPr>
                                <m:t>𝑠</m:t>
                              </m:r>
                            </m:e>
                            <m:e>
                              <m:r>
                                <a:rPr lang="en-US" i="1">
                                  <a:latin typeface="Cambria Math" panose="02040503050406030204" pitchFamily="18" charset="0"/>
                                </a:rPr>
                                <m:t>𝑧</m:t>
                              </m:r>
                              <m:r>
                                <a:rPr lang="en-US" i="1">
                                  <a:latin typeface="Cambria Math" panose="02040503050406030204" pitchFamily="18" charset="0"/>
                                </a:rPr>
                                <m:t>, </m:t>
                              </m:r>
                              <m:acc>
                                <m:accPr>
                                  <m:chr m:val="̂"/>
                                  <m:ctrlPr>
                                    <a:rPr lang="sk-SK" i="1">
                                      <a:latin typeface="Cambria Math" panose="02040503050406030204" pitchFamily="18" charset="0"/>
                                    </a:rPr>
                                  </m:ctrlPr>
                                </m:accPr>
                                <m:e>
                                  <m:r>
                                    <a:rPr lang="en-US" i="1">
                                      <a:latin typeface="Cambria Math" panose="02040503050406030204" pitchFamily="18" charset="0"/>
                                    </a:rPr>
                                    <m:t>𝜙</m:t>
                                  </m:r>
                                </m:e>
                              </m:acc>
                            </m:e>
                          </m:d>
                          <m:r>
                            <a:rPr lang="en-US" i="1">
                              <a:latin typeface="Cambria Math" panose="02040503050406030204" pitchFamily="18" charset="0"/>
                            </a:rPr>
                            <m:t>𝑃</m:t>
                          </m:r>
                          <m:d>
                            <m:dPr>
                              <m:ctrlPr>
                                <a:rPr lang="sk-SK" i="1">
                                  <a:latin typeface="Cambria Math" panose="02040503050406030204" pitchFamily="18" charset="0"/>
                                </a:rPr>
                              </m:ctrlPr>
                            </m:dPr>
                            <m:e>
                              <m:r>
                                <a:rPr lang="sk-SK" i="1">
                                  <a:latin typeface="Cambria Math" panose="02040503050406030204" pitchFamily="18" charset="0"/>
                                </a:rPr>
                                <m:t>𝑜</m:t>
                              </m:r>
                            </m:e>
                            <m:e>
                              <m:sSub>
                                <m:sSubPr>
                                  <m:ctrlPr>
                                    <a:rPr lang="sk-SK" i="1">
                                      <a:latin typeface="Cambria Math" panose="02040503050406030204" pitchFamily="18" charset="0"/>
                                    </a:rPr>
                                  </m:ctrlPr>
                                </m:sSubPr>
                                <m:e>
                                  <m:acc>
                                    <m:accPr>
                                      <m:chr m:val="̂"/>
                                      <m:ctrlPr>
                                        <a:rPr lang="sk-SK" i="1">
                                          <a:latin typeface="Cambria Math" panose="02040503050406030204" pitchFamily="18" charset="0"/>
                                        </a:rPr>
                                      </m:ctrlPr>
                                    </m:accPr>
                                    <m:e>
                                      <m:r>
                                        <a:rPr lang="sk-SK" i="1">
                                          <a:latin typeface="Cambria Math" panose="02040503050406030204" pitchFamily="18" charset="0"/>
                                        </a:rPr>
                                        <m:t>𝜃</m:t>
                                      </m:r>
                                    </m:e>
                                  </m:acc>
                                  <m:r>
                                    <a:rPr lang="sk-SK" i="1">
                                      <a:latin typeface="Cambria Math" panose="02040503050406030204" pitchFamily="18" charset="0"/>
                                    </a:rPr>
                                    <m:t>,</m:t>
                                  </m:r>
                                  <m:r>
                                    <a:rPr lang="sk-SK" i="1">
                                      <a:latin typeface="Cambria Math" panose="02040503050406030204" pitchFamily="18" charset="0"/>
                                    </a:rPr>
                                    <m:t>𝜃</m:t>
                                  </m:r>
                                </m:e>
                                <m:sub>
                                  <m:r>
                                    <a:rPr lang="sk-SK" i="1">
                                      <a:latin typeface="Cambria Math" panose="02040503050406030204" pitchFamily="18" charset="0"/>
                                    </a:rPr>
                                    <m:t>𝑝</m:t>
                                  </m:r>
                                </m:sub>
                              </m:sSub>
                            </m:e>
                          </m:d>
                        </m:e>
                      </m:nary>
                    </m:oMath>
                  </m:oMathPara>
                </a14:m>
                <a:endParaRPr lang="sk-SK" sz="1500" dirty="0"/>
              </a:p>
              <a:p>
                <a:endParaRPr lang="sk-SK" dirty="0" smtClean="0"/>
              </a:p>
              <a:p>
                <a:pPr marL="0" indent="0">
                  <a:buNone/>
                </a:pPr>
                <a:endParaRPr lang="sk-SK" dirty="0" smtClean="0"/>
              </a:p>
            </p:txBody>
          </p:sp>
        </mc:Choice>
        <mc:Fallback xmlns="">
          <p:sp>
            <p:nvSpPr>
              <p:cNvPr id="3" name="Zástupný symbol obsahu 2"/>
              <p:cNvSpPr>
                <a:spLocks noGrp="1" noRot="1" noChangeAspect="1" noMove="1" noResize="1" noEditPoints="1" noAdjustHandles="1" noChangeArrowheads="1" noChangeShapeType="1" noTextEdit="1"/>
              </p:cNvSpPr>
              <p:nvPr>
                <p:ph idx="1"/>
              </p:nvPr>
            </p:nvSpPr>
            <p:spPr>
              <a:xfrm>
                <a:off x="1945201" y="1905000"/>
                <a:ext cx="6686550" cy="4195437"/>
              </a:xfrm>
              <a:blipFill rotWithShape="0">
                <a:blip r:embed="rId2"/>
                <a:stretch>
                  <a:fillRect l="-638" t="-872"/>
                </a:stretch>
              </a:blipFill>
            </p:spPr>
            <p:txBody>
              <a:bodyPr/>
              <a:lstStyle/>
              <a:p>
                <a:r>
                  <a:rPr lang="sk-SK">
                    <a:noFill/>
                  </a:rPr>
                  <a:t> </a:t>
                </a:r>
              </a:p>
            </p:txBody>
          </p:sp>
        </mc:Fallback>
      </mc:AlternateContent>
    </p:spTree>
    <p:extLst>
      <p:ext uri="{BB962C8B-B14F-4D97-AF65-F5344CB8AC3E}">
        <p14:creationId xmlns:p14="http://schemas.microsoft.com/office/powerpoint/2010/main" val="4157722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dirty="0"/>
              <a:t>Párovanie</a:t>
            </a:r>
            <a:r>
              <a:rPr lang="sk-SK" dirty="0"/>
              <a:t> </a:t>
            </a:r>
            <a:r>
              <a:rPr lang="sk-SK" sz="3200" dirty="0"/>
              <a:t>profilu otázky s profilom používateľa </a:t>
            </a:r>
            <a:r>
              <a:rPr lang="sk-SK" sz="3200" dirty="0" smtClean="0"/>
              <a:t>3/3</a:t>
            </a:r>
            <a:endParaRPr lang="sk-SK" dirty="0"/>
          </a:p>
        </p:txBody>
      </p:sp>
      <mc:AlternateContent xmlns:mc="http://schemas.openxmlformats.org/markup-compatibility/2006" xmlns:a14="http://schemas.microsoft.com/office/drawing/2010/main">
        <mc:Choice Requires="a14">
          <p:sp>
            <p:nvSpPr>
              <p:cNvPr id="3" name="Zástupný symbol obsahu 2"/>
              <p:cNvSpPr>
                <a:spLocks noGrp="1"/>
              </p:cNvSpPr>
              <p:nvPr>
                <p:ph idx="1"/>
              </p:nvPr>
            </p:nvSpPr>
            <p:spPr>
              <a:xfrm>
                <a:off x="1945201" y="1905000"/>
                <a:ext cx="6591985" cy="3777622"/>
              </a:xfrm>
            </p:spPr>
            <p:txBody>
              <a:bodyPr>
                <a:normAutofit/>
              </a:bodyPr>
              <a:lstStyle/>
              <a:p>
                <a:r>
                  <a:rPr lang="sk-SK" dirty="0"/>
                  <a:t>Koeficient </a:t>
                </a:r>
                <a14:m>
                  <m:oMath xmlns:m="http://schemas.openxmlformats.org/officeDocument/2006/math">
                    <m:r>
                      <a:rPr lang="sk-SK" i="1">
                        <a:latin typeface="Cambria Math" panose="02040503050406030204" pitchFamily="18" charset="0"/>
                      </a:rPr>
                      <m:t>𝛼</m:t>
                    </m:r>
                  </m:oMath>
                </a14:m>
                <a:r>
                  <a:rPr lang="sk-SK" dirty="0"/>
                  <a:t> sa adaptívne mení vzhľadom na počet otázok, na ktoré používateľ odpovedal </a:t>
                </a:r>
                <a14:m>
                  <m:oMath xmlns:m="http://schemas.openxmlformats.org/officeDocument/2006/math">
                    <m:d>
                      <m:dPr>
                        <m:begChr m:val="|"/>
                        <m:endChr m:val="|"/>
                        <m:ctrlPr>
                          <a:rPr lang="en-US" i="1">
                            <a:latin typeface="Cambria Math" panose="02040503050406030204" pitchFamily="18" charset="0"/>
                          </a:rPr>
                        </m:ctrlPr>
                      </m:dPr>
                      <m:e>
                        <m:r>
                          <a:rPr lang="en-US" i="1">
                            <a:latin typeface="Cambria Math" panose="02040503050406030204" pitchFamily="18" charset="0"/>
                          </a:rPr>
                          <m:t>𝑄𝐴</m:t>
                        </m:r>
                      </m:e>
                    </m:d>
                  </m:oMath>
                </a14:m>
                <a:endParaRPr lang="sk-SK" sz="2000" dirty="0"/>
              </a:p>
              <a:p>
                <a:pPr marL="342900" lvl="1" indent="0">
                  <a:buNone/>
                </a:pPr>
                <a14:m>
                  <m:oMathPara xmlns:m="http://schemas.openxmlformats.org/officeDocument/2006/math">
                    <m:oMathParaPr>
                      <m:jc m:val="centerGroup"/>
                    </m:oMathParaPr>
                    <m:oMath xmlns:m="http://schemas.openxmlformats.org/officeDocument/2006/math">
                      <m:r>
                        <a:rPr lang="sk-SK" sz="1800" i="1">
                          <a:latin typeface="Cambria Math" panose="02040503050406030204" pitchFamily="18" charset="0"/>
                        </a:rPr>
                        <m:t>𝛼</m:t>
                      </m:r>
                      <m:r>
                        <a:rPr lang="sk-SK" sz="1800">
                          <a:latin typeface="Cambria Math" panose="02040503050406030204" pitchFamily="18" charset="0"/>
                        </a:rPr>
                        <m:t>= </m:t>
                      </m:r>
                      <m:f>
                        <m:fPr>
                          <m:ctrlPr>
                            <a:rPr lang="sk-SK" sz="1800" i="1">
                              <a:latin typeface="Cambria Math" panose="02040503050406030204" pitchFamily="18" charset="0"/>
                            </a:rPr>
                          </m:ctrlPr>
                        </m:fPr>
                        <m:num>
                          <m:r>
                            <a:rPr lang="sk-SK" sz="1800">
                              <a:latin typeface="Cambria Math" panose="02040503050406030204" pitchFamily="18" charset="0"/>
                            </a:rPr>
                            <m:t>1</m:t>
                          </m:r>
                        </m:num>
                        <m:den>
                          <m:r>
                            <a:rPr lang="sk-SK" sz="1800">
                              <a:latin typeface="Cambria Math" panose="02040503050406030204" pitchFamily="18" charset="0"/>
                            </a:rPr>
                            <m:t>1+ </m:t>
                          </m:r>
                          <m:sSup>
                            <m:sSupPr>
                              <m:ctrlPr>
                                <a:rPr lang="sk-SK" sz="1800" i="1">
                                  <a:latin typeface="Cambria Math" panose="02040503050406030204" pitchFamily="18" charset="0"/>
                                </a:rPr>
                              </m:ctrlPr>
                            </m:sSupPr>
                            <m:e>
                              <m:r>
                                <a:rPr lang="sk-SK" sz="1800" i="1">
                                  <a:latin typeface="Cambria Math" panose="02040503050406030204" pitchFamily="18" charset="0"/>
                                </a:rPr>
                                <m:t>𝑒</m:t>
                              </m:r>
                            </m:e>
                            <m:sup>
                              <m:r>
                                <a:rPr lang="sk-SK" sz="1800" i="1">
                                  <a:latin typeface="Cambria Math" panose="02040503050406030204" pitchFamily="18" charset="0"/>
                                </a:rPr>
                                <m:t>−</m:t>
                              </m:r>
                              <m:r>
                                <a:rPr lang="sk-SK" sz="1800">
                                  <a:latin typeface="Cambria Math" panose="02040503050406030204" pitchFamily="18" charset="0"/>
                                </a:rPr>
                                <m:t>0,25(</m:t>
                              </m:r>
                              <m:d>
                                <m:dPr>
                                  <m:begChr m:val="|"/>
                                  <m:endChr m:val="|"/>
                                  <m:ctrlPr>
                                    <a:rPr lang="sk-SK" sz="1800" i="1">
                                      <a:latin typeface="Cambria Math" panose="02040503050406030204" pitchFamily="18" charset="0"/>
                                    </a:rPr>
                                  </m:ctrlPr>
                                </m:dPr>
                                <m:e>
                                  <m:r>
                                    <a:rPr lang="en-US" sz="1800" i="1">
                                      <a:latin typeface="Cambria Math" panose="02040503050406030204" pitchFamily="18" charset="0"/>
                                    </a:rPr>
                                    <m:t>𝑄𝐴</m:t>
                                  </m:r>
                                </m:e>
                              </m:d>
                              <m:r>
                                <a:rPr lang="en-US" sz="1800" i="1">
                                  <a:latin typeface="Cambria Math" panose="02040503050406030204" pitchFamily="18" charset="0"/>
                                </a:rPr>
                                <m:t>−</m:t>
                              </m:r>
                              <m:r>
                                <a:rPr lang="en-US" sz="1800">
                                  <a:latin typeface="Cambria Math" panose="02040503050406030204" pitchFamily="18" charset="0"/>
                                </a:rPr>
                                <m:t>5</m:t>
                              </m:r>
                              <m:r>
                                <a:rPr lang="sk-SK" sz="1800">
                                  <a:latin typeface="Cambria Math" panose="02040503050406030204" pitchFamily="18" charset="0"/>
                                </a:rPr>
                                <m:t>)</m:t>
                              </m:r>
                            </m:sup>
                          </m:sSup>
                        </m:den>
                      </m:f>
                    </m:oMath>
                  </m:oMathPara>
                </a14:m>
                <a:endParaRPr lang="sk-SK" sz="1800" dirty="0" smtClean="0"/>
              </a:p>
              <a:p>
                <a:r>
                  <a:rPr lang="sk-SK" dirty="0" smtClean="0"/>
                  <a:t>Ak </a:t>
                </a:r>
                <a14:m>
                  <m:oMath xmlns:m="http://schemas.openxmlformats.org/officeDocument/2006/math">
                    <m:d>
                      <m:dPr>
                        <m:begChr m:val="|"/>
                        <m:endChr m:val="|"/>
                        <m:ctrlPr>
                          <a:rPr lang="en-US" i="1">
                            <a:latin typeface="Cambria Math" panose="02040503050406030204" pitchFamily="18" charset="0"/>
                          </a:rPr>
                        </m:ctrlPr>
                      </m:dPr>
                      <m:e>
                        <m:r>
                          <a:rPr lang="en-US" i="1">
                            <a:latin typeface="Cambria Math" panose="02040503050406030204" pitchFamily="18" charset="0"/>
                          </a:rPr>
                          <m:t>𝑄𝐴</m:t>
                        </m:r>
                      </m:e>
                    </m:d>
                  </m:oMath>
                </a14:m>
                <a:r>
                  <a:rPr lang="en-US" dirty="0" smtClean="0"/>
                  <a:t> = 0 </a:t>
                </a:r>
                <a:r>
                  <a:rPr lang="en-US" dirty="0" err="1" smtClean="0"/>
                  <a:t>tak</a:t>
                </a:r>
                <a:r>
                  <a:rPr lang="en-US" dirty="0" smtClean="0"/>
                  <a:t> </a:t>
                </a:r>
                <a14:m>
                  <m:oMath xmlns:m="http://schemas.openxmlformats.org/officeDocument/2006/math">
                    <m:r>
                      <a:rPr lang="sk-SK" i="1">
                        <a:latin typeface="Cambria Math" panose="02040503050406030204" pitchFamily="18" charset="0"/>
                      </a:rPr>
                      <m:t>𝛼</m:t>
                    </m:r>
                  </m:oMath>
                </a14:m>
                <a:r>
                  <a:rPr lang="en-US" dirty="0" smtClean="0"/>
                  <a:t> = 0</a:t>
                </a:r>
                <a:endParaRPr lang="sk-SK" dirty="0"/>
              </a:p>
            </p:txBody>
          </p:sp>
        </mc:Choice>
        <mc:Fallback xmlns="">
          <p:sp>
            <p:nvSpPr>
              <p:cNvPr id="3" name="Zástupný symbol obsahu 2"/>
              <p:cNvSpPr>
                <a:spLocks noGrp="1" noRot="1" noChangeAspect="1" noMove="1" noResize="1" noEditPoints="1" noAdjustHandles="1" noChangeArrowheads="1" noChangeShapeType="1" noTextEdit="1"/>
              </p:cNvSpPr>
              <p:nvPr>
                <p:ph idx="1"/>
              </p:nvPr>
            </p:nvSpPr>
            <p:spPr>
              <a:xfrm>
                <a:off x="1945201" y="1905000"/>
                <a:ext cx="6591985" cy="3777622"/>
              </a:xfrm>
              <a:blipFill rotWithShape="0">
                <a:blip r:embed="rId2"/>
                <a:stretch>
                  <a:fillRect l="-648" t="-969"/>
                </a:stretch>
              </a:blipFill>
            </p:spPr>
            <p:txBody>
              <a:bodyPr/>
              <a:lstStyle/>
              <a:p>
                <a:r>
                  <a:rPr lang="sk-SK">
                    <a:noFill/>
                  </a:rPr>
                  <a:t> </a:t>
                </a:r>
              </a:p>
            </p:txBody>
          </p:sp>
        </mc:Fallback>
      </mc:AlternateContent>
      <p:pic>
        <p:nvPicPr>
          <p:cNvPr id="4" name="Obrázok 3"/>
          <p:cNvPicPr>
            <a:picLocks noChangeAspect="1"/>
          </p:cNvPicPr>
          <p:nvPr/>
        </p:nvPicPr>
        <p:blipFill>
          <a:blip r:embed="rId3"/>
          <a:stretch>
            <a:fillRect/>
          </a:stretch>
        </p:blipFill>
        <p:spPr>
          <a:xfrm>
            <a:off x="4596276" y="3452897"/>
            <a:ext cx="4307313" cy="3242514"/>
          </a:xfrm>
          <a:prstGeom prst="rect">
            <a:avLst/>
          </a:prstGeom>
        </p:spPr>
      </p:pic>
    </p:spTree>
    <p:extLst>
      <p:ext uri="{BB962C8B-B14F-4D97-AF65-F5344CB8AC3E}">
        <p14:creationId xmlns:p14="http://schemas.microsoft.com/office/powerpoint/2010/main" val="29560261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dirty="0" smtClean="0"/>
              <a:t>Implementácia</a:t>
            </a:r>
            <a:endParaRPr lang="sk-SK" sz="3200" dirty="0"/>
          </a:p>
        </p:txBody>
      </p:sp>
      <p:sp>
        <p:nvSpPr>
          <p:cNvPr id="3" name="Zástupný symbol obsahu 2"/>
          <p:cNvSpPr>
            <a:spLocks noGrp="1"/>
          </p:cNvSpPr>
          <p:nvPr>
            <p:ph idx="1"/>
          </p:nvPr>
        </p:nvSpPr>
        <p:spPr>
          <a:xfrm>
            <a:off x="1945201" y="1905000"/>
            <a:ext cx="6591985" cy="3777622"/>
          </a:xfrm>
        </p:spPr>
        <p:txBody>
          <a:bodyPr/>
          <a:lstStyle/>
          <a:p>
            <a:r>
              <a:rPr lang="sk-SK" dirty="0"/>
              <a:t>Experimentálna </a:t>
            </a:r>
            <a:r>
              <a:rPr lang="sk-SK" dirty="0" smtClean="0"/>
              <a:t>infraštruktúra</a:t>
            </a:r>
          </a:p>
          <a:p>
            <a:pPr lvl="1"/>
            <a:r>
              <a:rPr lang="sk-SK" dirty="0" smtClean="0"/>
              <a:t>Osobitná časť fakultného CQA systému </a:t>
            </a:r>
            <a:r>
              <a:rPr lang="sk-SK" dirty="0" err="1" smtClean="0"/>
              <a:t>Askalot</a:t>
            </a:r>
            <a:endParaRPr lang="sk-SK" dirty="0" smtClean="0"/>
          </a:p>
          <a:p>
            <a:r>
              <a:rPr lang="sk-SK" dirty="0" smtClean="0"/>
              <a:t>Realizácia pre CQA systémy platformy </a:t>
            </a:r>
            <a:r>
              <a:rPr lang="sk-SK" dirty="0" err="1" smtClean="0"/>
              <a:t>Stack</a:t>
            </a:r>
            <a:r>
              <a:rPr lang="sk-SK" dirty="0" smtClean="0"/>
              <a:t> Exchange</a:t>
            </a:r>
          </a:p>
          <a:p>
            <a:r>
              <a:rPr lang="sk-SK" dirty="0" smtClean="0"/>
              <a:t>Zdroje </a:t>
            </a:r>
            <a:r>
              <a:rPr lang="sk-SK" dirty="0" err="1" smtClean="0"/>
              <a:t>non</a:t>
            </a:r>
            <a:r>
              <a:rPr lang="sk-SK" dirty="0" smtClean="0"/>
              <a:t>-QA dát:</a:t>
            </a:r>
          </a:p>
          <a:p>
            <a:pPr lvl="1"/>
            <a:r>
              <a:rPr lang="sk-SK" dirty="0" smtClean="0"/>
              <a:t>Interné - sekcia „o mne“</a:t>
            </a:r>
          </a:p>
          <a:p>
            <a:pPr lvl="1"/>
            <a:r>
              <a:rPr lang="sk-SK" dirty="0" smtClean="0"/>
              <a:t>Externé - domovská stránka</a:t>
            </a:r>
            <a:endParaRPr lang="sk-SK" dirty="0"/>
          </a:p>
        </p:txBody>
      </p:sp>
    </p:spTree>
    <p:extLst>
      <p:ext uri="{BB962C8B-B14F-4D97-AF65-F5344CB8AC3E}">
        <p14:creationId xmlns:p14="http://schemas.microsoft.com/office/powerpoint/2010/main" val="25170915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7719" y="3065455"/>
            <a:ext cx="6589199" cy="1280890"/>
          </a:xfrm>
        </p:spPr>
        <p:txBody>
          <a:bodyPr/>
          <a:lstStyle/>
          <a:p>
            <a:pPr algn="ctr"/>
            <a:r>
              <a:rPr lang="sk-SK" dirty="0" smtClean="0"/>
              <a:t>Prototyp</a:t>
            </a:r>
            <a:endParaRPr lang="sk-SK" dirty="0"/>
          </a:p>
        </p:txBody>
      </p:sp>
    </p:spTree>
    <p:extLst>
      <p:ext uri="{BB962C8B-B14F-4D97-AF65-F5344CB8AC3E}">
        <p14:creationId xmlns:p14="http://schemas.microsoft.com/office/powerpoint/2010/main" val="100319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dirty="0" smtClean="0"/>
              <a:t>Vytvorenie profilov otázky</a:t>
            </a:r>
            <a:endParaRPr lang="sk-SK" sz="3200" dirty="0"/>
          </a:p>
        </p:txBody>
      </p:sp>
      <p:sp>
        <p:nvSpPr>
          <p:cNvPr id="3" name="Zástupný symbol obsahu 2"/>
          <p:cNvSpPr>
            <a:spLocks noGrp="1"/>
          </p:cNvSpPr>
          <p:nvPr>
            <p:ph idx="1"/>
          </p:nvPr>
        </p:nvSpPr>
        <p:spPr>
          <a:xfrm>
            <a:off x="1944694" y="1643991"/>
            <a:ext cx="6686550" cy="842333"/>
          </a:xfrm>
        </p:spPr>
        <p:txBody>
          <a:bodyPr vert="horz" lIns="68580" tIns="34290" rIns="68580" bIns="34290" rtlCol="0" anchor="t">
            <a:normAutofit fontScale="92500" lnSpcReduction="20000"/>
          </a:bodyPr>
          <a:lstStyle/>
          <a:p>
            <a:pPr marL="0" indent="0">
              <a:buNone/>
            </a:pPr>
            <a:r>
              <a:rPr lang="en-US" b="1" dirty="0" err="1">
                <a:latin typeface="Century Gothic" charset="0"/>
              </a:rPr>
              <a:t>Názov</a:t>
            </a:r>
            <a:r>
              <a:rPr lang="en-US" b="1" dirty="0">
                <a:latin typeface="Century Gothic" charset="0"/>
              </a:rPr>
              <a:t>: </a:t>
            </a:r>
            <a:r>
              <a:rPr lang="en-US" dirty="0">
                <a:latin typeface="Century Gothic" charset="0"/>
              </a:rPr>
              <a:t>"How to take a screenshot with an Android device?"</a:t>
            </a:r>
          </a:p>
          <a:p>
            <a:pPr marL="0" indent="0">
              <a:buNone/>
            </a:pPr>
            <a:r>
              <a:rPr lang="en-US" b="1" dirty="0">
                <a:latin typeface="Century Gothic" charset="0"/>
              </a:rPr>
              <a:t>Text: </a:t>
            </a:r>
            <a:r>
              <a:rPr lang="en-US" dirty="0">
                <a:latin typeface="Century Gothic" charset="0"/>
              </a:rPr>
              <a:t>"Is there a way to take a screenshot of an Android device and save it as an image file?"</a:t>
            </a:r>
          </a:p>
        </p:txBody>
      </p:sp>
      <p:sp>
        <p:nvSpPr>
          <p:cNvPr id="4" name="Zástupný symbol obsahu 2"/>
          <p:cNvSpPr txBox="1">
            <a:spLocks/>
          </p:cNvSpPr>
          <p:nvPr/>
        </p:nvSpPr>
        <p:spPr>
          <a:xfrm>
            <a:off x="1944694" y="3394386"/>
            <a:ext cx="6686550" cy="522401"/>
          </a:xfrm>
          <a:prstGeom prst="rect">
            <a:avLst/>
          </a:prstGeom>
        </p:spPr>
        <p:txBody>
          <a:bodyPr vert="horz" lIns="68580" tIns="34290" rIns="68580" bIns="34290" rtlCol="0" anchor="t">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sk-SK" dirty="0">
                <a:latin typeface="Century Gothic" charset="0"/>
              </a:rPr>
              <a:t>s</a:t>
            </a:r>
            <a:r>
              <a:rPr lang="en-US" dirty="0" err="1" smtClean="0">
                <a:latin typeface="Century Gothic" charset="0"/>
              </a:rPr>
              <a:t>creenshot</a:t>
            </a:r>
            <a:r>
              <a:rPr lang="sk-SK" dirty="0" smtClean="0">
                <a:latin typeface="Century Gothic" charset="0"/>
              </a:rPr>
              <a:t>,</a:t>
            </a:r>
            <a:r>
              <a:rPr lang="en-US" dirty="0" smtClean="0">
                <a:latin typeface="Century Gothic" charset="0"/>
              </a:rPr>
              <a:t> android</a:t>
            </a:r>
            <a:r>
              <a:rPr lang="sk-SK" dirty="0" smtClean="0">
                <a:latin typeface="Century Gothic" charset="0"/>
              </a:rPr>
              <a:t>,</a:t>
            </a:r>
            <a:r>
              <a:rPr lang="en-US" dirty="0" smtClean="0">
                <a:latin typeface="Century Gothic" charset="0"/>
              </a:rPr>
              <a:t> device</a:t>
            </a:r>
            <a:r>
              <a:rPr lang="sk-SK" dirty="0" smtClean="0">
                <a:latin typeface="Century Gothic" charset="0"/>
              </a:rPr>
              <a:t>,</a:t>
            </a:r>
            <a:r>
              <a:rPr lang="en-US" dirty="0" smtClean="0">
                <a:latin typeface="Century Gothic" charset="0"/>
              </a:rPr>
              <a:t> screenshot</a:t>
            </a:r>
            <a:r>
              <a:rPr lang="sk-SK" dirty="0" smtClean="0">
                <a:latin typeface="Century Gothic" charset="0"/>
              </a:rPr>
              <a:t>,</a:t>
            </a:r>
            <a:r>
              <a:rPr lang="en-US" dirty="0" smtClean="0">
                <a:latin typeface="Century Gothic" charset="0"/>
              </a:rPr>
              <a:t> android</a:t>
            </a:r>
            <a:r>
              <a:rPr lang="sk-SK" dirty="0" smtClean="0">
                <a:latin typeface="Century Gothic" charset="0"/>
              </a:rPr>
              <a:t>,</a:t>
            </a:r>
            <a:r>
              <a:rPr lang="en-US" dirty="0" smtClean="0">
                <a:latin typeface="Century Gothic" charset="0"/>
              </a:rPr>
              <a:t> device</a:t>
            </a:r>
            <a:r>
              <a:rPr lang="sk-SK" dirty="0" smtClean="0">
                <a:latin typeface="Century Gothic" charset="0"/>
              </a:rPr>
              <a:t>,</a:t>
            </a:r>
            <a:r>
              <a:rPr lang="en-US" dirty="0" smtClean="0">
                <a:latin typeface="Century Gothic" charset="0"/>
              </a:rPr>
              <a:t> save</a:t>
            </a:r>
            <a:r>
              <a:rPr lang="sk-SK" dirty="0" smtClean="0">
                <a:latin typeface="Century Gothic" charset="0"/>
              </a:rPr>
              <a:t>,</a:t>
            </a:r>
            <a:r>
              <a:rPr lang="en-US" dirty="0" smtClean="0">
                <a:latin typeface="Century Gothic" charset="0"/>
              </a:rPr>
              <a:t> image</a:t>
            </a:r>
            <a:r>
              <a:rPr lang="sk-SK" dirty="0" smtClean="0">
                <a:latin typeface="Century Gothic" charset="0"/>
              </a:rPr>
              <a:t>,</a:t>
            </a:r>
            <a:r>
              <a:rPr lang="en-US" dirty="0" smtClean="0">
                <a:latin typeface="Century Gothic" charset="0"/>
              </a:rPr>
              <a:t> file</a:t>
            </a:r>
            <a:r>
              <a:rPr lang="sk-SK" dirty="0" smtClean="0">
                <a:latin typeface="Century Gothic" charset="0"/>
              </a:rPr>
              <a:t>,</a:t>
            </a:r>
            <a:r>
              <a:rPr lang="en-US" dirty="0" smtClean="0">
                <a:latin typeface="Century Gothic" charset="0"/>
              </a:rPr>
              <a:t> screenshot</a:t>
            </a:r>
            <a:r>
              <a:rPr lang="sk-SK" dirty="0" smtClean="0">
                <a:latin typeface="Century Gothic" charset="0"/>
              </a:rPr>
              <a:t>,</a:t>
            </a:r>
            <a:r>
              <a:rPr lang="en-US" dirty="0" smtClean="0">
                <a:latin typeface="Century Gothic" charset="0"/>
              </a:rPr>
              <a:t> </a:t>
            </a:r>
            <a:r>
              <a:rPr lang="en-US" dirty="0">
                <a:latin typeface="Century Gothic" charset="0"/>
              </a:rPr>
              <a:t>image</a:t>
            </a:r>
          </a:p>
        </p:txBody>
      </p:sp>
      <p:sp>
        <p:nvSpPr>
          <p:cNvPr id="5" name="Zástupný symbol obsahu 2"/>
          <p:cNvSpPr txBox="1">
            <a:spLocks/>
          </p:cNvSpPr>
          <p:nvPr/>
        </p:nvSpPr>
        <p:spPr>
          <a:xfrm>
            <a:off x="2483704" y="5231720"/>
            <a:ext cx="3152114" cy="1533951"/>
          </a:xfrm>
          <a:prstGeom prst="rect">
            <a:avLst/>
          </a:prstGeom>
        </p:spPr>
        <p:txBody>
          <a:bodyPr vert="horz" lIns="68580" tIns="34290" rIns="68580" bIns="34290" numCol="2" rtlCol="0" anchor="t">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1600" dirty="0" smtClean="0">
                <a:latin typeface="Century Gothic" charset="0"/>
              </a:rPr>
              <a:t>"</a:t>
            </a:r>
            <a:r>
              <a:rPr lang="en-US" sz="1600" dirty="0">
                <a:latin typeface="Century Gothic" charset="0"/>
              </a:rPr>
              <a:t>screenshot":3</a:t>
            </a:r>
            <a:r>
              <a:rPr lang="en-US" sz="1600" dirty="0" smtClean="0">
                <a:latin typeface="Century Gothic" charset="0"/>
              </a:rPr>
              <a:t>,</a:t>
            </a:r>
            <a:r>
              <a:rPr lang="sk-SK" sz="1600" dirty="0" smtClean="0">
                <a:latin typeface="Century Gothic" charset="0"/>
              </a:rPr>
              <a:t> </a:t>
            </a:r>
            <a:r>
              <a:rPr lang="en-US" sz="1600" dirty="0" smtClean="0">
                <a:latin typeface="Century Gothic" charset="0"/>
              </a:rPr>
              <a:t>"</a:t>
            </a:r>
            <a:r>
              <a:rPr lang="en-US" sz="1600" dirty="0">
                <a:latin typeface="Century Gothic" charset="0"/>
              </a:rPr>
              <a:t>android":2</a:t>
            </a:r>
            <a:r>
              <a:rPr lang="en-US" sz="1600" dirty="0" smtClean="0">
                <a:latin typeface="Century Gothic" charset="0"/>
              </a:rPr>
              <a:t>,</a:t>
            </a:r>
            <a:r>
              <a:rPr lang="sk-SK" sz="1600" dirty="0" smtClean="0">
                <a:latin typeface="Century Gothic" charset="0"/>
              </a:rPr>
              <a:t> </a:t>
            </a:r>
            <a:r>
              <a:rPr lang="en-US" sz="1600" dirty="0" smtClean="0">
                <a:latin typeface="Century Gothic" charset="0"/>
              </a:rPr>
              <a:t>"</a:t>
            </a:r>
            <a:r>
              <a:rPr lang="en-US" sz="1600" dirty="0">
                <a:latin typeface="Century Gothic" charset="0"/>
              </a:rPr>
              <a:t>device":2</a:t>
            </a:r>
            <a:r>
              <a:rPr lang="en-US" sz="1600" dirty="0" smtClean="0">
                <a:latin typeface="Century Gothic" charset="0"/>
              </a:rPr>
              <a:t>,</a:t>
            </a:r>
            <a:r>
              <a:rPr lang="sk-SK" sz="1600" dirty="0" smtClean="0">
                <a:latin typeface="Century Gothic" charset="0"/>
              </a:rPr>
              <a:t> </a:t>
            </a:r>
            <a:r>
              <a:rPr lang="en-US" sz="1600" dirty="0" smtClean="0">
                <a:latin typeface="Century Gothic" charset="0"/>
              </a:rPr>
              <a:t>"</a:t>
            </a:r>
            <a:r>
              <a:rPr lang="en-US" sz="1600" dirty="0">
                <a:latin typeface="Century Gothic" charset="0"/>
              </a:rPr>
              <a:t>save</a:t>
            </a:r>
            <a:r>
              <a:rPr lang="en-US" sz="1600" dirty="0" smtClean="0">
                <a:latin typeface="Century Gothic" charset="0"/>
              </a:rPr>
              <a:t>":,</a:t>
            </a:r>
            <a:r>
              <a:rPr lang="sk-SK" sz="1600" dirty="0" smtClean="0">
                <a:latin typeface="Century Gothic" charset="0"/>
              </a:rPr>
              <a:t> </a:t>
            </a:r>
            <a:r>
              <a:rPr lang="en-US" sz="1600" dirty="0" smtClean="0">
                <a:latin typeface="Century Gothic" charset="0"/>
              </a:rPr>
              <a:t>"</a:t>
            </a:r>
            <a:r>
              <a:rPr lang="en-US" sz="1600" dirty="0">
                <a:latin typeface="Century Gothic" charset="0"/>
              </a:rPr>
              <a:t>image":2</a:t>
            </a:r>
            <a:r>
              <a:rPr lang="en-US" sz="1600" dirty="0" smtClean="0">
                <a:latin typeface="Century Gothic" charset="0"/>
              </a:rPr>
              <a:t>,</a:t>
            </a:r>
            <a:r>
              <a:rPr lang="sk-SK" sz="1600" dirty="0" smtClean="0">
                <a:latin typeface="Century Gothic" charset="0"/>
              </a:rPr>
              <a:t> </a:t>
            </a:r>
            <a:r>
              <a:rPr lang="en-US" sz="1600" dirty="0" smtClean="0">
                <a:latin typeface="Century Gothic" charset="0"/>
              </a:rPr>
              <a:t>"</a:t>
            </a:r>
            <a:r>
              <a:rPr lang="en-US" sz="1600" dirty="0">
                <a:latin typeface="Century Gothic" charset="0"/>
              </a:rPr>
              <a:t>file":</a:t>
            </a:r>
            <a:r>
              <a:rPr lang="en-US" sz="1600" dirty="0" smtClean="0">
                <a:latin typeface="Century Gothic" charset="0"/>
              </a:rPr>
              <a:t>1</a:t>
            </a:r>
            <a:endParaRPr lang="en-US" sz="1600" dirty="0">
              <a:latin typeface="Century Gothic" charset="0"/>
            </a:endParaRPr>
          </a:p>
        </p:txBody>
      </p:sp>
      <p:sp>
        <p:nvSpPr>
          <p:cNvPr id="6" name="Šípka nadol 5"/>
          <p:cNvSpPr/>
          <p:nvPr/>
        </p:nvSpPr>
        <p:spPr>
          <a:xfrm>
            <a:off x="4679288" y="2542441"/>
            <a:ext cx="316043" cy="7256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sz="1350"/>
          </a:p>
        </p:txBody>
      </p:sp>
      <p:sp>
        <p:nvSpPr>
          <p:cNvPr id="8" name="Zástupný symbol obsahu 2"/>
          <p:cNvSpPr txBox="1">
            <a:spLocks/>
          </p:cNvSpPr>
          <p:nvPr/>
        </p:nvSpPr>
        <p:spPr>
          <a:xfrm>
            <a:off x="4995331" y="2546624"/>
            <a:ext cx="2353607" cy="599785"/>
          </a:xfrm>
          <a:prstGeom prst="rect">
            <a:avLst/>
          </a:prstGeom>
        </p:spPr>
        <p:txBody>
          <a:bodyPr vert="horz" lIns="68580" tIns="34290" rIns="68580" bIns="34290" rtlCol="0" anchor="t">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400"/>
              </a:spcBef>
              <a:buNone/>
            </a:pPr>
            <a:r>
              <a:rPr lang="sk-SK" sz="1600" i="1" dirty="0" err="1" smtClean="0">
                <a:latin typeface="Century Gothic" charset="0"/>
              </a:rPr>
              <a:t>Lématizácia</a:t>
            </a:r>
            <a:endParaRPr lang="sk-SK" sz="1600" i="1" dirty="0" smtClean="0">
              <a:latin typeface="Century Gothic" charset="0"/>
            </a:endParaRPr>
          </a:p>
          <a:p>
            <a:pPr marL="0" indent="0">
              <a:spcBef>
                <a:spcPts val="400"/>
              </a:spcBef>
              <a:buNone/>
            </a:pPr>
            <a:r>
              <a:rPr lang="sk-SK" sz="1600" i="1" dirty="0" smtClean="0">
                <a:latin typeface="Century Gothic" charset="0"/>
              </a:rPr>
              <a:t>Odstránenie </a:t>
            </a:r>
            <a:r>
              <a:rPr lang="sk-SK" sz="1600" i="1" dirty="0" err="1" smtClean="0">
                <a:latin typeface="Century Gothic" charset="0"/>
              </a:rPr>
              <a:t>stopslov</a:t>
            </a:r>
            <a:endParaRPr lang="en-US" sz="1600" i="1" dirty="0">
              <a:latin typeface="Century Gothic" charset="0"/>
            </a:endParaRPr>
          </a:p>
        </p:txBody>
      </p:sp>
      <p:sp>
        <p:nvSpPr>
          <p:cNvPr id="10" name="Šípka doľava a nahor 9"/>
          <p:cNvSpPr/>
          <p:nvPr/>
        </p:nvSpPr>
        <p:spPr>
          <a:xfrm rot="13513088">
            <a:off x="4372710" y="4087169"/>
            <a:ext cx="929201" cy="946401"/>
          </a:xfrm>
          <a:prstGeom prst="leftUpArrow">
            <a:avLst>
              <a:gd name="adj1" fmla="val 19941"/>
              <a:gd name="adj2" fmla="val 25000"/>
              <a:gd name="adj3" fmla="val 231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12" name="Obdĺžnik 11"/>
          <p:cNvSpPr/>
          <p:nvPr/>
        </p:nvSpPr>
        <p:spPr>
          <a:xfrm>
            <a:off x="2483704" y="5231719"/>
            <a:ext cx="1879134" cy="15257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13" name="Zástupný symbol obsahu 2"/>
          <p:cNvSpPr txBox="1">
            <a:spLocks/>
          </p:cNvSpPr>
          <p:nvPr/>
        </p:nvSpPr>
        <p:spPr>
          <a:xfrm>
            <a:off x="2483704" y="4889306"/>
            <a:ext cx="2353607" cy="457227"/>
          </a:xfrm>
          <a:prstGeom prst="rect">
            <a:avLst/>
          </a:prstGeom>
        </p:spPr>
        <p:txBody>
          <a:bodyPr vert="horz" lIns="68580" tIns="34290" rIns="68580" bIns="34290" rtlCol="0" anchor="t">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400"/>
              </a:spcBef>
              <a:buNone/>
            </a:pPr>
            <a:r>
              <a:rPr lang="sk-SK" sz="1600" dirty="0" smtClean="0">
                <a:latin typeface="Century Gothic" charset="0"/>
              </a:rPr>
              <a:t>Model vrece slov</a:t>
            </a:r>
            <a:endParaRPr lang="en-US" sz="1600" dirty="0">
              <a:latin typeface="Century Gothic" charset="0"/>
            </a:endParaRPr>
          </a:p>
        </p:txBody>
      </p:sp>
      <p:sp>
        <p:nvSpPr>
          <p:cNvPr id="14" name="Zástupný symbol obsahu 2"/>
          <p:cNvSpPr txBox="1">
            <a:spLocks/>
          </p:cNvSpPr>
          <p:nvPr/>
        </p:nvSpPr>
        <p:spPr>
          <a:xfrm>
            <a:off x="5413529" y="5236220"/>
            <a:ext cx="3870269" cy="971152"/>
          </a:xfrm>
          <a:prstGeom prst="rect">
            <a:avLst/>
          </a:prstGeom>
        </p:spPr>
        <p:txBody>
          <a:bodyPr vert="horz" lIns="68580" tIns="34290" rIns="68580" bIns="34290" numCol="2" rtlCol="0" anchor="t">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400"/>
              </a:spcBef>
              <a:buNone/>
            </a:pPr>
            <a:r>
              <a:rPr lang="en-US" sz="1600" dirty="0" smtClean="0">
                <a:latin typeface="Century Gothic" charset="0"/>
              </a:rPr>
              <a:t>Topic </a:t>
            </a:r>
            <a:r>
              <a:rPr lang="sk-SK" sz="1600" dirty="0" smtClean="0">
                <a:latin typeface="Century Gothic" charset="0"/>
              </a:rPr>
              <a:t>#</a:t>
            </a:r>
            <a:r>
              <a:rPr lang="en-US" sz="1600" dirty="0" smtClean="0">
                <a:latin typeface="Century Gothic" charset="0"/>
              </a:rPr>
              <a:t>0</a:t>
            </a:r>
            <a:r>
              <a:rPr lang="sk-SK" sz="1600" dirty="0">
                <a:latin typeface="Century Gothic" charset="0"/>
              </a:rPr>
              <a:t>:</a:t>
            </a:r>
            <a:r>
              <a:rPr lang="sk-SK" sz="1600" dirty="0" smtClean="0">
                <a:latin typeface="Century Gothic" charset="0"/>
              </a:rPr>
              <a:t> 0.053</a:t>
            </a:r>
            <a:r>
              <a:rPr lang="en-US" sz="1600" dirty="0" smtClean="0">
                <a:latin typeface="Century Gothic" charset="0"/>
              </a:rPr>
              <a:t>;</a:t>
            </a:r>
            <a:endParaRPr lang="sk-SK" sz="1600" dirty="0">
              <a:latin typeface="Century Gothic" charset="0"/>
            </a:endParaRPr>
          </a:p>
          <a:p>
            <a:pPr marL="0" indent="0">
              <a:spcBef>
                <a:spcPts val="400"/>
              </a:spcBef>
              <a:buNone/>
            </a:pPr>
            <a:r>
              <a:rPr lang="en-US" sz="1600" dirty="0" smtClean="0">
                <a:latin typeface="Century Gothic" charset="0"/>
              </a:rPr>
              <a:t>Topic </a:t>
            </a:r>
            <a:r>
              <a:rPr lang="sk-SK" sz="1600" dirty="0" smtClean="0">
                <a:latin typeface="Century Gothic" charset="0"/>
              </a:rPr>
              <a:t>#</a:t>
            </a:r>
            <a:r>
              <a:rPr lang="en-US" sz="1600" dirty="0" smtClean="0">
                <a:latin typeface="Century Gothic" charset="0"/>
              </a:rPr>
              <a:t>1</a:t>
            </a:r>
            <a:r>
              <a:rPr lang="sk-SK" sz="1600" dirty="0" smtClean="0">
                <a:latin typeface="Century Gothic" charset="0"/>
              </a:rPr>
              <a:t>: 0.028</a:t>
            </a:r>
            <a:r>
              <a:rPr lang="en-US" sz="1600" dirty="0" smtClean="0">
                <a:latin typeface="Century Gothic" charset="0"/>
              </a:rPr>
              <a:t>;</a:t>
            </a:r>
            <a:endParaRPr lang="sk-SK" sz="1600" dirty="0" smtClean="0">
              <a:latin typeface="Century Gothic" charset="0"/>
            </a:endParaRPr>
          </a:p>
          <a:p>
            <a:pPr marL="0" indent="0">
              <a:spcBef>
                <a:spcPts val="400"/>
              </a:spcBef>
              <a:buNone/>
            </a:pPr>
            <a:r>
              <a:rPr lang="en-US" sz="1600" dirty="0" smtClean="0">
                <a:latin typeface="Century Gothic" charset="0"/>
              </a:rPr>
              <a:t>Topic </a:t>
            </a:r>
            <a:r>
              <a:rPr lang="sk-SK" sz="1600" dirty="0" smtClean="0">
                <a:latin typeface="Century Gothic" charset="0"/>
              </a:rPr>
              <a:t>#</a:t>
            </a:r>
            <a:r>
              <a:rPr lang="en-US" sz="1600" dirty="0" smtClean="0">
                <a:latin typeface="Century Gothic" charset="0"/>
              </a:rPr>
              <a:t>2</a:t>
            </a:r>
            <a:r>
              <a:rPr lang="sk-SK" sz="1600" dirty="0" smtClean="0">
                <a:latin typeface="Century Gothic" charset="0"/>
              </a:rPr>
              <a:t>: 0.002</a:t>
            </a:r>
            <a:r>
              <a:rPr lang="en-US" sz="1600" dirty="0" smtClean="0">
                <a:latin typeface="Century Gothic" charset="0"/>
              </a:rPr>
              <a:t>;</a:t>
            </a:r>
            <a:endParaRPr lang="sk-SK" sz="1600" dirty="0" smtClean="0">
              <a:latin typeface="Century Gothic" charset="0"/>
            </a:endParaRPr>
          </a:p>
          <a:p>
            <a:pPr marL="0" indent="0">
              <a:spcBef>
                <a:spcPts val="400"/>
              </a:spcBef>
              <a:buNone/>
            </a:pPr>
            <a:r>
              <a:rPr lang="en-US" sz="1600" dirty="0" smtClean="0">
                <a:latin typeface="Century Gothic" charset="0"/>
              </a:rPr>
              <a:t>Topic </a:t>
            </a:r>
            <a:r>
              <a:rPr lang="sk-SK" sz="1600" dirty="0" smtClean="0">
                <a:latin typeface="Century Gothic" charset="0"/>
              </a:rPr>
              <a:t>#</a:t>
            </a:r>
            <a:r>
              <a:rPr lang="en-US" sz="1600" dirty="0" smtClean="0">
                <a:latin typeface="Century Gothic" charset="0"/>
              </a:rPr>
              <a:t>3</a:t>
            </a:r>
            <a:r>
              <a:rPr lang="sk-SK" sz="1600" dirty="0" smtClean="0">
                <a:latin typeface="Century Gothic" charset="0"/>
              </a:rPr>
              <a:t>: 0.604;</a:t>
            </a:r>
          </a:p>
          <a:p>
            <a:pPr marL="0" indent="0">
              <a:spcBef>
                <a:spcPts val="400"/>
              </a:spcBef>
              <a:buNone/>
            </a:pPr>
            <a:r>
              <a:rPr lang="sk-SK" sz="1600" dirty="0" smtClean="0">
                <a:latin typeface="Century Gothic" charset="0"/>
              </a:rPr>
              <a:t>...</a:t>
            </a:r>
            <a:r>
              <a:rPr lang="en-US" sz="1600" dirty="0" smtClean="0">
                <a:latin typeface="Century Gothic" charset="0"/>
              </a:rPr>
              <a:t>;</a:t>
            </a:r>
            <a:endParaRPr lang="sk-SK" sz="1600" dirty="0" smtClean="0">
              <a:latin typeface="Century Gothic" charset="0"/>
            </a:endParaRPr>
          </a:p>
          <a:p>
            <a:pPr marL="0" indent="0">
              <a:spcBef>
                <a:spcPts val="400"/>
              </a:spcBef>
              <a:buNone/>
            </a:pPr>
            <a:r>
              <a:rPr lang="sk-SK" sz="1600" dirty="0" err="1" smtClean="0">
                <a:latin typeface="Century Gothic" charset="0"/>
              </a:rPr>
              <a:t>Topic</a:t>
            </a:r>
            <a:r>
              <a:rPr lang="sk-SK" sz="1600" dirty="0" smtClean="0">
                <a:latin typeface="Century Gothic" charset="0"/>
              </a:rPr>
              <a:t> </a:t>
            </a:r>
            <a:r>
              <a:rPr lang="sk-SK" sz="1600" dirty="0">
                <a:latin typeface="Century Gothic" charset="0"/>
              </a:rPr>
              <a:t>#</a:t>
            </a:r>
            <a:r>
              <a:rPr lang="sk-SK" sz="1600" dirty="0" smtClean="0">
                <a:latin typeface="Century Gothic" charset="0"/>
              </a:rPr>
              <a:t>19: 0.098</a:t>
            </a:r>
            <a:r>
              <a:rPr lang="en-US" sz="1600" dirty="0" smtClean="0">
                <a:latin typeface="Century Gothic" charset="0"/>
              </a:rPr>
              <a:t>;</a:t>
            </a:r>
            <a:endParaRPr lang="en-US" sz="1600" dirty="0">
              <a:latin typeface="Century Gothic" charset="0"/>
            </a:endParaRPr>
          </a:p>
        </p:txBody>
      </p:sp>
      <p:sp>
        <p:nvSpPr>
          <p:cNvPr id="15" name="Obdĺžnik 14"/>
          <p:cNvSpPr/>
          <p:nvPr/>
        </p:nvSpPr>
        <p:spPr>
          <a:xfrm>
            <a:off x="5432794" y="5231719"/>
            <a:ext cx="3647465" cy="9735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16" name="Zástupný symbol obsahu 2"/>
          <p:cNvSpPr txBox="1">
            <a:spLocks/>
          </p:cNvSpPr>
          <p:nvPr/>
        </p:nvSpPr>
        <p:spPr>
          <a:xfrm>
            <a:off x="5397821" y="4887056"/>
            <a:ext cx="2353607" cy="457227"/>
          </a:xfrm>
          <a:prstGeom prst="rect">
            <a:avLst/>
          </a:prstGeom>
        </p:spPr>
        <p:txBody>
          <a:bodyPr vert="horz" lIns="68580" tIns="34290" rIns="68580" bIns="34290" rtlCol="0" anchor="t">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400"/>
              </a:spcBef>
              <a:buNone/>
            </a:pPr>
            <a:r>
              <a:rPr lang="sk-SK" sz="1600" dirty="0" smtClean="0">
                <a:latin typeface="Century Gothic" charset="0"/>
              </a:rPr>
              <a:t>Model LDA</a:t>
            </a:r>
            <a:endParaRPr lang="en-US" sz="1600" dirty="0">
              <a:latin typeface="Century Gothic" charset="0"/>
            </a:endParaRPr>
          </a:p>
        </p:txBody>
      </p:sp>
      <p:sp>
        <p:nvSpPr>
          <p:cNvPr id="17" name="Zástupný symbol obsahu 2"/>
          <p:cNvSpPr txBox="1">
            <a:spLocks/>
          </p:cNvSpPr>
          <p:nvPr/>
        </p:nvSpPr>
        <p:spPr>
          <a:xfrm>
            <a:off x="5432794" y="4159522"/>
            <a:ext cx="2353607" cy="599785"/>
          </a:xfrm>
          <a:prstGeom prst="rect">
            <a:avLst/>
          </a:prstGeom>
        </p:spPr>
        <p:txBody>
          <a:bodyPr vert="horz" lIns="68580" tIns="34290" rIns="68580" bIns="34290" rtlCol="0" anchor="t">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400"/>
              </a:spcBef>
              <a:buNone/>
            </a:pPr>
            <a:r>
              <a:rPr lang="sk-SK" sz="1600" i="1" dirty="0" smtClean="0">
                <a:latin typeface="Century Gothic" charset="0"/>
              </a:rPr>
              <a:t>Tvorba jednotlivých profilov</a:t>
            </a:r>
            <a:endParaRPr lang="en-US" sz="1600" i="1" dirty="0">
              <a:latin typeface="Century Gothic" charset="0"/>
            </a:endParaRPr>
          </a:p>
        </p:txBody>
      </p:sp>
    </p:spTree>
    <p:extLst>
      <p:ext uri="{BB962C8B-B14F-4D97-AF65-F5344CB8AC3E}">
        <p14:creationId xmlns:p14="http://schemas.microsoft.com/office/powerpoint/2010/main" val="34446251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948993" y="4801319"/>
            <a:ext cx="6686550" cy="1641426"/>
          </a:xfrm>
        </p:spPr>
        <p:txBody>
          <a:bodyPr>
            <a:normAutofit/>
          </a:bodyPr>
          <a:lstStyle/>
          <a:p>
            <a:r>
              <a:rPr lang="sk-SK" dirty="0" smtClean="0"/>
              <a:t>Získavanie dát z vybraných zdrojov </a:t>
            </a:r>
            <a:r>
              <a:rPr lang="sk-SK" dirty="0" err="1" smtClean="0"/>
              <a:t>non</a:t>
            </a:r>
            <a:r>
              <a:rPr lang="sk-SK" dirty="0" smtClean="0"/>
              <a:t>-QA dát </a:t>
            </a:r>
          </a:p>
          <a:p>
            <a:pPr lvl="1"/>
            <a:r>
              <a:rPr lang="sk-SK" dirty="0" smtClean="0"/>
              <a:t>A</a:t>
            </a:r>
            <a:r>
              <a:rPr lang="sk-SK" dirty="0"/>
              <a:t>: sekcia „o mne“</a:t>
            </a:r>
          </a:p>
          <a:p>
            <a:pPr lvl="1"/>
            <a:r>
              <a:rPr lang="sk-SK" dirty="0"/>
              <a:t>B: Domovská stránka </a:t>
            </a:r>
          </a:p>
        </p:txBody>
      </p:sp>
      <p:sp>
        <p:nvSpPr>
          <p:cNvPr id="4" name="Nadpis 1"/>
          <p:cNvSpPr>
            <a:spLocks noGrp="1"/>
          </p:cNvSpPr>
          <p:nvPr>
            <p:ph type="title"/>
          </p:nvPr>
        </p:nvSpPr>
        <p:spPr>
          <a:xfrm>
            <a:off x="1945202" y="624110"/>
            <a:ext cx="6393456" cy="1280890"/>
          </a:xfrm>
        </p:spPr>
        <p:txBody>
          <a:bodyPr>
            <a:normAutofit/>
          </a:bodyPr>
          <a:lstStyle/>
          <a:p>
            <a:r>
              <a:rPr lang="sk-SK" sz="3200" dirty="0" smtClean="0"/>
              <a:t>Vytváranie </a:t>
            </a:r>
            <a:r>
              <a:rPr lang="sk-SK" sz="3200" dirty="0" err="1" smtClean="0"/>
              <a:t>non</a:t>
            </a:r>
            <a:r>
              <a:rPr lang="sk-SK" sz="3200" dirty="0" smtClean="0"/>
              <a:t>-QA profilov</a:t>
            </a:r>
            <a:br>
              <a:rPr lang="sk-SK" sz="3200" dirty="0" smtClean="0"/>
            </a:br>
            <a:r>
              <a:rPr lang="sk-SK" sz="2700" dirty="0" smtClean="0"/>
              <a:t>Získavanie dát</a:t>
            </a:r>
            <a:endParaRPr lang="sk-SK" sz="2700" dirty="0"/>
          </a:p>
        </p:txBody>
      </p:sp>
      <p:pic>
        <p:nvPicPr>
          <p:cNvPr id="2" name="Obrázo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05000"/>
            <a:ext cx="9144000" cy="2607325"/>
          </a:xfrm>
          <a:prstGeom prst="rect">
            <a:avLst/>
          </a:prstGeom>
        </p:spPr>
      </p:pic>
    </p:spTree>
    <p:extLst>
      <p:ext uri="{BB962C8B-B14F-4D97-AF65-F5344CB8AC3E}">
        <p14:creationId xmlns:p14="http://schemas.microsoft.com/office/powerpoint/2010/main" val="252785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45202" y="624110"/>
            <a:ext cx="6393456" cy="1280890"/>
          </a:xfrm>
        </p:spPr>
        <p:txBody>
          <a:bodyPr>
            <a:normAutofit fontScale="90000"/>
          </a:bodyPr>
          <a:lstStyle/>
          <a:p>
            <a:r>
              <a:rPr lang="sk-SK" sz="3200" dirty="0" smtClean="0"/>
              <a:t>Vytváranie </a:t>
            </a:r>
            <a:r>
              <a:rPr lang="sk-SK" sz="3200" dirty="0" err="1" smtClean="0"/>
              <a:t>non</a:t>
            </a:r>
            <a:r>
              <a:rPr lang="sk-SK" sz="3200" dirty="0" smtClean="0"/>
              <a:t>-QA profilov</a:t>
            </a:r>
            <a:br>
              <a:rPr lang="sk-SK" sz="3200" dirty="0" smtClean="0"/>
            </a:br>
            <a:r>
              <a:rPr lang="sk-SK" sz="2700" dirty="0" smtClean="0"/>
              <a:t>Predspracovanie dát (sekcia „o mne“)</a:t>
            </a:r>
            <a:endParaRPr lang="sk-SK" sz="2700" dirty="0"/>
          </a:p>
        </p:txBody>
      </p:sp>
      <p:sp>
        <p:nvSpPr>
          <p:cNvPr id="3" name="Zástupný symbol obsahu 2"/>
          <p:cNvSpPr>
            <a:spLocks noGrp="1"/>
          </p:cNvSpPr>
          <p:nvPr>
            <p:ph idx="1"/>
          </p:nvPr>
        </p:nvSpPr>
        <p:spPr>
          <a:xfrm>
            <a:off x="1153345" y="2457450"/>
            <a:ext cx="2578479" cy="2833688"/>
          </a:xfrm>
          <a:ln>
            <a:solidFill>
              <a:schemeClr val="tx1">
                <a:lumMod val="95000"/>
                <a:lumOff val="5000"/>
              </a:schemeClr>
            </a:solidFill>
          </a:ln>
        </p:spPr>
        <p:txBody>
          <a:bodyPr vert="horz" lIns="68580" tIns="34290" rIns="68580" bIns="34290" rtlCol="0" anchor="t">
            <a:normAutofit fontScale="77500" lnSpcReduction="20000"/>
          </a:bodyPr>
          <a:lstStyle/>
          <a:p>
            <a:pPr marL="0" indent="0">
              <a:buNone/>
            </a:pPr>
            <a:r>
              <a:rPr lang="en-US" dirty="0">
                <a:latin typeface="Century Gothic" charset="0"/>
              </a:rPr>
              <a:t>Currently web (C#/ASP.NET) programmer for a printing business.</a:t>
            </a:r>
          </a:p>
          <a:p>
            <a:pPr marL="0" indent="0">
              <a:buNone/>
            </a:pPr>
            <a:r>
              <a:rPr lang="en-US" dirty="0">
                <a:latin typeface="Century Gothic" charset="0"/>
              </a:rPr>
              <a:t>Former computer science college student with a strong background in Java and C#.</a:t>
            </a:r>
            <a:br>
              <a:rPr lang="en-US" dirty="0">
                <a:latin typeface="Century Gothic" charset="0"/>
              </a:rPr>
            </a:br>
            <a:endParaRPr lang="en-US" dirty="0">
              <a:latin typeface="Century Gothic" charset="0"/>
            </a:endParaRPr>
          </a:p>
          <a:p>
            <a:pPr marL="0" indent="0">
              <a:buNone/>
            </a:pPr>
            <a:r>
              <a:rPr lang="en-US" dirty="0">
                <a:latin typeface="Century Gothic" charset="0"/>
              </a:rPr>
              <a:t>I'm a moderator on the Android </a:t>
            </a:r>
            <a:r>
              <a:rPr lang="en-US" dirty="0" err="1">
                <a:latin typeface="Century Gothic" charset="0"/>
              </a:rPr>
              <a:t>StackExchange</a:t>
            </a:r>
            <a:r>
              <a:rPr lang="en-US" dirty="0">
                <a:latin typeface="Century Gothic" charset="0"/>
              </a:rPr>
              <a:t>.  I own a G1 running CM5 and a Motorola Droid running CM6.</a:t>
            </a:r>
          </a:p>
          <a:p>
            <a:endParaRPr lang="sk-SK" dirty="0"/>
          </a:p>
        </p:txBody>
      </p:sp>
      <p:sp>
        <p:nvSpPr>
          <p:cNvPr id="4" name="Zástupný symbol obsahu 2"/>
          <p:cNvSpPr>
            <a:spLocks noGrp="1"/>
          </p:cNvSpPr>
          <p:nvPr>
            <p:ph idx="1"/>
          </p:nvPr>
        </p:nvSpPr>
        <p:spPr>
          <a:xfrm>
            <a:off x="6080960" y="2457450"/>
            <a:ext cx="2578479" cy="2833688"/>
          </a:xfrm>
          <a:ln>
            <a:solidFill>
              <a:srgbClr val="00B050"/>
            </a:solidFill>
          </a:ln>
        </p:spPr>
        <p:txBody>
          <a:bodyPr vert="horz" lIns="68580" tIns="34290" rIns="68580" bIns="34290" rtlCol="0" anchor="t">
            <a:normAutofit lnSpcReduction="10000"/>
          </a:bodyPr>
          <a:lstStyle/>
          <a:p>
            <a:pPr marL="0" indent="0">
              <a:buNone/>
            </a:pPr>
            <a:r>
              <a:rPr lang="sk-SK" dirty="0" err="1" smtClean="0">
                <a:latin typeface="Century Gothic" charset="0"/>
              </a:rPr>
              <a:t>currently</a:t>
            </a:r>
            <a:r>
              <a:rPr lang="sk-SK" dirty="0" smtClean="0">
                <a:latin typeface="Century Gothic" charset="0"/>
              </a:rPr>
              <a:t> web </a:t>
            </a:r>
            <a:r>
              <a:rPr lang="sk-SK" dirty="0">
                <a:latin typeface="Century Gothic" charset="0"/>
              </a:rPr>
              <a:t>c</a:t>
            </a:r>
            <a:r>
              <a:rPr lang="sk-SK" dirty="0" smtClean="0">
                <a:latin typeface="Century Gothic" charset="0"/>
              </a:rPr>
              <a:t># </a:t>
            </a:r>
            <a:r>
              <a:rPr lang="sk-SK" dirty="0" err="1" smtClean="0">
                <a:latin typeface="Century Gothic" charset="0"/>
              </a:rPr>
              <a:t>asp</a:t>
            </a:r>
            <a:r>
              <a:rPr lang="sk-SK" dirty="0" smtClean="0">
                <a:latin typeface="Century Gothic" charset="0"/>
              </a:rPr>
              <a:t> </a:t>
            </a:r>
            <a:r>
              <a:rPr lang="sk-SK" dirty="0">
                <a:latin typeface="Century Gothic" charset="0"/>
              </a:rPr>
              <a:t>net </a:t>
            </a:r>
            <a:r>
              <a:rPr lang="sk-SK" dirty="0" err="1">
                <a:latin typeface="Century Gothic" charset="0"/>
              </a:rPr>
              <a:t>programmer</a:t>
            </a:r>
            <a:r>
              <a:rPr lang="sk-SK" dirty="0">
                <a:latin typeface="Century Gothic" charset="0"/>
              </a:rPr>
              <a:t> </a:t>
            </a:r>
            <a:r>
              <a:rPr lang="sk-SK" dirty="0" err="1">
                <a:latin typeface="Century Gothic" charset="0"/>
              </a:rPr>
              <a:t>printing</a:t>
            </a:r>
            <a:r>
              <a:rPr lang="sk-SK" dirty="0">
                <a:latin typeface="Century Gothic" charset="0"/>
              </a:rPr>
              <a:t> business </a:t>
            </a:r>
            <a:r>
              <a:rPr lang="sk-SK" dirty="0" err="1">
                <a:latin typeface="Century Gothic" charset="0"/>
              </a:rPr>
              <a:t>computer</a:t>
            </a:r>
            <a:r>
              <a:rPr lang="sk-SK" dirty="0">
                <a:latin typeface="Century Gothic" charset="0"/>
              </a:rPr>
              <a:t> </a:t>
            </a:r>
            <a:r>
              <a:rPr lang="sk-SK" dirty="0" err="1">
                <a:latin typeface="Century Gothic" charset="0"/>
              </a:rPr>
              <a:t>science</a:t>
            </a:r>
            <a:r>
              <a:rPr lang="sk-SK" dirty="0">
                <a:latin typeface="Century Gothic" charset="0"/>
              </a:rPr>
              <a:t> </a:t>
            </a:r>
            <a:r>
              <a:rPr lang="sk-SK" dirty="0" err="1">
                <a:latin typeface="Century Gothic" charset="0"/>
              </a:rPr>
              <a:t>college</a:t>
            </a:r>
            <a:r>
              <a:rPr lang="sk-SK" dirty="0">
                <a:latin typeface="Century Gothic" charset="0"/>
              </a:rPr>
              <a:t> </a:t>
            </a:r>
            <a:r>
              <a:rPr lang="sk-SK" dirty="0" err="1">
                <a:latin typeface="Century Gothic" charset="0"/>
              </a:rPr>
              <a:t>student</a:t>
            </a:r>
            <a:r>
              <a:rPr lang="sk-SK" dirty="0">
                <a:latin typeface="Century Gothic" charset="0"/>
              </a:rPr>
              <a:t> </a:t>
            </a:r>
            <a:r>
              <a:rPr lang="sk-SK" dirty="0" err="1">
                <a:latin typeface="Century Gothic" charset="0"/>
              </a:rPr>
              <a:t>strong</a:t>
            </a:r>
            <a:r>
              <a:rPr lang="sk-SK" dirty="0">
                <a:latin typeface="Century Gothic" charset="0"/>
              </a:rPr>
              <a:t> </a:t>
            </a:r>
            <a:r>
              <a:rPr lang="sk-SK" dirty="0" err="1">
                <a:latin typeface="Century Gothic" charset="0"/>
              </a:rPr>
              <a:t>background</a:t>
            </a:r>
            <a:r>
              <a:rPr lang="sk-SK" dirty="0">
                <a:latin typeface="Century Gothic" charset="0"/>
              </a:rPr>
              <a:t> </a:t>
            </a:r>
            <a:r>
              <a:rPr lang="sk-SK" dirty="0" err="1">
                <a:latin typeface="Century Gothic" charset="0"/>
              </a:rPr>
              <a:t>java</a:t>
            </a:r>
            <a:r>
              <a:rPr lang="sk-SK" dirty="0">
                <a:latin typeface="Century Gothic" charset="0"/>
              </a:rPr>
              <a:t> </a:t>
            </a:r>
            <a:r>
              <a:rPr lang="sk-SK" dirty="0" err="1">
                <a:latin typeface="Century Gothic" charset="0"/>
              </a:rPr>
              <a:t>moderator</a:t>
            </a:r>
            <a:r>
              <a:rPr lang="sk-SK" dirty="0">
                <a:latin typeface="Century Gothic" charset="0"/>
              </a:rPr>
              <a:t> </a:t>
            </a:r>
            <a:r>
              <a:rPr lang="sk-SK" dirty="0" err="1">
                <a:latin typeface="Century Gothic" charset="0"/>
              </a:rPr>
              <a:t>android</a:t>
            </a:r>
            <a:r>
              <a:rPr lang="sk-SK" dirty="0">
                <a:latin typeface="Century Gothic" charset="0"/>
              </a:rPr>
              <a:t> </a:t>
            </a:r>
            <a:r>
              <a:rPr lang="sk-SK" dirty="0" err="1">
                <a:latin typeface="Century Gothic" charset="0"/>
              </a:rPr>
              <a:t>stackexchange</a:t>
            </a:r>
            <a:r>
              <a:rPr lang="sk-SK" dirty="0">
                <a:latin typeface="Century Gothic" charset="0"/>
              </a:rPr>
              <a:t> G1 run CM5 </a:t>
            </a:r>
            <a:r>
              <a:rPr lang="sk-SK" dirty="0" err="1">
                <a:latin typeface="Century Gothic" charset="0"/>
              </a:rPr>
              <a:t>motorola</a:t>
            </a:r>
            <a:r>
              <a:rPr lang="sk-SK" dirty="0">
                <a:latin typeface="Century Gothic" charset="0"/>
              </a:rPr>
              <a:t> </a:t>
            </a:r>
            <a:r>
              <a:rPr lang="sk-SK" dirty="0" err="1">
                <a:latin typeface="Century Gothic" charset="0"/>
              </a:rPr>
              <a:t>droid</a:t>
            </a:r>
            <a:r>
              <a:rPr lang="sk-SK" dirty="0">
                <a:latin typeface="Century Gothic" charset="0"/>
              </a:rPr>
              <a:t> run</a:t>
            </a:r>
          </a:p>
        </p:txBody>
      </p:sp>
      <p:sp>
        <p:nvSpPr>
          <p:cNvPr id="5" name="Šípka doprava 4"/>
          <p:cNvSpPr/>
          <p:nvPr/>
        </p:nvSpPr>
        <p:spPr>
          <a:xfrm>
            <a:off x="4085439" y="3734706"/>
            <a:ext cx="1744909" cy="279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sz="1350"/>
          </a:p>
        </p:txBody>
      </p:sp>
      <p:sp>
        <p:nvSpPr>
          <p:cNvPr id="6" name="Zástupný symbol obsahu 2"/>
          <p:cNvSpPr txBox="1">
            <a:spLocks/>
          </p:cNvSpPr>
          <p:nvPr/>
        </p:nvSpPr>
        <p:spPr>
          <a:xfrm>
            <a:off x="3781089" y="3049964"/>
            <a:ext cx="2353607" cy="599785"/>
          </a:xfrm>
          <a:prstGeom prst="rect">
            <a:avLst/>
          </a:prstGeom>
        </p:spPr>
        <p:txBody>
          <a:bodyPr vert="horz" lIns="68580" tIns="34290" rIns="68580" bIns="34290" rtlCol="0" anchor="t">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400"/>
              </a:spcBef>
              <a:buNone/>
            </a:pPr>
            <a:r>
              <a:rPr lang="sk-SK" sz="1600" i="1" dirty="0" err="1" smtClean="0">
                <a:latin typeface="Century Gothic" charset="0"/>
              </a:rPr>
              <a:t>Lématizácia</a:t>
            </a:r>
            <a:endParaRPr lang="sk-SK" sz="1600" i="1" dirty="0" smtClean="0">
              <a:latin typeface="Century Gothic" charset="0"/>
            </a:endParaRPr>
          </a:p>
          <a:p>
            <a:pPr marL="0" indent="0">
              <a:spcBef>
                <a:spcPts val="400"/>
              </a:spcBef>
              <a:buNone/>
            </a:pPr>
            <a:r>
              <a:rPr lang="sk-SK" sz="1600" i="1" dirty="0" smtClean="0">
                <a:latin typeface="Century Gothic" charset="0"/>
              </a:rPr>
              <a:t>Odstránenie </a:t>
            </a:r>
            <a:r>
              <a:rPr lang="sk-SK" sz="1600" i="1" dirty="0" err="1" smtClean="0">
                <a:latin typeface="Century Gothic" charset="0"/>
              </a:rPr>
              <a:t>stopslov</a:t>
            </a:r>
            <a:endParaRPr lang="en-US" sz="1600" i="1" dirty="0">
              <a:latin typeface="Century Gothic" charset="0"/>
            </a:endParaRPr>
          </a:p>
        </p:txBody>
      </p:sp>
    </p:spTree>
    <p:extLst>
      <p:ext uri="{BB962C8B-B14F-4D97-AF65-F5344CB8AC3E}">
        <p14:creationId xmlns:p14="http://schemas.microsoft.com/office/powerpoint/2010/main" val="3016468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dirty="0" smtClean="0"/>
              <a:t>Vytváranie profilov používateľa</a:t>
            </a:r>
            <a:endParaRPr lang="sk-SK" sz="3200" dirty="0"/>
          </a:p>
        </p:txBody>
      </p:sp>
      <p:sp>
        <p:nvSpPr>
          <p:cNvPr id="3" name="Zástupný symbol obsahu 2"/>
          <p:cNvSpPr>
            <a:spLocks noGrp="1"/>
          </p:cNvSpPr>
          <p:nvPr>
            <p:ph idx="1"/>
          </p:nvPr>
        </p:nvSpPr>
        <p:spPr/>
        <p:txBody>
          <a:bodyPr vert="horz" lIns="68580" tIns="34290" rIns="68580" bIns="34290" rtlCol="0" anchor="t">
            <a:normAutofit/>
          </a:bodyPr>
          <a:lstStyle/>
          <a:p>
            <a:r>
              <a:rPr lang="sk-SK" dirty="0">
                <a:latin typeface="Century Gothic" charset="0"/>
              </a:rPr>
              <a:t>QA </a:t>
            </a:r>
            <a:r>
              <a:rPr lang="sk-SK" dirty="0" smtClean="0">
                <a:latin typeface="Century Gothic" charset="0"/>
              </a:rPr>
              <a:t>profil (spriemerované hodnoty z 2 otázok, na ktoré poskytol odpoveď</a:t>
            </a:r>
          </a:p>
          <a:p>
            <a:endParaRPr lang="sk-SK" sz="1500" dirty="0">
              <a:latin typeface="Century Gothic" charset="0"/>
            </a:endParaRPr>
          </a:p>
          <a:p>
            <a:endParaRPr lang="sk-SK" sz="1500" dirty="0">
              <a:latin typeface="Century Gothic" charset="0"/>
            </a:endParaRPr>
          </a:p>
          <a:p>
            <a:endParaRPr lang="sk-SK" sz="1500" dirty="0" smtClean="0"/>
          </a:p>
          <a:p>
            <a:r>
              <a:rPr lang="sk-SK" dirty="0" err="1" smtClean="0"/>
              <a:t>Non</a:t>
            </a:r>
            <a:r>
              <a:rPr lang="sk-SK" dirty="0" smtClean="0"/>
              <a:t>-QA profil (lineárna kombinácia zdrojov </a:t>
            </a:r>
            <a:r>
              <a:rPr lang="sk-SK" dirty="0" err="1" smtClean="0"/>
              <a:t>non</a:t>
            </a:r>
            <a:r>
              <a:rPr lang="sk-SK" dirty="0" smtClean="0"/>
              <a:t>-QA dát)</a:t>
            </a:r>
            <a:endParaRPr lang="sk-SK" dirty="0"/>
          </a:p>
        </p:txBody>
      </p:sp>
      <p:sp>
        <p:nvSpPr>
          <p:cNvPr id="4" name="Zástupný symbol obsahu 2"/>
          <p:cNvSpPr txBox="1">
            <a:spLocks/>
          </p:cNvSpPr>
          <p:nvPr/>
        </p:nvSpPr>
        <p:spPr>
          <a:xfrm>
            <a:off x="2292825" y="2755688"/>
            <a:ext cx="4418368" cy="971152"/>
          </a:xfrm>
          <a:prstGeom prst="rect">
            <a:avLst/>
          </a:prstGeom>
        </p:spPr>
        <p:txBody>
          <a:bodyPr vert="horz" lIns="68580" tIns="34290" rIns="68580" bIns="34290" numCol="2" rtlCol="0" anchor="t">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spcBef>
                <a:spcPts val="400"/>
              </a:spcBef>
              <a:buFont typeface="Arial" panose="020B0604020202020204" pitchFamily="34" charset="0"/>
              <a:buChar char="•"/>
            </a:pPr>
            <a:r>
              <a:rPr lang="en-US" sz="1600" dirty="0" smtClean="0">
                <a:latin typeface="Century Gothic" charset="0"/>
              </a:rPr>
              <a:t>Topic </a:t>
            </a:r>
            <a:r>
              <a:rPr lang="sk-SK" sz="1600" dirty="0" smtClean="0">
                <a:latin typeface="Century Gothic" charset="0"/>
              </a:rPr>
              <a:t>#</a:t>
            </a:r>
            <a:r>
              <a:rPr lang="en-US" sz="1600" dirty="0" smtClean="0">
                <a:latin typeface="Century Gothic" charset="0"/>
              </a:rPr>
              <a:t>0</a:t>
            </a:r>
            <a:r>
              <a:rPr lang="sk-SK" sz="1600" dirty="0">
                <a:latin typeface="Century Gothic" charset="0"/>
              </a:rPr>
              <a:t>:</a:t>
            </a:r>
            <a:r>
              <a:rPr lang="sk-SK" sz="1600" dirty="0" smtClean="0">
                <a:latin typeface="Century Gothic" charset="0"/>
              </a:rPr>
              <a:t> 0.250</a:t>
            </a:r>
            <a:r>
              <a:rPr lang="en-US" sz="1600" dirty="0" smtClean="0">
                <a:latin typeface="Century Gothic" charset="0"/>
              </a:rPr>
              <a:t>;</a:t>
            </a:r>
            <a:endParaRPr lang="sk-SK" sz="1600" dirty="0">
              <a:latin typeface="Century Gothic" charset="0"/>
            </a:endParaRPr>
          </a:p>
          <a:p>
            <a:pPr>
              <a:spcBef>
                <a:spcPts val="400"/>
              </a:spcBef>
              <a:buFont typeface="Arial" panose="020B0604020202020204" pitchFamily="34" charset="0"/>
              <a:buChar char="•"/>
            </a:pPr>
            <a:r>
              <a:rPr lang="en-US" sz="1600" dirty="0" smtClean="0">
                <a:latin typeface="Century Gothic" charset="0"/>
              </a:rPr>
              <a:t>Topic </a:t>
            </a:r>
            <a:r>
              <a:rPr lang="sk-SK" sz="1600" dirty="0" smtClean="0">
                <a:latin typeface="Century Gothic" charset="0"/>
              </a:rPr>
              <a:t>#</a:t>
            </a:r>
            <a:r>
              <a:rPr lang="en-US" sz="1600" dirty="0" smtClean="0">
                <a:latin typeface="Century Gothic" charset="0"/>
              </a:rPr>
              <a:t>1</a:t>
            </a:r>
            <a:r>
              <a:rPr lang="sk-SK" sz="1600" dirty="0" smtClean="0">
                <a:latin typeface="Century Gothic" charset="0"/>
              </a:rPr>
              <a:t>: 0.022</a:t>
            </a:r>
            <a:r>
              <a:rPr lang="en-US" sz="1600" dirty="0" smtClean="0">
                <a:latin typeface="Century Gothic" charset="0"/>
              </a:rPr>
              <a:t>;</a:t>
            </a:r>
            <a:endParaRPr lang="sk-SK" sz="1600" dirty="0" smtClean="0">
              <a:latin typeface="Century Gothic" charset="0"/>
            </a:endParaRPr>
          </a:p>
          <a:p>
            <a:pPr>
              <a:spcBef>
                <a:spcPts val="400"/>
              </a:spcBef>
              <a:buFont typeface="Arial" panose="020B0604020202020204" pitchFamily="34" charset="0"/>
              <a:buChar char="•"/>
            </a:pPr>
            <a:r>
              <a:rPr lang="en-US" sz="1600" dirty="0" smtClean="0">
                <a:latin typeface="Century Gothic" charset="0"/>
              </a:rPr>
              <a:t>Topic </a:t>
            </a:r>
            <a:r>
              <a:rPr lang="sk-SK" sz="1600" dirty="0" smtClean="0">
                <a:latin typeface="Century Gothic" charset="0"/>
              </a:rPr>
              <a:t>#</a:t>
            </a:r>
            <a:r>
              <a:rPr lang="en-US" sz="1600" dirty="0" smtClean="0">
                <a:latin typeface="Century Gothic" charset="0"/>
              </a:rPr>
              <a:t>2</a:t>
            </a:r>
            <a:r>
              <a:rPr lang="sk-SK" sz="1600" dirty="0" smtClean="0">
                <a:latin typeface="Century Gothic" charset="0"/>
              </a:rPr>
              <a:t>: 0.026</a:t>
            </a:r>
            <a:r>
              <a:rPr lang="en-US" sz="1600" dirty="0" smtClean="0">
                <a:latin typeface="Century Gothic" charset="0"/>
              </a:rPr>
              <a:t>;</a:t>
            </a:r>
            <a:endParaRPr lang="sk-SK" sz="1600" dirty="0" smtClean="0">
              <a:latin typeface="Century Gothic" charset="0"/>
            </a:endParaRPr>
          </a:p>
          <a:p>
            <a:pPr>
              <a:spcBef>
                <a:spcPts val="400"/>
              </a:spcBef>
              <a:buFont typeface="Arial" panose="020B0604020202020204" pitchFamily="34" charset="0"/>
              <a:buChar char="•"/>
            </a:pPr>
            <a:r>
              <a:rPr lang="en-US" sz="1600" dirty="0" smtClean="0">
                <a:latin typeface="Century Gothic" charset="0"/>
              </a:rPr>
              <a:t>Topic </a:t>
            </a:r>
            <a:r>
              <a:rPr lang="sk-SK" sz="1600" dirty="0" smtClean="0">
                <a:latin typeface="Century Gothic" charset="0"/>
              </a:rPr>
              <a:t>#</a:t>
            </a:r>
            <a:r>
              <a:rPr lang="en-US" sz="1600" dirty="0" smtClean="0">
                <a:latin typeface="Century Gothic" charset="0"/>
              </a:rPr>
              <a:t>3</a:t>
            </a:r>
            <a:r>
              <a:rPr lang="sk-SK" sz="1600" dirty="0" smtClean="0">
                <a:latin typeface="Century Gothic" charset="0"/>
              </a:rPr>
              <a:t>: 0.160;</a:t>
            </a:r>
          </a:p>
          <a:p>
            <a:pPr>
              <a:spcBef>
                <a:spcPts val="400"/>
              </a:spcBef>
              <a:buFont typeface="Arial" panose="020B0604020202020204" pitchFamily="34" charset="0"/>
              <a:buChar char="•"/>
            </a:pPr>
            <a:r>
              <a:rPr lang="sk-SK" sz="1600" dirty="0" smtClean="0">
                <a:latin typeface="Century Gothic" charset="0"/>
              </a:rPr>
              <a:t>...</a:t>
            </a:r>
            <a:r>
              <a:rPr lang="en-US" sz="1600" dirty="0" smtClean="0">
                <a:latin typeface="Century Gothic" charset="0"/>
              </a:rPr>
              <a:t>;</a:t>
            </a:r>
            <a:endParaRPr lang="sk-SK" sz="1600" dirty="0" smtClean="0">
              <a:latin typeface="Century Gothic" charset="0"/>
            </a:endParaRPr>
          </a:p>
          <a:p>
            <a:pPr>
              <a:spcBef>
                <a:spcPts val="400"/>
              </a:spcBef>
              <a:buFont typeface="Arial" panose="020B0604020202020204" pitchFamily="34" charset="0"/>
              <a:buChar char="•"/>
            </a:pPr>
            <a:r>
              <a:rPr lang="sk-SK" sz="1600" dirty="0" err="1" smtClean="0">
                <a:latin typeface="Century Gothic" charset="0"/>
              </a:rPr>
              <a:t>Topic</a:t>
            </a:r>
            <a:r>
              <a:rPr lang="sk-SK" sz="1600" dirty="0" smtClean="0">
                <a:latin typeface="Century Gothic" charset="0"/>
              </a:rPr>
              <a:t> </a:t>
            </a:r>
            <a:r>
              <a:rPr lang="sk-SK" sz="1600" dirty="0">
                <a:latin typeface="Century Gothic" charset="0"/>
              </a:rPr>
              <a:t>#</a:t>
            </a:r>
            <a:r>
              <a:rPr lang="sk-SK" sz="1600" dirty="0" smtClean="0">
                <a:latin typeface="Century Gothic" charset="0"/>
              </a:rPr>
              <a:t>19: 0.048</a:t>
            </a:r>
            <a:r>
              <a:rPr lang="en-US" sz="1600" dirty="0" smtClean="0">
                <a:latin typeface="Century Gothic" charset="0"/>
              </a:rPr>
              <a:t>;</a:t>
            </a:r>
            <a:endParaRPr lang="en-US" sz="1600" dirty="0">
              <a:latin typeface="Century Gothic" charset="0"/>
            </a:endParaRPr>
          </a:p>
        </p:txBody>
      </p:sp>
      <p:sp>
        <p:nvSpPr>
          <p:cNvPr id="6" name="Zástupný symbol obsahu 2"/>
          <p:cNvSpPr txBox="1">
            <a:spLocks/>
          </p:cNvSpPr>
          <p:nvPr/>
        </p:nvSpPr>
        <p:spPr>
          <a:xfrm>
            <a:off x="2292824" y="4525097"/>
            <a:ext cx="4418369" cy="971152"/>
          </a:xfrm>
          <a:prstGeom prst="rect">
            <a:avLst/>
          </a:prstGeom>
        </p:spPr>
        <p:txBody>
          <a:bodyPr vert="horz" lIns="68580" tIns="34290" rIns="68580" bIns="34290" numCol="2" rtlCol="0" anchor="t">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spcBef>
                <a:spcPts val="400"/>
              </a:spcBef>
              <a:buFont typeface="Arial" panose="020B0604020202020204" pitchFamily="34" charset="0"/>
              <a:buChar char="•"/>
            </a:pPr>
            <a:r>
              <a:rPr lang="en-US" sz="1600" dirty="0" smtClean="0">
                <a:latin typeface="Century Gothic" charset="0"/>
              </a:rPr>
              <a:t>Topic </a:t>
            </a:r>
            <a:r>
              <a:rPr lang="sk-SK" sz="1600" dirty="0" smtClean="0">
                <a:latin typeface="Century Gothic" charset="0"/>
              </a:rPr>
              <a:t>#</a:t>
            </a:r>
            <a:r>
              <a:rPr lang="en-US" sz="1600" dirty="0" smtClean="0">
                <a:latin typeface="Century Gothic" charset="0"/>
              </a:rPr>
              <a:t>0</a:t>
            </a:r>
            <a:r>
              <a:rPr lang="sk-SK" sz="1600" dirty="0">
                <a:latin typeface="Century Gothic" charset="0"/>
              </a:rPr>
              <a:t>:</a:t>
            </a:r>
            <a:r>
              <a:rPr lang="sk-SK" sz="1600" dirty="0" smtClean="0">
                <a:latin typeface="Century Gothic" charset="0"/>
              </a:rPr>
              <a:t> 0.172</a:t>
            </a:r>
            <a:r>
              <a:rPr lang="en-US" sz="1600" dirty="0" smtClean="0">
                <a:latin typeface="Century Gothic" charset="0"/>
              </a:rPr>
              <a:t>;</a:t>
            </a:r>
            <a:endParaRPr lang="sk-SK" sz="1600" dirty="0">
              <a:latin typeface="Century Gothic" charset="0"/>
            </a:endParaRPr>
          </a:p>
          <a:p>
            <a:pPr>
              <a:spcBef>
                <a:spcPts val="400"/>
              </a:spcBef>
              <a:buFont typeface="Arial" panose="020B0604020202020204" pitchFamily="34" charset="0"/>
              <a:buChar char="•"/>
            </a:pPr>
            <a:r>
              <a:rPr lang="en-US" sz="1600" dirty="0" smtClean="0">
                <a:latin typeface="Century Gothic" charset="0"/>
              </a:rPr>
              <a:t>Topic </a:t>
            </a:r>
            <a:r>
              <a:rPr lang="sk-SK" sz="1600" dirty="0" smtClean="0">
                <a:latin typeface="Century Gothic" charset="0"/>
              </a:rPr>
              <a:t>#</a:t>
            </a:r>
            <a:r>
              <a:rPr lang="en-US" sz="1600" dirty="0" smtClean="0">
                <a:latin typeface="Century Gothic" charset="0"/>
              </a:rPr>
              <a:t>1</a:t>
            </a:r>
            <a:r>
              <a:rPr lang="sk-SK" sz="1600" dirty="0" smtClean="0">
                <a:latin typeface="Century Gothic" charset="0"/>
              </a:rPr>
              <a:t>: 0.023</a:t>
            </a:r>
            <a:r>
              <a:rPr lang="en-US" sz="1600" dirty="0" smtClean="0">
                <a:latin typeface="Century Gothic" charset="0"/>
              </a:rPr>
              <a:t>;</a:t>
            </a:r>
            <a:endParaRPr lang="sk-SK" sz="1600" dirty="0" smtClean="0">
              <a:latin typeface="Century Gothic" charset="0"/>
            </a:endParaRPr>
          </a:p>
          <a:p>
            <a:pPr>
              <a:spcBef>
                <a:spcPts val="400"/>
              </a:spcBef>
              <a:buFont typeface="Arial" panose="020B0604020202020204" pitchFamily="34" charset="0"/>
              <a:buChar char="•"/>
            </a:pPr>
            <a:r>
              <a:rPr lang="en-US" sz="1600" dirty="0" smtClean="0">
                <a:latin typeface="Century Gothic" charset="0"/>
              </a:rPr>
              <a:t>Topic </a:t>
            </a:r>
            <a:r>
              <a:rPr lang="sk-SK" sz="1600" dirty="0" smtClean="0">
                <a:latin typeface="Century Gothic" charset="0"/>
              </a:rPr>
              <a:t>#</a:t>
            </a:r>
            <a:r>
              <a:rPr lang="en-US" sz="1600" dirty="0" smtClean="0">
                <a:latin typeface="Century Gothic" charset="0"/>
              </a:rPr>
              <a:t>2</a:t>
            </a:r>
            <a:r>
              <a:rPr lang="sk-SK" sz="1600" dirty="0" smtClean="0">
                <a:latin typeface="Century Gothic" charset="0"/>
              </a:rPr>
              <a:t>: 0.002</a:t>
            </a:r>
            <a:r>
              <a:rPr lang="en-US" sz="1600" dirty="0" smtClean="0">
                <a:latin typeface="Century Gothic" charset="0"/>
              </a:rPr>
              <a:t>;</a:t>
            </a:r>
            <a:endParaRPr lang="sk-SK" sz="1600" dirty="0" smtClean="0">
              <a:latin typeface="Century Gothic" charset="0"/>
            </a:endParaRPr>
          </a:p>
          <a:p>
            <a:pPr>
              <a:spcBef>
                <a:spcPts val="400"/>
              </a:spcBef>
              <a:buFont typeface="Arial" panose="020B0604020202020204" pitchFamily="34" charset="0"/>
              <a:buChar char="•"/>
            </a:pPr>
            <a:r>
              <a:rPr lang="en-US" sz="1600" dirty="0" smtClean="0">
                <a:latin typeface="Century Gothic" charset="0"/>
              </a:rPr>
              <a:t>Topic </a:t>
            </a:r>
            <a:r>
              <a:rPr lang="sk-SK" sz="1600" dirty="0" smtClean="0">
                <a:latin typeface="Century Gothic" charset="0"/>
              </a:rPr>
              <a:t>#</a:t>
            </a:r>
            <a:r>
              <a:rPr lang="en-US" sz="1600" dirty="0" smtClean="0">
                <a:latin typeface="Century Gothic" charset="0"/>
              </a:rPr>
              <a:t>3</a:t>
            </a:r>
            <a:r>
              <a:rPr lang="sk-SK" sz="1600" dirty="0" smtClean="0">
                <a:latin typeface="Century Gothic" charset="0"/>
              </a:rPr>
              <a:t>: 0.013;</a:t>
            </a:r>
          </a:p>
          <a:p>
            <a:pPr>
              <a:spcBef>
                <a:spcPts val="400"/>
              </a:spcBef>
              <a:buFont typeface="Arial" panose="020B0604020202020204" pitchFamily="34" charset="0"/>
              <a:buChar char="•"/>
            </a:pPr>
            <a:r>
              <a:rPr lang="sk-SK" sz="1600" dirty="0" smtClean="0">
                <a:latin typeface="Century Gothic" charset="0"/>
              </a:rPr>
              <a:t>...</a:t>
            </a:r>
            <a:r>
              <a:rPr lang="en-US" sz="1600" dirty="0" smtClean="0">
                <a:latin typeface="Century Gothic" charset="0"/>
              </a:rPr>
              <a:t>;</a:t>
            </a:r>
            <a:endParaRPr lang="sk-SK" sz="1600" dirty="0" smtClean="0">
              <a:latin typeface="Century Gothic" charset="0"/>
            </a:endParaRPr>
          </a:p>
          <a:p>
            <a:pPr>
              <a:spcBef>
                <a:spcPts val="400"/>
              </a:spcBef>
              <a:buFont typeface="Arial" panose="020B0604020202020204" pitchFamily="34" charset="0"/>
              <a:buChar char="•"/>
            </a:pPr>
            <a:r>
              <a:rPr lang="sk-SK" sz="1600" dirty="0" err="1" smtClean="0">
                <a:latin typeface="Century Gothic" charset="0"/>
              </a:rPr>
              <a:t>Topic</a:t>
            </a:r>
            <a:r>
              <a:rPr lang="sk-SK" sz="1600" dirty="0" smtClean="0">
                <a:latin typeface="Century Gothic" charset="0"/>
              </a:rPr>
              <a:t> </a:t>
            </a:r>
            <a:r>
              <a:rPr lang="sk-SK" sz="1600" dirty="0">
                <a:latin typeface="Century Gothic" charset="0"/>
              </a:rPr>
              <a:t>#</a:t>
            </a:r>
            <a:r>
              <a:rPr lang="sk-SK" sz="1600" dirty="0" smtClean="0">
                <a:latin typeface="Century Gothic" charset="0"/>
              </a:rPr>
              <a:t>19: 0.043</a:t>
            </a:r>
            <a:r>
              <a:rPr lang="en-US" sz="1600" dirty="0" smtClean="0">
                <a:latin typeface="Century Gothic" charset="0"/>
              </a:rPr>
              <a:t>;</a:t>
            </a:r>
            <a:endParaRPr lang="en-US" sz="1600" dirty="0">
              <a:latin typeface="Century Gothic" charset="0"/>
            </a:endParaRPr>
          </a:p>
        </p:txBody>
      </p:sp>
    </p:spTree>
    <p:extLst>
      <p:ext uri="{BB962C8B-B14F-4D97-AF65-F5344CB8AC3E}">
        <p14:creationId xmlns:p14="http://schemas.microsoft.com/office/powerpoint/2010/main" val="319276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sk-SK" sz="3200" dirty="0"/>
              <a:t>Komunitné systémy otázok a odpovedí</a:t>
            </a:r>
          </a:p>
        </p:txBody>
      </p:sp>
      <p:sp>
        <p:nvSpPr>
          <p:cNvPr id="3" name="Zástupný symbol obsahu 2"/>
          <p:cNvSpPr>
            <a:spLocks noGrp="1"/>
          </p:cNvSpPr>
          <p:nvPr>
            <p:ph idx="1"/>
          </p:nvPr>
        </p:nvSpPr>
        <p:spPr/>
        <p:txBody>
          <a:bodyPr/>
          <a:lstStyle/>
          <a:p>
            <a:r>
              <a:rPr lang="sk-SK" sz="2000" dirty="0" err="1"/>
              <a:t>Comunity</a:t>
            </a:r>
            <a:r>
              <a:rPr lang="sk-SK" sz="2000" dirty="0"/>
              <a:t> </a:t>
            </a:r>
            <a:r>
              <a:rPr lang="sk-SK" sz="2000" dirty="0" err="1"/>
              <a:t>Question</a:t>
            </a:r>
            <a:r>
              <a:rPr lang="sk-SK" sz="2000" dirty="0"/>
              <a:t> </a:t>
            </a:r>
            <a:r>
              <a:rPr lang="sk-SK" sz="2000" dirty="0" err="1"/>
              <a:t>Answering</a:t>
            </a:r>
            <a:r>
              <a:rPr lang="sk-SK" sz="2000" dirty="0"/>
              <a:t> (CQA)</a:t>
            </a:r>
          </a:p>
          <a:p>
            <a:r>
              <a:rPr lang="sk-SK" sz="2000" dirty="0"/>
              <a:t>Používateľ  sa spýta otázku týkajúcu sa jeho problému a komunita sa mu snaží odpovedať.</a:t>
            </a:r>
          </a:p>
          <a:p>
            <a:r>
              <a:rPr lang="sk-SK" sz="2000" dirty="0"/>
              <a:t>Primárny cieľ  - poskytnúť odpoveď v čo najkratšom čase.</a:t>
            </a:r>
          </a:p>
          <a:p>
            <a:r>
              <a:rPr lang="sk-SK" sz="2000" dirty="0" err="1"/>
              <a:t>Stack</a:t>
            </a:r>
            <a:r>
              <a:rPr lang="sk-SK" sz="2000" dirty="0"/>
              <a:t> </a:t>
            </a:r>
            <a:r>
              <a:rPr lang="sk-SK" sz="2000" dirty="0" err="1"/>
              <a:t>Oveflow</a:t>
            </a:r>
            <a:r>
              <a:rPr lang="sk-SK" sz="2000" dirty="0"/>
              <a:t>, </a:t>
            </a:r>
            <a:r>
              <a:rPr lang="sk-SK" sz="2000" dirty="0" err="1"/>
              <a:t>Quora</a:t>
            </a:r>
            <a:r>
              <a:rPr lang="sk-SK" sz="2000" dirty="0"/>
              <a:t>, Yahoo! </a:t>
            </a:r>
            <a:r>
              <a:rPr lang="sk-SK" sz="2000" dirty="0" err="1"/>
              <a:t>Answers</a:t>
            </a:r>
            <a:r>
              <a:rPr lang="sk-SK" sz="2000" dirty="0"/>
              <a:t> atď.</a:t>
            </a:r>
          </a:p>
          <a:p>
            <a:endParaRPr lang="sk-SK" sz="2000" dirty="0"/>
          </a:p>
          <a:p>
            <a:r>
              <a:rPr lang="sk-SK" sz="2000" dirty="0"/>
              <a:t>Problém – len málo otázok sa zodpovedá v signifikantnom </a:t>
            </a:r>
            <a:r>
              <a:rPr lang="sk-SK" sz="2000" dirty="0" smtClean="0"/>
              <a:t>čase (11,6% za 24 hodín)</a:t>
            </a:r>
            <a:endParaRPr lang="sk-SK" sz="2000" dirty="0"/>
          </a:p>
          <a:p>
            <a:endParaRPr lang="sk-SK" dirty="0" smtClean="0"/>
          </a:p>
          <a:p>
            <a:endParaRPr lang="sk-SK" dirty="0"/>
          </a:p>
        </p:txBody>
      </p:sp>
    </p:spTree>
    <p:extLst>
      <p:ext uri="{BB962C8B-B14F-4D97-AF65-F5344CB8AC3E}">
        <p14:creationId xmlns:p14="http://schemas.microsoft.com/office/powerpoint/2010/main" val="8403994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Pravdepodobnosti jednotlivých slov patriacich do LDA tém</a:t>
            </a:r>
            <a:endParaRPr lang="sk-SK" dirty="0"/>
          </a:p>
        </p:txBody>
      </p:sp>
      <p:sp>
        <p:nvSpPr>
          <p:cNvPr id="3" name="Zástupný symbol obsahu 2"/>
          <p:cNvSpPr>
            <a:spLocks noGrp="1"/>
          </p:cNvSpPr>
          <p:nvPr>
            <p:ph idx="1"/>
          </p:nvPr>
        </p:nvSpPr>
        <p:spPr>
          <a:xfrm>
            <a:off x="1807601" y="1770077"/>
            <a:ext cx="6631724" cy="4991449"/>
          </a:xfrm>
        </p:spPr>
        <p:txBody>
          <a:bodyPr vert="horz" lIns="68580" tIns="34290" rIns="68580" bIns="34290" numCol="2" rtlCol="0" anchor="t">
            <a:noAutofit/>
          </a:bodyPr>
          <a:lstStyle/>
          <a:p>
            <a:pPr>
              <a:spcBef>
                <a:spcPts val="600"/>
              </a:spcBef>
            </a:pPr>
            <a:r>
              <a:rPr lang="en-US" dirty="0" smtClean="0">
                <a:latin typeface="Century Gothic" charset="0"/>
              </a:rPr>
              <a:t>Topic </a:t>
            </a:r>
            <a:r>
              <a:rPr lang="en-US" dirty="0">
                <a:latin typeface="Century Gothic" charset="0"/>
              </a:rPr>
              <a:t>#</a:t>
            </a:r>
            <a:r>
              <a:rPr lang="en-US" dirty="0" smtClean="0">
                <a:latin typeface="Century Gothic" charset="0"/>
              </a:rPr>
              <a:t>0: </a:t>
            </a:r>
            <a:endParaRPr lang="sk-SK" dirty="0" smtClean="0">
              <a:latin typeface="Century Gothic" charset="0"/>
            </a:endParaRPr>
          </a:p>
          <a:p>
            <a:pPr lvl="1">
              <a:spcBef>
                <a:spcPts val="600"/>
              </a:spcBef>
              <a:buFont typeface="Wingdings" panose="05000000000000000000" pitchFamily="2" charset="2"/>
              <a:buChar char="§"/>
            </a:pPr>
            <a:r>
              <a:rPr lang="sk-SK" dirty="0" smtClean="0">
                <a:latin typeface="Century Gothic" charset="0"/>
              </a:rPr>
              <a:t>"</a:t>
            </a:r>
            <a:r>
              <a:rPr lang="sk-SK" dirty="0" err="1" smtClean="0">
                <a:latin typeface="Century Gothic" charset="0"/>
              </a:rPr>
              <a:t>android</a:t>
            </a:r>
            <a:r>
              <a:rPr lang="sk-SK" dirty="0" smtClean="0">
                <a:latin typeface="Century Gothic" charset="0"/>
              </a:rPr>
              <a:t>: 0.13066</a:t>
            </a:r>
            <a:r>
              <a:rPr lang="sk-SK" dirty="0">
                <a:latin typeface="Century Gothic" charset="0"/>
              </a:rPr>
              <a:t>, </a:t>
            </a:r>
            <a:r>
              <a:rPr lang="sk-SK" dirty="0" smtClean="0">
                <a:latin typeface="Century Gothic" charset="0"/>
              </a:rPr>
              <a:t>"</a:t>
            </a:r>
            <a:r>
              <a:rPr lang="sk-SK" dirty="0" err="1" smtClean="0">
                <a:latin typeface="Century Gothic" charset="0"/>
              </a:rPr>
              <a:t>java</a:t>
            </a:r>
            <a:r>
              <a:rPr lang="sk-SK" dirty="0">
                <a:latin typeface="Century Gothic" charset="0"/>
              </a:rPr>
              <a:t>"=&gt;0.02898, </a:t>
            </a:r>
            <a:r>
              <a:rPr lang="sk-SK" dirty="0" smtClean="0">
                <a:latin typeface="Century Gothic" charset="0"/>
              </a:rPr>
              <a:t>"</a:t>
            </a:r>
            <a:r>
              <a:rPr lang="sk-SK" dirty="0" err="1" smtClean="0">
                <a:latin typeface="Century Gothic" charset="0"/>
              </a:rPr>
              <a:t>emulator</a:t>
            </a:r>
            <a:r>
              <a:rPr lang="sk-SK" dirty="0" smtClean="0">
                <a:latin typeface="Century Gothic" charset="0"/>
              </a:rPr>
              <a:t>"=&gt;</a:t>
            </a:r>
            <a:r>
              <a:rPr lang="sk-SK" dirty="0">
                <a:latin typeface="Century Gothic" charset="0"/>
              </a:rPr>
              <a:t>0.01994, </a:t>
            </a:r>
            <a:r>
              <a:rPr lang="sk-SK" dirty="0" smtClean="0">
                <a:latin typeface="Century Gothic" charset="0"/>
              </a:rPr>
              <a:t>"user"=&gt;0.01260</a:t>
            </a:r>
            <a:r>
              <a:rPr lang="sk-SK" dirty="0">
                <a:latin typeface="Century Gothic" charset="0"/>
              </a:rPr>
              <a:t>, </a:t>
            </a:r>
            <a:r>
              <a:rPr lang="sk-SK" dirty="0" smtClean="0">
                <a:latin typeface="Century Gothic" charset="0"/>
              </a:rPr>
              <a:t>"</a:t>
            </a:r>
            <a:r>
              <a:rPr lang="sk-SK" dirty="0" err="1" smtClean="0">
                <a:latin typeface="Century Gothic" charset="0"/>
              </a:rPr>
              <a:t>application</a:t>
            </a:r>
            <a:r>
              <a:rPr lang="sk-SK" dirty="0" smtClean="0">
                <a:latin typeface="Century Gothic" charset="0"/>
              </a:rPr>
              <a:t>"=&gt;0.01152</a:t>
            </a:r>
            <a:endParaRPr lang="sk-SK" dirty="0">
              <a:latin typeface="Century Gothic" charset="0"/>
            </a:endParaRPr>
          </a:p>
          <a:p>
            <a:pPr>
              <a:spcBef>
                <a:spcPts val="600"/>
              </a:spcBef>
            </a:pPr>
            <a:r>
              <a:rPr lang="en-US" dirty="0" smtClean="0">
                <a:latin typeface="Century Gothic" charset="0"/>
              </a:rPr>
              <a:t>Topic </a:t>
            </a:r>
            <a:r>
              <a:rPr lang="en-US" dirty="0">
                <a:latin typeface="Century Gothic" charset="0"/>
              </a:rPr>
              <a:t>#</a:t>
            </a:r>
            <a:r>
              <a:rPr lang="en-US" dirty="0" smtClean="0">
                <a:latin typeface="Century Gothic" charset="0"/>
              </a:rPr>
              <a:t>1: </a:t>
            </a:r>
            <a:endParaRPr lang="sk-SK" dirty="0" smtClean="0">
              <a:latin typeface="Century Gothic" charset="0"/>
            </a:endParaRPr>
          </a:p>
          <a:p>
            <a:pPr lvl="1">
              <a:spcBef>
                <a:spcPts val="600"/>
              </a:spcBef>
              <a:buFont typeface="Wingdings" panose="05000000000000000000" pitchFamily="2" charset="2"/>
              <a:buChar char="§"/>
            </a:pPr>
            <a:r>
              <a:rPr lang="en-US" dirty="0" smtClean="0">
                <a:latin typeface="Century Gothic" charset="0"/>
              </a:rPr>
              <a:t>"</a:t>
            </a:r>
            <a:r>
              <a:rPr lang="en-US" dirty="0">
                <a:latin typeface="Century Gothic" charset="0"/>
              </a:rPr>
              <a:t>game"=&gt;</a:t>
            </a:r>
            <a:r>
              <a:rPr lang="sk-SK" dirty="0" smtClean="0">
                <a:latin typeface="Century Gothic" charset="0"/>
              </a:rPr>
              <a:t>0.008</a:t>
            </a:r>
            <a:r>
              <a:rPr lang="en-US" dirty="0" smtClean="0">
                <a:latin typeface="Century Gothic" charset="0"/>
              </a:rPr>
              <a:t>, </a:t>
            </a:r>
            <a:r>
              <a:rPr lang="en-US" dirty="0">
                <a:latin typeface="Century Gothic" charset="0"/>
              </a:rPr>
              <a:t>"time"=&gt;</a:t>
            </a:r>
            <a:r>
              <a:rPr lang="sk-SK" dirty="0" smtClean="0">
                <a:latin typeface="Century Gothic" charset="0"/>
              </a:rPr>
              <a:t>0.007</a:t>
            </a:r>
            <a:r>
              <a:rPr lang="en-US" dirty="0" smtClean="0">
                <a:latin typeface="Century Gothic" charset="0"/>
              </a:rPr>
              <a:t>, </a:t>
            </a:r>
            <a:r>
              <a:rPr lang="en-US" dirty="0">
                <a:latin typeface="Century Gothic" charset="0"/>
              </a:rPr>
              <a:t>"day"=&gt;</a:t>
            </a:r>
            <a:r>
              <a:rPr lang="sk-SK" dirty="0" smtClean="0">
                <a:latin typeface="Century Gothic" charset="0"/>
              </a:rPr>
              <a:t>0.00725</a:t>
            </a:r>
            <a:r>
              <a:rPr lang="en-US" dirty="0" smtClean="0">
                <a:latin typeface="Century Gothic" charset="0"/>
              </a:rPr>
              <a:t>, </a:t>
            </a:r>
            <a:r>
              <a:rPr lang="en-US" dirty="0">
                <a:latin typeface="Century Gothic" charset="0"/>
              </a:rPr>
              <a:t>"make"=&gt;</a:t>
            </a:r>
            <a:r>
              <a:rPr lang="sk-SK" dirty="0" smtClean="0">
                <a:latin typeface="Century Gothic" charset="0"/>
              </a:rPr>
              <a:t>0.00689</a:t>
            </a:r>
            <a:r>
              <a:rPr lang="en-US" dirty="0" smtClean="0">
                <a:latin typeface="Century Gothic" charset="0"/>
              </a:rPr>
              <a:t>, </a:t>
            </a:r>
            <a:r>
              <a:rPr lang="en-US" dirty="0">
                <a:latin typeface="Century Gothic" charset="0"/>
              </a:rPr>
              <a:t>"people"=&gt;</a:t>
            </a:r>
            <a:r>
              <a:rPr lang="sk-SK" dirty="0" smtClean="0">
                <a:latin typeface="Century Gothic" charset="0"/>
              </a:rPr>
              <a:t>0.00659</a:t>
            </a:r>
            <a:endParaRPr lang="en-US" dirty="0">
              <a:latin typeface="Century Gothic" charset="0"/>
            </a:endParaRPr>
          </a:p>
          <a:p>
            <a:pPr>
              <a:spcBef>
                <a:spcPts val="600"/>
              </a:spcBef>
            </a:pPr>
            <a:r>
              <a:rPr lang="en-US" dirty="0" smtClean="0">
                <a:latin typeface="Century Gothic" charset="0"/>
              </a:rPr>
              <a:t>Topic </a:t>
            </a:r>
            <a:r>
              <a:rPr lang="en-US" dirty="0">
                <a:latin typeface="Century Gothic" charset="0"/>
              </a:rPr>
              <a:t>#</a:t>
            </a:r>
            <a:r>
              <a:rPr lang="en-US" dirty="0" smtClean="0">
                <a:latin typeface="Century Gothic" charset="0"/>
              </a:rPr>
              <a:t>2: </a:t>
            </a:r>
            <a:endParaRPr lang="sk-SK" dirty="0" smtClean="0">
              <a:latin typeface="Century Gothic" charset="0"/>
            </a:endParaRPr>
          </a:p>
          <a:p>
            <a:pPr lvl="1">
              <a:spcBef>
                <a:spcPts val="600"/>
              </a:spcBef>
              <a:buFont typeface="Wingdings" panose="05000000000000000000" pitchFamily="2" charset="2"/>
              <a:buChar char="§"/>
            </a:pPr>
            <a:r>
              <a:rPr lang="en-US" dirty="0" smtClean="0">
                <a:latin typeface="Century Gothic" charset="0"/>
              </a:rPr>
              <a:t>"</a:t>
            </a:r>
            <a:r>
              <a:rPr lang="en-US" dirty="0">
                <a:latin typeface="Century Gothic" charset="0"/>
              </a:rPr>
              <a:t>jpg"=&gt;</a:t>
            </a:r>
            <a:r>
              <a:rPr lang="sk-SK" dirty="0">
                <a:latin typeface="Century Gothic" charset="0"/>
              </a:rPr>
              <a:t>0.05961</a:t>
            </a:r>
            <a:r>
              <a:rPr lang="en-US" dirty="0">
                <a:latin typeface="Century Gothic" charset="0"/>
              </a:rPr>
              <a:t>,  "</a:t>
            </a:r>
            <a:r>
              <a:rPr lang="en-US" dirty="0" err="1">
                <a:latin typeface="Century Gothic" charset="0"/>
              </a:rPr>
              <a:t>photo</a:t>
            </a:r>
            <a:r>
              <a:rPr lang="en-US" dirty="0">
                <a:latin typeface="Century Gothic" charset="0"/>
              </a:rPr>
              <a:t>"=&gt;</a:t>
            </a:r>
            <a:r>
              <a:rPr lang="sk-SK" dirty="0">
                <a:latin typeface="Century Gothic" charset="0"/>
              </a:rPr>
              <a:t>0.03425</a:t>
            </a:r>
            <a:r>
              <a:rPr lang="en-US" dirty="0">
                <a:latin typeface="Century Gothic" charset="0"/>
              </a:rPr>
              <a:t>, "</a:t>
            </a:r>
            <a:r>
              <a:rPr lang="en-US" dirty="0" err="1">
                <a:latin typeface="Century Gothic" charset="0"/>
              </a:rPr>
              <a:t>url</a:t>
            </a:r>
            <a:r>
              <a:rPr lang="en-US" dirty="0">
                <a:latin typeface="Century Gothic" charset="0"/>
              </a:rPr>
              <a:t>"=&gt;</a:t>
            </a:r>
            <a:r>
              <a:rPr lang="sk-SK" dirty="0">
                <a:latin typeface="Century Gothic" charset="0"/>
              </a:rPr>
              <a:t>0.03336</a:t>
            </a:r>
            <a:r>
              <a:rPr lang="en-US" dirty="0">
                <a:latin typeface="Century Gothic" charset="0"/>
              </a:rPr>
              <a:t>, "http"=&gt;</a:t>
            </a:r>
            <a:r>
              <a:rPr lang="sk-SK" dirty="0">
                <a:latin typeface="Century Gothic" charset="0"/>
              </a:rPr>
              <a:t>0.03271</a:t>
            </a:r>
            <a:r>
              <a:rPr lang="en-US" dirty="0">
                <a:latin typeface="Century Gothic" charset="0"/>
              </a:rPr>
              <a:t>, "path"=&gt;</a:t>
            </a:r>
            <a:r>
              <a:rPr lang="sk-SK" dirty="0" smtClean="0">
                <a:latin typeface="Century Gothic" charset="0"/>
              </a:rPr>
              <a:t>0.02687</a:t>
            </a:r>
            <a:endParaRPr lang="sk-SK" dirty="0">
              <a:latin typeface="Century Gothic" charset="0"/>
            </a:endParaRPr>
          </a:p>
          <a:p>
            <a:pPr>
              <a:spcBef>
                <a:spcPts val="600"/>
              </a:spcBef>
            </a:pPr>
            <a:r>
              <a:rPr lang="en-US" dirty="0" smtClean="0">
                <a:latin typeface="Century Gothic" charset="0"/>
              </a:rPr>
              <a:t>Topic </a:t>
            </a:r>
            <a:r>
              <a:rPr lang="en-US" dirty="0">
                <a:latin typeface="Century Gothic" charset="0"/>
              </a:rPr>
              <a:t>#</a:t>
            </a:r>
            <a:r>
              <a:rPr lang="en-US" dirty="0" smtClean="0">
                <a:latin typeface="Century Gothic" charset="0"/>
              </a:rPr>
              <a:t>3:</a:t>
            </a:r>
            <a:endParaRPr lang="sk-SK" dirty="0" smtClean="0">
              <a:latin typeface="Century Gothic" charset="0"/>
            </a:endParaRPr>
          </a:p>
          <a:p>
            <a:pPr lvl="1">
              <a:spcBef>
                <a:spcPts val="600"/>
              </a:spcBef>
              <a:buFont typeface="Wingdings" panose="05000000000000000000" pitchFamily="2" charset="2"/>
              <a:buChar char="§"/>
            </a:pPr>
            <a:r>
              <a:rPr lang="en-US" dirty="0" smtClean="0">
                <a:latin typeface="Century Gothic" charset="0"/>
              </a:rPr>
              <a:t>"</a:t>
            </a:r>
            <a:r>
              <a:rPr lang="en-US" dirty="0" err="1">
                <a:latin typeface="Century Gothic" charset="0"/>
              </a:rPr>
              <a:t>jquery</a:t>
            </a:r>
            <a:r>
              <a:rPr lang="en-US" dirty="0">
                <a:latin typeface="Century Gothic" charset="0"/>
              </a:rPr>
              <a:t>"=&gt;</a:t>
            </a:r>
            <a:r>
              <a:rPr lang="sk-SK" dirty="0">
                <a:latin typeface="Century Gothic" charset="0"/>
              </a:rPr>
              <a:t>0.03278</a:t>
            </a:r>
            <a:r>
              <a:rPr lang="en-US" dirty="0">
                <a:latin typeface="Century Gothic" charset="0"/>
              </a:rPr>
              <a:t>, "post"=&gt;</a:t>
            </a:r>
            <a:r>
              <a:rPr lang="sk-SK" dirty="0">
                <a:latin typeface="Century Gothic" charset="0"/>
              </a:rPr>
              <a:t>0.03049</a:t>
            </a:r>
            <a:r>
              <a:rPr lang="en-US" dirty="0">
                <a:latin typeface="Century Gothic" charset="0"/>
              </a:rPr>
              <a:t>, "user"=&gt;</a:t>
            </a:r>
            <a:r>
              <a:rPr lang="sk-SK" dirty="0">
                <a:latin typeface="Century Gothic" charset="0"/>
              </a:rPr>
              <a:t>0.02794</a:t>
            </a:r>
            <a:r>
              <a:rPr lang="en-US" dirty="0">
                <a:latin typeface="Century Gothic" charset="0"/>
              </a:rPr>
              <a:t>, "</a:t>
            </a:r>
            <a:r>
              <a:rPr lang="en-US" dirty="0" err="1">
                <a:latin typeface="Century Gothic" charset="0"/>
              </a:rPr>
              <a:t>comment</a:t>
            </a:r>
            <a:r>
              <a:rPr lang="en-US" dirty="0">
                <a:latin typeface="Century Gothic" charset="0"/>
              </a:rPr>
              <a:t>"=&gt;</a:t>
            </a:r>
            <a:r>
              <a:rPr lang="sk-SK" dirty="0">
                <a:latin typeface="Century Gothic" charset="0"/>
              </a:rPr>
              <a:t>0.02720</a:t>
            </a:r>
            <a:r>
              <a:rPr lang="en-US" dirty="0">
                <a:latin typeface="Century Gothic" charset="0"/>
              </a:rPr>
              <a:t>, "mobile"=&gt;</a:t>
            </a:r>
            <a:r>
              <a:rPr lang="sk-SK" dirty="0" smtClean="0">
                <a:latin typeface="Century Gothic" charset="0"/>
              </a:rPr>
              <a:t>0.02281</a:t>
            </a:r>
            <a:endParaRPr lang="en-US" dirty="0">
              <a:latin typeface="Century Gothic" charset="0"/>
            </a:endParaRPr>
          </a:p>
          <a:p>
            <a:pPr>
              <a:spcBef>
                <a:spcPts val="600"/>
              </a:spcBef>
            </a:pPr>
            <a:r>
              <a:rPr lang="sk-SK" dirty="0" smtClean="0">
                <a:latin typeface="Century Gothic" charset="0"/>
              </a:rPr>
              <a:t>...</a:t>
            </a:r>
          </a:p>
          <a:p>
            <a:pPr>
              <a:spcBef>
                <a:spcPts val="600"/>
              </a:spcBef>
            </a:pPr>
            <a:r>
              <a:rPr lang="sk-SK" dirty="0" err="1" smtClean="0">
                <a:latin typeface="Century Gothic" charset="0"/>
              </a:rPr>
              <a:t>Topic</a:t>
            </a:r>
            <a:r>
              <a:rPr lang="sk-SK" dirty="0" smtClean="0">
                <a:latin typeface="Century Gothic" charset="0"/>
              </a:rPr>
              <a:t> </a:t>
            </a:r>
            <a:r>
              <a:rPr lang="sk-SK" dirty="0">
                <a:latin typeface="Century Gothic" charset="0"/>
              </a:rPr>
              <a:t>#</a:t>
            </a:r>
            <a:r>
              <a:rPr lang="sk-SK" dirty="0" smtClean="0">
                <a:latin typeface="Century Gothic" charset="0"/>
              </a:rPr>
              <a:t>19:</a:t>
            </a:r>
          </a:p>
          <a:p>
            <a:pPr lvl="1">
              <a:spcBef>
                <a:spcPts val="600"/>
              </a:spcBef>
              <a:buFont typeface="Wingdings" panose="05000000000000000000" pitchFamily="2" charset="2"/>
              <a:buChar char="§"/>
            </a:pPr>
            <a:r>
              <a:rPr lang="en-US" dirty="0" smtClean="0">
                <a:latin typeface="Century Gothic" charset="0"/>
              </a:rPr>
              <a:t>"</a:t>
            </a:r>
            <a:r>
              <a:rPr lang="en-US" dirty="0">
                <a:latin typeface="Century Gothic" charset="0"/>
              </a:rPr>
              <a:t>code"=&gt;</a:t>
            </a:r>
            <a:r>
              <a:rPr lang="sk-SK" dirty="0">
                <a:latin typeface="Century Gothic" charset="0"/>
              </a:rPr>
              <a:t>0.01077</a:t>
            </a:r>
            <a:r>
              <a:rPr lang="en-US" dirty="0">
                <a:latin typeface="Century Gothic" charset="0"/>
              </a:rPr>
              <a:t>, "</a:t>
            </a:r>
            <a:r>
              <a:rPr lang="en-US" dirty="0" err="1">
                <a:latin typeface="Century Gothic" charset="0"/>
              </a:rPr>
              <a:t>make</a:t>
            </a:r>
            <a:r>
              <a:rPr lang="en-US" dirty="0">
                <a:latin typeface="Century Gothic" charset="0"/>
              </a:rPr>
              <a:t>"=&gt;</a:t>
            </a:r>
            <a:r>
              <a:rPr lang="sk-SK" dirty="0">
                <a:latin typeface="Century Gothic" charset="0"/>
              </a:rPr>
              <a:t>0.01029</a:t>
            </a:r>
            <a:r>
              <a:rPr lang="en-US" dirty="0">
                <a:latin typeface="Century Gothic" charset="0"/>
              </a:rPr>
              <a:t>, "</a:t>
            </a:r>
            <a:r>
              <a:rPr lang="en-US" dirty="0" err="1">
                <a:latin typeface="Century Gothic" charset="0"/>
              </a:rPr>
              <a:t>work</a:t>
            </a:r>
            <a:r>
              <a:rPr lang="en-US" dirty="0">
                <a:latin typeface="Century Gothic" charset="0"/>
              </a:rPr>
              <a:t>"=&gt;</a:t>
            </a:r>
            <a:r>
              <a:rPr lang="sk-SK" dirty="0">
                <a:latin typeface="Century Gothic" charset="0"/>
              </a:rPr>
              <a:t>0.00939</a:t>
            </a:r>
            <a:r>
              <a:rPr lang="en-US" dirty="0">
                <a:latin typeface="Century Gothic" charset="0"/>
              </a:rPr>
              <a:t>, "</a:t>
            </a:r>
            <a:r>
              <a:rPr lang="en-US" dirty="0" err="1">
                <a:latin typeface="Century Gothic" charset="0"/>
              </a:rPr>
              <a:t>time</a:t>
            </a:r>
            <a:r>
              <a:rPr lang="en-US" dirty="0">
                <a:latin typeface="Century Gothic" charset="0"/>
              </a:rPr>
              <a:t>"=&gt;</a:t>
            </a:r>
            <a:r>
              <a:rPr lang="sk-SK" dirty="0">
                <a:latin typeface="Century Gothic" charset="0"/>
              </a:rPr>
              <a:t>0.00924</a:t>
            </a:r>
            <a:r>
              <a:rPr lang="en-US" dirty="0">
                <a:latin typeface="Century Gothic" charset="0"/>
              </a:rPr>
              <a:t>, "datum"=&gt;</a:t>
            </a:r>
            <a:r>
              <a:rPr lang="sk-SK" dirty="0" smtClean="0">
                <a:latin typeface="Century Gothic" charset="0"/>
              </a:rPr>
              <a:t>0.00678</a:t>
            </a:r>
            <a:endParaRPr lang="en-US" dirty="0">
              <a:latin typeface="Century Gothic" charset="0"/>
            </a:endParaRPr>
          </a:p>
        </p:txBody>
      </p:sp>
    </p:spTree>
    <p:extLst>
      <p:ext uri="{BB962C8B-B14F-4D97-AF65-F5344CB8AC3E}">
        <p14:creationId xmlns:p14="http://schemas.microsoft.com/office/powerpoint/2010/main" val="38903301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Nadpis 1"/>
              <p:cNvSpPr>
                <a:spLocks noGrp="1"/>
              </p:cNvSpPr>
              <p:nvPr>
                <p:ph type="title"/>
              </p:nvPr>
            </p:nvSpPr>
            <p:spPr/>
            <p:txBody>
              <a:bodyPr>
                <a:normAutofit fontScale="90000"/>
              </a:bodyPr>
              <a:lstStyle/>
              <a:p>
                <a:r>
                  <a:rPr lang="sk-SK" sz="3200" dirty="0"/>
                  <a:t>Párovanie profilu otázky s profilom používateľa</a:t>
                </a:r>
                <a:r>
                  <a:rPr lang="sk-SK" sz="3200" dirty="0" smtClean="0"/>
                  <a:t> </a:t>
                </a:r>
                <a:br>
                  <a:rPr lang="sk-SK" sz="3200" dirty="0" smtClean="0"/>
                </a:br>
                <a:r>
                  <a:rPr lang="sk-SK" sz="2700" dirty="0" smtClean="0"/>
                  <a:t>Určenie koeficientu </a:t>
                </a:r>
                <a14:m>
                  <m:oMath xmlns:m="http://schemas.openxmlformats.org/officeDocument/2006/math">
                    <m:r>
                      <m:rPr>
                        <m:sty m:val="p"/>
                      </m:rPr>
                      <a:rPr lang="el-GR" sz="2700" i="1" smtClean="0">
                        <a:latin typeface="Cambria Math" panose="02040503050406030204" pitchFamily="18" charset="0"/>
                      </a:rPr>
                      <m:t>α</m:t>
                    </m:r>
                  </m:oMath>
                </a14:m>
                <a:endParaRPr lang="sk-SK" sz="2700" dirty="0"/>
              </a:p>
            </p:txBody>
          </p:sp>
        </mc:Choice>
        <mc:Fallback xmlns="">
          <p:sp>
            <p:nvSpPr>
              <p:cNvPr id="2" name="Nadpis 1"/>
              <p:cNvSpPr>
                <a:spLocks noGrp="1" noRot="1" noChangeAspect="1" noMove="1" noResize="1" noEditPoints="1" noAdjustHandles="1" noChangeArrowheads="1" noChangeShapeType="1" noTextEdit="1"/>
              </p:cNvSpPr>
              <p:nvPr>
                <p:ph type="title"/>
              </p:nvPr>
            </p:nvSpPr>
            <p:spPr>
              <a:blipFill rotWithShape="0">
                <a:blip r:embed="rId2"/>
                <a:stretch>
                  <a:fillRect l="-1943" t="-5213" b="-15166"/>
                </a:stretch>
              </a:blipFill>
            </p:spPr>
            <p:txBody>
              <a:bodyPr/>
              <a:lstStyle/>
              <a:p>
                <a:r>
                  <a:rPr lang="sk-SK">
                    <a:noFill/>
                  </a:rPr>
                  <a:t> </a:t>
                </a:r>
              </a:p>
            </p:txBody>
          </p:sp>
        </mc:Fallback>
      </mc:AlternateContent>
      <mc:AlternateContent xmlns:mc="http://schemas.openxmlformats.org/markup-compatibility/2006">
        <mc:Choice xmlns:a14="http://schemas.microsoft.com/office/drawing/2010/main" Requires="a14">
          <p:sp>
            <p:nvSpPr>
              <p:cNvPr id="3" name="Zástupný symbol obsahu 2"/>
              <p:cNvSpPr>
                <a:spLocks noGrp="1"/>
              </p:cNvSpPr>
              <p:nvPr>
                <p:ph idx="1"/>
              </p:nvPr>
            </p:nvSpPr>
            <p:spPr/>
            <p:txBody>
              <a:bodyPr/>
              <a:lstStyle/>
              <a:p>
                <a:r>
                  <a:rPr lang="en-US" dirty="0" smtClean="0"/>
                  <a:t>|</a:t>
                </a:r>
                <a:r>
                  <a:rPr lang="en-US" dirty="0"/>
                  <a:t>Q</a:t>
                </a:r>
                <a:r>
                  <a:rPr lang="en-US" dirty="0" smtClean="0"/>
                  <a:t>A| = 2</a:t>
                </a:r>
              </a:p>
              <a:p>
                <a14:m>
                  <m:oMath xmlns:m="http://schemas.openxmlformats.org/officeDocument/2006/math">
                    <m:r>
                      <a:rPr lang="sk-SK" sz="2000" i="1">
                        <a:latin typeface="Cambria Math" panose="02040503050406030204" pitchFamily="18" charset="0"/>
                      </a:rPr>
                      <m:t>𝛼</m:t>
                    </m:r>
                    <m:r>
                      <a:rPr lang="sk-SK" sz="2000">
                        <a:latin typeface="Cambria Math" panose="02040503050406030204" pitchFamily="18" charset="0"/>
                      </a:rPr>
                      <m:t>= </m:t>
                    </m:r>
                    <m:f>
                      <m:fPr>
                        <m:ctrlPr>
                          <a:rPr lang="sk-SK" sz="2000" i="1">
                            <a:latin typeface="Cambria Math" panose="02040503050406030204" pitchFamily="18" charset="0"/>
                          </a:rPr>
                        </m:ctrlPr>
                      </m:fPr>
                      <m:num>
                        <m:r>
                          <a:rPr lang="sk-SK" sz="2000">
                            <a:latin typeface="Cambria Math" panose="02040503050406030204" pitchFamily="18" charset="0"/>
                          </a:rPr>
                          <m:t>1</m:t>
                        </m:r>
                      </m:num>
                      <m:den>
                        <m:r>
                          <a:rPr lang="sk-SK" sz="2000">
                            <a:latin typeface="Cambria Math" panose="02040503050406030204" pitchFamily="18" charset="0"/>
                          </a:rPr>
                          <m:t>1+ </m:t>
                        </m:r>
                        <m:sSup>
                          <m:sSupPr>
                            <m:ctrlPr>
                              <a:rPr lang="sk-SK" sz="2000" i="1">
                                <a:latin typeface="Cambria Math" panose="02040503050406030204" pitchFamily="18" charset="0"/>
                              </a:rPr>
                            </m:ctrlPr>
                          </m:sSupPr>
                          <m:e>
                            <m:r>
                              <a:rPr lang="sk-SK" sz="2000" i="1">
                                <a:latin typeface="Cambria Math" panose="02040503050406030204" pitchFamily="18" charset="0"/>
                              </a:rPr>
                              <m:t>𝑒</m:t>
                            </m:r>
                          </m:e>
                          <m:sup>
                            <m:r>
                              <a:rPr lang="sk-SK" sz="2000" i="1">
                                <a:latin typeface="Cambria Math" panose="02040503050406030204" pitchFamily="18" charset="0"/>
                              </a:rPr>
                              <m:t>−</m:t>
                            </m:r>
                            <m:r>
                              <a:rPr lang="sk-SK" sz="2000">
                                <a:latin typeface="Cambria Math" panose="02040503050406030204" pitchFamily="18" charset="0"/>
                              </a:rPr>
                              <m:t>0,25(</m:t>
                            </m:r>
                            <m:d>
                              <m:dPr>
                                <m:begChr m:val="|"/>
                                <m:endChr m:val="|"/>
                                <m:ctrlPr>
                                  <a:rPr lang="sk-SK" sz="2000" i="1">
                                    <a:latin typeface="Cambria Math" panose="02040503050406030204" pitchFamily="18" charset="0"/>
                                  </a:rPr>
                                </m:ctrlPr>
                              </m:dPr>
                              <m:e>
                                <m:r>
                                  <a:rPr lang="en-US" sz="2000" i="1">
                                    <a:latin typeface="Cambria Math" panose="02040503050406030204" pitchFamily="18" charset="0"/>
                                  </a:rPr>
                                  <m:t>𝑄𝐴</m:t>
                                </m:r>
                              </m:e>
                            </m:d>
                            <m:r>
                              <a:rPr lang="en-US" sz="2000" i="1">
                                <a:latin typeface="Cambria Math" panose="02040503050406030204" pitchFamily="18" charset="0"/>
                              </a:rPr>
                              <m:t>−</m:t>
                            </m:r>
                            <m:r>
                              <a:rPr lang="en-US" sz="2000">
                                <a:latin typeface="Cambria Math" panose="02040503050406030204" pitchFamily="18" charset="0"/>
                              </a:rPr>
                              <m:t>5</m:t>
                            </m:r>
                            <m:r>
                              <a:rPr lang="sk-SK" sz="2000">
                                <a:latin typeface="Cambria Math" panose="02040503050406030204" pitchFamily="18" charset="0"/>
                              </a:rPr>
                              <m:t>)</m:t>
                            </m:r>
                          </m:sup>
                        </m:sSup>
                      </m:den>
                    </m:f>
                  </m:oMath>
                </a14:m>
                <a:r>
                  <a:rPr lang="en-US" dirty="0" smtClean="0"/>
                  <a:t> = 0,320</a:t>
                </a:r>
              </a:p>
              <a:p>
                <a:r>
                  <a:rPr lang="sk-SK" dirty="0" smtClean="0"/>
                  <a:t>QA profil sa zohľadní s váhou 0,32</a:t>
                </a:r>
              </a:p>
              <a:p>
                <a:r>
                  <a:rPr lang="en-US" dirty="0" smtClean="0"/>
                  <a:t>Non-QA prof</a:t>
                </a:r>
                <a:r>
                  <a:rPr lang="sk-SK" dirty="0" err="1" smtClean="0"/>
                  <a:t>il</a:t>
                </a:r>
                <a:r>
                  <a:rPr lang="sk-SK" dirty="0" smtClean="0"/>
                  <a:t> používateľa sa zohľadní s váhou 0,78</a:t>
                </a:r>
                <a:endParaRPr lang="en-US" dirty="0" smtClean="0"/>
              </a:p>
              <a:p>
                <a:endParaRPr lang="sk-SK" dirty="0"/>
              </a:p>
            </p:txBody>
          </p:sp>
        </mc:Choice>
        <mc:Fallback>
          <p:sp>
            <p:nvSpPr>
              <p:cNvPr id="3" name="Zástupný symbol obsahu 2"/>
              <p:cNvSpPr>
                <a:spLocks noGrp="1" noRot="1" noChangeAspect="1" noMove="1" noResize="1" noEditPoints="1" noAdjustHandles="1" noChangeArrowheads="1" noChangeShapeType="1" noTextEdit="1"/>
              </p:cNvSpPr>
              <p:nvPr>
                <p:ph idx="1"/>
              </p:nvPr>
            </p:nvSpPr>
            <p:spPr>
              <a:blipFill rotWithShape="0">
                <a:blip r:embed="rId3"/>
                <a:stretch>
                  <a:fillRect l="-925" t="-806"/>
                </a:stretch>
              </a:blipFill>
            </p:spPr>
            <p:txBody>
              <a:bodyPr/>
              <a:lstStyle/>
              <a:p>
                <a:r>
                  <a:rPr lang="sk-SK">
                    <a:noFill/>
                  </a:rPr>
                  <a:t> </a:t>
                </a:r>
              </a:p>
            </p:txBody>
          </p:sp>
        </mc:Fallback>
      </mc:AlternateContent>
    </p:spTree>
    <p:extLst>
      <p:ext uri="{BB962C8B-B14F-4D97-AF65-F5344CB8AC3E}">
        <p14:creationId xmlns:p14="http://schemas.microsoft.com/office/powerpoint/2010/main" val="39007103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dirty="0"/>
              <a:t>Výsledný zoznam odporúčaných používateľov</a:t>
            </a:r>
          </a:p>
        </p:txBody>
      </p:sp>
      <p:sp>
        <p:nvSpPr>
          <p:cNvPr id="4" name="Zástupný symbol obsahu 2"/>
          <p:cNvSpPr txBox="1">
            <a:spLocks/>
          </p:cNvSpPr>
          <p:nvPr/>
        </p:nvSpPr>
        <p:spPr>
          <a:xfrm>
            <a:off x="5239800" y="1905000"/>
            <a:ext cx="2551298" cy="3833069"/>
          </a:xfrm>
          <a:prstGeom prst="rect">
            <a:avLst/>
          </a:prstGeom>
        </p:spPr>
        <p:txBody>
          <a:bodyPr vert="horz" lIns="68580" tIns="34290" rIns="68580" bIns="34290" rtlCol="0" anchor="t">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spcBef>
                <a:spcPts val="200"/>
              </a:spcBef>
              <a:buNone/>
            </a:pPr>
            <a:r>
              <a:rPr lang="sk-SK" dirty="0" smtClean="0">
                <a:solidFill>
                  <a:srgbClr val="404040"/>
                </a:solidFill>
                <a:latin typeface="Century Gothic" charset="0"/>
              </a:rPr>
              <a:t>QA + </a:t>
            </a:r>
            <a:r>
              <a:rPr lang="sk-SK" dirty="0" err="1" smtClean="0">
                <a:solidFill>
                  <a:srgbClr val="404040"/>
                </a:solidFill>
                <a:latin typeface="Century Gothic" charset="0"/>
              </a:rPr>
              <a:t>non</a:t>
            </a:r>
            <a:r>
              <a:rPr lang="sk-SK" dirty="0" smtClean="0">
                <a:solidFill>
                  <a:srgbClr val="404040"/>
                </a:solidFill>
                <a:latin typeface="Century Gothic" charset="0"/>
              </a:rPr>
              <a:t>-QA </a:t>
            </a:r>
          </a:p>
          <a:p>
            <a:pPr marL="0" indent="0" algn="ctr">
              <a:spcBef>
                <a:spcPts val="200"/>
              </a:spcBef>
              <a:buNone/>
            </a:pPr>
            <a:r>
              <a:rPr lang="sk-SK" dirty="0" smtClean="0">
                <a:solidFill>
                  <a:srgbClr val="404040"/>
                </a:solidFill>
                <a:latin typeface="Century Gothic" charset="0"/>
              </a:rPr>
              <a:t>(Naša metóda)</a:t>
            </a:r>
          </a:p>
          <a:p>
            <a:pPr>
              <a:buFont typeface="+mj-lt"/>
              <a:buAutoNum type="arabicPeriod"/>
            </a:pPr>
            <a:r>
              <a:rPr lang="sk-SK" dirty="0" smtClean="0">
                <a:solidFill>
                  <a:srgbClr val="404040"/>
                </a:solidFill>
                <a:latin typeface="Century Gothic" charset="0"/>
              </a:rPr>
              <a:t>Používateľ </a:t>
            </a:r>
            <a:r>
              <a:rPr lang="sk-SK" dirty="0">
                <a:solidFill>
                  <a:srgbClr val="404040"/>
                </a:solidFill>
                <a:latin typeface="Century Gothic" charset="0"/>
              </a:rPr>
              <a:t>100 (80)</a:t>
            </a:r>
          </a:p>
          <a:p>
            <a:pPr>
              <a:buFont typeface="+mj-lt"/>
              <a:buAutoNum type="arabicPeriod"/>
            </a:pPr>
            <a:r>
              <a:rPr lang="sk-SK" dirty="0">
                <a:solidFill>
                  <a:srgbClr val="404040"/>
                </a:solidFill>
                <a:latin typeface="Century Gothic" charset="0"/>
              </a:rPr>
              <a:t>Používateľ 45 (75)</a:t>
            </a:r>
          </a:p>
          <a:p>
            <a:pPr>
              <a:buFont typeface="+mj-lt"/>
              <a:buAutoNum type="arabicPeriod"/>
            </a:pPr>
            <a:r>
              <a:rPr lang="sk-SK" b="1" dirty="0">
                <a:solidFill>
                  <a:srgbClr val="A53010"/>
                </a:solidFill>
                <a:latin typeface="Century Gothic" charset="0"/>
              </a:rPr>
              <a:t>Používateľ X</a:t>
            </a:r>
            <a:r>
              <a:rPr lang="sk-SK" b="1" dirty="0">
                <a:solidFill>
                  <a:srgbClr val="404040"/>
                </a:solidFill>
                <a:latin typeface="Century Gothic" charset="0"/>
              </a:rPr>
              <a:t> (73)</a:t>
            </a:r>
            <a:endParaRPr lang="sk-SK" b="1" dirty="0">
              <a:solidFill>
                <a:srgbClr val="A53010"/>
              </a:solidFill>
              <a:latin typeface="Century Gothic" charset="0"/>
            </a:endParaRPr>
          </a:p>
          <a:p>
            <a:pPr>
              <a:buFont typeface="+mj-lt"/>
              <a:buAutoNum type="arabicPeriod"/>
            </a:pPr>
            <a:r>
              <a:rPr lang="sk-SK" dirty="0">
                <a:solidFill>
                  <a:srgbClr val="404040"/>
                </a:solidFill>
                <a:latin typeface="Century Gothic" charset="0"/>
              </a:rPr>
              <a:t>Používateľ 65 (60)</a:t>
            </a:r>
          </a:p>
          <a:p>
            <a:pPr>
              <a:buFont typeface="+mj-lt"/>
              <a:buAutoNum type="arabicPeriod"/>
            </a:pPr>
            <a:r>
              <a:rPr lang="sk-SK" dirty="0">
                <a:solidFill>
                  <a:srgbClr val="404040"/>
                </a:solidFill>
                <a:latin typeface="Century Gothic" charset="0"/>
              </a:rPr>
              <a:t>Používateľ 11 (32)</a:t>
            </a:r>
          </a:p>
          <a:p>
            <a:pPr>
              <a:buFont typeface="+mj-lt"/>
              <a:buAutoNum type="arabicPeriod"/>
            </a:pPr>
            <a:r>
              <a:rPr lang="sk-SK" dirty="0">
                <a:solidFill>
                  <a:srgbClr val="404040"/>
                </a:solidFill>
                <a:latin typeface="Century Gothic" charset="0"/>
              </a:rPr>
              <a:t>Používateľ 5 (16)</a:t>
            </a:r>
          </a:p>
          <a:p>
            <a:pPr>
              <a:buFont typeface="+mj-lt"/>
              <a:buAutoNum type="arabicPeriod"/>
            </a:pPr>
            <a:r>
              <a:rPr lang="sk-SK" dirty="0">
                <a:solidFill>
                  <a:srgbClr val="404040"/>
                </a:solidFill>
                <a:latin typeface="Century Gothic" charset="0"/>
              </a:rPr>
              <a:t>Používateľ 36 (6)</a:t>
            </a:r>
          </a:p>
          <a:p>
            <a:pPr marL="0" indent="0">
              <a:buNone/>
            </a:pPr>
            <a:r>
              <a:rPr lang="sk-SK" dirty="0" smtClean="0">
                <a:solidFill>
                  <a:srgbClr val="404040"/>
                </a:solidFill>
                <a:latin typeface="Century Gothic" charset="0"/>
              </a:rPr>
              <a:t>...</a:t>
            </a:r>
            <a:endParaRPr lang="sk-SK" dirty="0">
              <a:solidFill>
                <a:srgbClr val="404040"/>
              </a:solidFill>
              <a:latin typeface="Century Gothic" charset="0"/>
            </a:endParaRPr>
          </a:p>
        </p:txBody>
      </p:sp>
      <p:sp>
        <p:nvSpPr>
          <p:cNvPr id="5" name="Zástupný symbol obsahu 2"/>
          <p:cNvSpPr txBox="1">
            <a:spLocks/>
          </p:cNvSpPr>
          <p:nvPr/>
        </p:nvSpPr>
        <p:spPr>
          <a:xfrm>
            <a:off x="1945201" y="2207004"/>
            <a:ext cx="2796838" cy="3690562"/>
          </a:xfrm>
          <a:prstGeom prst="rect">
            <a:avLst/>
          </a:prstGeom>
        </p:spPr>
        <p:txBody>
          <a:bodyPr vert="horz" lIns="68580" tIns="34290" rIns="68580" bIns="34290" rtlCol="0" anchor="t">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sk-SK" sz="1600" dirty="0" smtClean="0">
                <a:solidFill>
                  <a:srgbClr val="404040"/>
                </a:solidFill>
                <a:latin typeface="Century Gothic" charset="0"/>
              </a:rPr>
              <a:t>QA-variant</a:t>
            </a:r>
          </a:p>
          <a:p>
            <a:pPr>
              <a:buFont typeface="+mj-lt"/>
              <a:buAutoNum type="arabicPeriod"/>
            </a:pPr>
            <a:r>
              <a:rPr lang="sk-SK" dirty="0" smtClean="0">
                <a:solidFill>
                  <a:srgbClr val="404040"/>
                </a:solidFill>
                <a:latin typeface="Century Gothic" charset="0"/>
              </a:rPr>
              <a:t>Používateľ </a:t>
            </a:r>
            <a:r>
              <a:rPr lang="sk-SK" dirty="0" smtClean="0">
                <a:solidFill>
                  <a:srgbClr val="404040"/>
                </a:solidFill>
                <a:latin typeface="Century Gothic" charset="0"/>
              </a:rPr>
              <a:t>48</a:t>
            </a:r>
            <a:r>
              <a:rPr lang="sk-SK" dirty="0" smtClean="0">
                <a:solidFill>
                  <a:srgbClr val="404040"/>
                </a:solidFill>
                <a:latin typeface="Century Gothic" charset="0"/>
              </a:rPr>
              <a:t> (69)</a:t>
            </a:r>
            <a:endParaRPr lang="sk-SK" dirty="0">
              <a:solidFill>
                <a:srgbClr val="404040"/>
              </a:solidFill>
              <a:latin typeface="Century Gothic" charset="0"/>
            </a:endParaRPr>
          </a:p>
          <a:p>
            <a:pPr>
              <a:buFont typeface="+mj-lt"/>
              <a:buAutoNum type="arabicPeriod"/>
            </a:pPr>
            <a:r>
              <a:rPr lang="sk-SK" dirty="0">
                <a:solidFill>
                  <a:srgbClr val="404040"/>
                </a:solidFill>
                <a:latin typeface="Century Gothic" charset="0"/>
              </a:rPr>
              <a:t>Používateľ </a:t>
            </a:r>
            <a:r>
              <a:rPr lang="sk-SK" dirty="0" smtClean="0">
                <a:solidFill>
                  <a:srgbClr val="404040"/>
                </a:solidFill>
                <a:latin typeface="Century Gothic" charset="0"/>
              </a:rPr>
              <a:t>22 (56)</a:t>
            </a:r>
            <a:endParaRPr lang="sk-SK" dirty="0">
              <a:solidFill>
                <a:srgbClr val="404040"/>
              </a:solidFill>
              <a:latin typeface="Century Gothic" charset="0"/>
            </a:endParaRPr>
          </a:p>
          <a:p>
            <a:pPr>
              <a:buFont typeface="+mj-lt"/>
              <a:buAutoNum type="arabicPeriod"/>
            </a:pPr>
            <a:r>
              <a:rPr lang="sk-SK" dirty="0">
                <a:solidFill>
                  <a:srgbClr val="404040"/>
                </a:solidFill>
                <a:latin typeface="Century Gothic" charset="0"/>
              </a:rPr>
              <a:t>Používateľ </a:t>
            </a:r>
            <a:r>
              <a:rPr lang="sk-SK" dirty="0" smtClean="0">
                <a:solidFill>
                  <a:srgbClr val="404040"/>
                </a:solidFill>
                <a:latin typeface="Century Gothic" charset="0"/>
              </a:rPr>
              <a:t>12</a:t>
            </a:r>
            <a:r>
              <a:rPr lang="sk-SK" dirty="0" smtClean="0">
                <a:solidFill>
                  <a:srgbClr val="404040"/>
                </a:solidFill>
                <a:latin typeface="Century Gothic" charset="0"/>
              </a:rPr>
              <a:t> (52)</a:t>
            </a:r>
            <a:endParaRPr lang="sk-SK" dirty="0">
              <a:solidFill>
                <a:srgbClr val="404040"/>
              </a:solidFill>
              <a:latin typeface="Century Gothic" charset="0"/>
            </a:endParaRPr>
          </a:p>
          <a:p>
            <a:pPr>
              <a:buFont typeface="+mj-lt"/>
              <a:buAutoNum type="arabicPeriod"/>
            </a:pPr>
            <a:r>
              <a:rPr lang="sk-SK" dirty="0">
                <a:solidFill>
                  <a:srgbClr val="404040"/>
                </a:solidFill>
                <a:latin typeface="Century Gothic" charset="0"/>
              </a:rPr>
              <a:t>Používateľ 4 </a:t>
            </a:r>
            <a:r>
              <a:rPr lang="sk-SK" dirty="0" smtClean="0">
                <a:solidFill>
                  <a:srgbClr val="404040"/>
                </a:solidFill>
                <a:latin typeface="Century Gothic" charset="0"/>
              </a:rPr>
              <a:t>(45)</a:t>
            </a:r>
            <a:endParaRPr lang="sk-SK" dirty="0">
              <a:solidFill>
                <a:srgbClr val="404040"/>
              </a:solidFill>
              <a:latin typeface="Century Gothic" charset="0"/>
            </a:endParaRPr>
          </a:p>
          <a:p>
            <a:pPr>
              <a:buFont typeface="+mj-lt"/>
              <a:buAutoNum type="arabicPeriod"/>
            </a:pPr>
            <a:r>
              <a:rPr lang="sk-SK" dirty="0">
                <a:solidFill>
                  <a:srgbClr val="404040"/>
                </a:solidFill>
                <a:latin typeface="Century Gothic" charset="0"/>
              </a:rPr>
              <a:t>Používateľ </a:t>
            </a:r>
            <a:r>
              <a:rPr lang="sk-SK" dirty="0" smtClean="0">
                <a:solidFill>
                  <a:srgbClr val="404040"/>
                </a:solidFill>
                <a:latin typeface="Century Gothic" charset="0"/>
              </a:rPr>
              <a:t>72</a:t>
            </a:r>
            <a:r>
              <a:rPr lang="sk-SK" dirty="0" smtClean="0">
                <a:solidFill>
                  <a:srgbClr val="404040"/>
                </a:solidFill>
                <a:latin typeface="Century Gothic" charset="0"/>
              </a:rPr>
              <a:t> (34)</a:t>
            </a:r>
            <a:endParaRPr lang="sk-SK" dirty="0">
              <a:solidFill>
                <a:srgbClr val="404040"/>
              </a:solidFill>
              <a:latin typeface="Century Gothic" charset="0"/>
            </a:endParaRPr>
          </a:p>
          <a:p>
            <a:pPr>
              <a:buFont typeface="+mj-lt"/>
              <a:buAutoNum type="arabicPeriod"/>
            </a:pPr>
            <a:r>
              <a:rPr lang="sk-SK" dirty="0">
                <a:solidFill>
                  <a:srgbClr val="404040"/>
                </a:solidFill>
                <a:latin typeface="Century Gothic" charset="0"/>
              </a:rPr>
              <a:t>Používateľ 6 </a:t>
            </a:r>
            <a:r>
              <a:rPr lang="sk-SK" dirty="0" smtClean="0">
                <a:solidFill>
                  <a:srgbClr val="404040"/>
                </a:solidFill>
                <a:latin typeface="Century Gothic" charset="0"/>
              </a:rPr>
              <a:t>(24)</a:t>
            </a:r>
            <a:endParaRPr lang="sk-SK" dirty="0">
              <a:solidFill>
                <a:srgbClr val="404040"/>
              </a:solidFill>
              <a:latin typeface="Century Gothic" charset="0"/>
            </a:endParaRPr>
          </a:p>
          <a:p>
            <a:pPr marL="0" indent="0">
              <a:buNone/>
            </a:pPr>
            <a:r>
              <a:rPr lang="sk-SK" dirty="0">
                <a:solidFill>
                  <a:srgbClr val="404040"/>
                </a:solidFill>
                <a:latin typeface="Century Gothic" charset="0"/>
              </a:rPr>
              <a:t>...</a:t>
            </a:r>
          </a:p>
          <a:p>
            <a:pPr>
              <a:buFont typeface="+mj-lt"/>
              <a:buAutoNum type="arabicPeriod" startAt="12"/>
            </a:pPr>
            <a:r>
              <a:rPr lang="sk-SK" b="1" dirty="0">
                <a:solidFill>
                  <a:srgbClr val="A53010"/>
                </a:solidFill>
                <a:latin typeface="Century Gothic" charset="0"/>
              </a:rPr>
              <a:t>Používateľ X</a:t>
            </a:r>
            <a:r>
              <a:rPr lang="sk-SK" b="1" dirty="0">
                <a:solidFill>
                  <a:srgbClr val="404040"/>
                </a:solidFill>
                <a:latin typeface="Century Gothic" charset="0"/>
              </a:rPr>
              <a:t> </a:t>
            </a:r>
            <a:r>
              <a:rPr lang="sk-SK" b="1" dirty="0" smtClean="0">
                <a:solidFill>
                  <a:srgbClr val="404040"/>
                </a:solidFill>
                <a:latin typeface="Century Gothic" charset="0"/>
              </a:rPr>
              <a:t>(15)</a:t>
            </a:r>
            <a:endParaRPr lang="sk-SK" b="1" dirty="0" smtClean="0">
              <a:solidFill>
                <a:srgbClr val="404040"/>
              </a:solidFill>
              <a:latin typeface="Century Gothic" charset="0"/>
            </a:endParaRPr>
          </a:p>
          <a:p>
            <a:pPr marL="0" indent="0">
              <a:buNone/>
            </a:pPr>
            <a:r>
              <a:rPr lang="sk-SK" dirty="0" smtClean="0">
                <a:solidFill>
                  <a:srgbClr val="404040"/>
                </a:solidFill>
                <a:latin typeface="Century Gothic" charset="0"/>
              </a:rPr>
              <a:t>...</a:t>
            </a:r>
            <a:endParaRPr lang="sk-SK" dirty="0">
              <a:solidFill>
                <a:srgbClr val="404040"/>
              </a:solidFill>
              <a:latin typeface="Century Gothic" charset="0"/>
            </a:endParaRPr>
          </a:p>
        </p:txBody>
      </p:sp>
      <p:sp>
        <p:nvSpPr>
          <p:cNvPr id="3" name="Obdĺžnik 2"/>
          <p:cNvSpPr/>
          <p:nvPr/>
        </p:nvSpPr>
        <p:spPr>
          <a:xfrm>
            <a:off x="5239800" y="2600587"/>
            <a:ext cx="2551298" cy="36156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6" name="Obdĺžnik 5"/>
          <p:cNvSpPr/>
          <p:nvPr/>
        </p:nvSpPr>
        <p:spPr>
          <a:xfrm>
            <a:off x="1945200" y="2600587"/>
            <a:ext cx="2551298" cy="36156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extLst>
      <p:ext uri="{BB962C8B-B14F-4D97-AF65-F5344CB8AC3E}">
        <p14:creationId xmlns:p14="http://schemas.microsoft.com/office/powerpoint/2010/main" val="27483138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77719" y="3065455"/>
            <a:ext cx="6589199" cy="1280890"/>
          </a:xfrm>
        </p:spPr>
        <p:txBody>
          <a:bodyPr/>
          <a:lstStyle/>
          <a:p>
            <a:pPr algn="ctr"/>
            <a:r>
              <a:rPr lang="sk-SK" dirty="0" smtClean="0"/>
              <a:t>Prototyp</a:t>
            </a:r>
            <a:endParaRPr lang="sk-SK" dirty="0"/>
          </a:p>
        </p:txBody>
      </p:sp>
    </p:spTree>
    <p:extLst>
      <p:ext uri="{BB962C8B-B14F-4D97-AF65-F5344CB8AC3E}">
        <p14:creationId xmlns:p14="http://schemas.microsoft.com/office/powerpoint/2010/main" val="33126472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dirty="0" smtClean="0"/>
              <a:t>Overenie</a:t>
            </a:r>
            <a:endParaRPr lang="sk-SK" sz="3200" dirty="0"/>
          </a:p>
        </p:txBody>
      </p:sp>
      <mc:AlternateContent xmlns:mc="http://schemas.openxmlformats.org/markup-compatibility/2006">
        <mc:Choice xmlns:a14="http://schemas.microsoft.com/office/drawing/2010/main" Requires="a14">
          <p:sp>
            <p:nvSpPr>
              <p:cNvPr id="3" name="Zástupný symbol obsahu 2"/>
              <p:cNvSpPr>
                <a:spLocks noGrp="1"/>
              </p:cNvSpPr>
              <p:nvPr>
                <p:ph idx="1"/>
              </p:nvPr>
            </p:nvSpPr>
            <p:spPr>
              <a:xfrm>
                <a:off x="1945201" y="1905000"/>
                <a:ext cx="6947129" cy="4806193"/>
              </a:xfrm>
            </p:spPr>
            <p:txBody>
              <a:bodyPr>
                <a:normAutofit/>
              </a:bodyPr>
              <a:lstStyle/>
              <a:p>
                <a:r>
                  <a:rPr lang="sk-SK" dirty="0" smtClean="0"/>
                  <a:t>Syntetické experimenty</a:t>
                </a:r>
              </a:p>
              <a:p>
                <a:r>
                  <a:rPr lang="sk-SK" dirty="0" smtClean="0"/>
                  <a:t>Dátová </a:t>
                </a:r>
                <a:r>
                  <a:rPr lang="sk-SK" dirty="0" err="1" smtClean="0"/>
                  <a:t>sada</a:t>
                </a:r>
                <a:r>
                  <a:rPr lang="sk-SK" dirty="0"/>
                  <a:t> </a:t>
                </a:r>
                <a:r>
                  <a:rPr lang="sk-SK" dirty="0" smtClean="0"/>
                  <a:t>-&gt; Android </a:t>
                </a:r>
                <a:r>
                  <a:rPr lang="sk-SK" dirty="0" err="1" smtClean="0"/>
                  <a:t>Enthusiasts</a:t>
                </a:r>
                <a:r>
                  <a:rPr lang="sk-SK" dirty="0" smtClean="0"/>
                  <a:t> (</a:t>
                </a:r>
                <a:r>
                  <a:rPr lang="sk-SK" dirty="0" err="1" smtClean="0"/>
                  <a:t>podčasť</a:t>
                </a:r>
                <a:r>
                  <a:rPr lang="sk-SK" dirty="0" smtClean="0"/>
                  <a:t> </a:t>
                </a:r>
                <a:r>
                  <a:rPr lang="sk-SK" dirty="0" err="1" smtClean="0"/>
                  <a:t>Stack</a:t>
                </a:r>
                <a:r>
                  <a:rPr lang="sk-SK" dirty="0" smtClean="0"/>
                  <a:t> Exchange)</a:t>
                </a:r>
              </a:p>
              <a:p>
                <a:r>
                  <a:rPr lang="sk-SK" dirty="0" smtClean="0"/>
                  <a:t>Zlatý </a:t>
                </a:r>
                <a:r>
                  <a:rPr lang="sk-SK" dirty="0" err="1" smtClean="0"/>
                  <a:t>štandart</a:t>
                </a:r>
                <a:endParaRPr lang="sk-SK" dirty="0"/>
              </a:p>
              <a:p>
                <a:pPr lvl="1"/>
                <a:r>
                  <a:rPr lang="sk-SK" dirty="0"/>
                  <a:t>reálne </a:t>
                </a:r>
                <a:r>
                  <a:rPr lang="sk-SK" dirty="0" smtClean="0"/>
                  <a:t>odpovedajúci používatelia </a:t>
                </a:r>
                <a:r>
                  <a:rPr lang="sk-SK" dirty="0"/>
                  <a:t>na danú otázku v </a:t>
                </a:r>
                <a:r>
                  <a:rPr lang="sk-SK" dirty="0" smtClean="0"/>
                  <a:t>systéme</a:t>
                </a:r>
              </a:p>
              <a:p>
                <a:pPr lvl="1"/>
                <a:r>
                  <a:rPr lang="sk-SK" dirty="0" smtClean="0"/>
                  <a:t>Iba používatelia s prítomným aspoň jedným nami vybraným zdrojom </a:t>
                </a:r>
                <a:r>
                  <a:rPr lang="sk-SK" dirty="0" err="1" smtClean="0"/>
                  <a:t>non</a:t>
                </a:r>
                <a:r>
                  <a:rPr lang="sk-SK" dirty="0" smtClean="0"/>
                  <a:t>-QA dát</a:t>
                </a:r>
              </a:p>
              <a:p>
                <a:r>
                  <a:rPr lang="sk-SK" dirty="0" smtClean="0"/>
                  <a:t>Metriky</a:t>
                </a:r>
              </a:p>
              <a:p>
                <a:pPr lvl="1"/>
                <a:r>
                  <a:rPr lang="sk-SK" dirty="0" smtClean="0"/>
                  <a:t>Priem. </a:t>
                </a:r>
                <a:r>
                  <a:rPr lang="sk-SK" dirty="0"/>
                  <a:t>recipročné </a:t>
                </a:r>
                <a:r>
                  <a:rPr lang="sk-SK" dirty="0" smtClean="0"/>
                  <a:t>ohodnotenie: </a:t>
                </a:r>
                <a14:m>
                  <m:oMath xmlns:m="http://schemas.openxmlformats.org/officeDocument/2006/math">
                    <m:r>
                      <a:rPr lang="sk-SK" sz="1800" i="1">
                        <a:latin typeface="Cambria Math" panose="02040503050406030204" pitchFamily="18" charset="0"/>
                      </a:rPr>
                      <m:t>𝑀𝑅𝑅</m:t>
                    </m:r>
                    <m:r>
                      <a:rPr lang="sk-SK" sz="1800" i="1">
                        <a:latin typeface="Cambria Math" panose="02040503050406030204" pitchFamily="18" charset="0"/>
                      </a:rPr>
                      <m:t>= </m:t>
                    </m:r>
                    <m:f>
                      <m:fPr>
                        <m:ctrlPr>
                          <a:rPr lang="sk-SK" sz="1800" i="1">
                            <a:latin typeface="Cambria Math" panose="02040503050406030204" pitchFamily="18" charset="0"/>
                          </a:rPr>
                        </m:ctrlPr>
                      </m:fPr>
                      <m:num>
                        <m:r>
                          <a:rPr lang="sk-SK" sz="1800" i="1">
                            <a:latin typeface="Cambria Math" panose="02040503050406030204" pitchFamily="18" charset="0"/>
                          </a:rPr>
                          <m:t>1</m:t>
                        </m:r>
                      </m:num>
                      <m:den>
                        <m:r>
                          <a:rPr lang="en-US" sz="1800" i="1">
                            <a:latin typeface="Cambria Math" panose="02040503050406030204" pitchFamily="18" charset="0"/>
                          </a:rPr>
                          <m:t>|</m:t>
                        </m:r>
                        <m:r>
                          <a:rPr lang="en-US" sz="1800" i="1">
                            <a:latin typeface="Cambria Math" panose="02040503050406030204" pitchFamily="18" charset="0"/>
                          </a:rPr>
                          <m:t>𝑂</m:t>
                        </m:r>
                        <m:r>
                          <a:rPr lang="en-US" sz="1800" i="1">
                            <a:latin typeface="Cambria Math" panose="02040503050406030204" pitchFamily="18" charset="0"/>
                          </a:rPr>
                          <m:t>|</m:t>
                        </m:r>
                      </m:den>
                    </m:f>
                    <m:nary>
                      <m:naryPr>
                        <m:chr m:val="∑"/>
                        <m:limLoc m:val="undOvr"/>
                        <m:ctrlPr>
                          <a:rPr lang="sk-SK" sz="1800" i="1">
                            <a:latin typeface="Cambria Math" panose="02040503050406030204" pitchFamily="18" charset="0"/>
                          </a:rPr>
                        </m:ctrlPr>
                      </m:naryPr>
                      <m:sub>
                        <m:r>
                          <a:rPr lang="sk-SK" sz="1800" i="1">
                            <a:latin typeface="Cambria Math" panose="02040503050406030204" pitchFamily="18" charset="0"/>
                          </a:rPr>
                          <m:t>𝑖</m:t>
                        </m:r>
                        <m:r>
                          <a:rPr lang="sk-SK" sz="1800" i="1">
                            <a:latin typeface="Cambria Math" panose="02040503050406030204" pitchFamily="18" charset="0"/>
                          </a:rPr>
                          <m:t>=1</m:t>
                        </m:r>
                      </m:sub>
                      <m:sup>
                        <m:r>
                          <a:rPr lang="en-US" sz="1800" i="1">
                            <a:latin typeface="Cambria Math" panose="02040503050406030204" pitchFamily="18" charset="0"/>
                          </a:rPr>
                          <m:t>|</m:t>
                        </m:r>
                        <m:r>
                          <a:rPr lang="en-US" sz="1800" i="1">
                            <a:latin typeface="Cambria Math" panose="02040503050406030204" pitchFamily="18" charset="0"/>
                          </a:rPr>
                          <m:t>𝑂</m:t>
                        </m:r>
                        <m:r>
                          <a:rPr lang="en-US" sz="1800" i="1">
                            <a:latin typeface="Cambria Math" panose="02040503050406030204" pitchFamily="18" charset="0"/>
                          </a:rPr>
                          <m:t>|</m:t>
                        </m:r>
                      </m:sup>
                      <m:e>
                        <m:f>
                          <m:fPr>
                            <m:ctrlPr>
                              <a:rPr lang="sk-SK" sz="1800" i="1">
                                <a:latin typeface="Cambria Math" panose="02040503050406030204" pitchFamily="18" charset="0"/>
                              </a:rPr>
                            </m:ctrlPr>
                          </m:fPr>
                          <m:num>
                            <m:r>
                              <a:rPr lang="sk-SK" sz="1800" i="1">
                                <a:latin typeface="Cambria Math" panose="02040503050406030204" pitchFamily="18" charset="0"/>
                              </a:rPr>
                              <m:t>1</m:t>
                            </m:r>
                          </m:num>
                          <m:den>
                            <m:sSub>
                              <m:sSubPr>
                                <m:ctrlPr>
                                  <a:rPr lang="sk-SK" sz="1800" i="1">
                                    <a:latin typeface="Cambria Math" panose="02040503050406030204" pitchFamily="18" charset="0"/>
                                  </a:rPr>
                                </m:ctrlPr>
                              </m:sSubPr>
                              <m:e>
                                <m:r>
                                  <a:rPr lang="sk-SK" sz="1800" i="1">
                                    <a:latin typeface="Cambria Math" panose="02040503050406030204" pitchFamily="18" charset="0"/>
                                  </a:rPr>
                                  <m:t>𝑜h𝑜𝑑𝑛𝑜𝑡𝑒𝑛𝑖𝑒</m:t>
                                </m:r>
                              </m:e>
                              <m:sub>
                                <m:r>
                                  <a:rPr lang="sk-SK" sz="1800" i="1">
                                    <a:latin typeface="Cambria Math" panose="02040503050406030204" pitchFamily="18" charset="0"/>
                                  </a:rPr>
                                  <m:t>𝑖</m:t>
                                </m:r>
                              </m:sub>
                            </m:sSub>
                          </m:den>
                        </m:f>
                      </m:e>
                    </m:nary>
                  </m:oMath>
                </a14:m>
                <a:endParaRPr lang="sk-SK" dirty="0" smtClean="0"/>
              </a:p>
              <a:p>
                <a:pPr lvl="1"/>
                <a:r>
                  <a:rPr lang="sk-SK" dirty="0"/>
                  <a:t>Presnosť pri </a:t>
                </a:r>
                <a:r>
                  <a:rPr lang="sk-SK" dirty="0" smtClean="0"/>
                  <a:t>n: </a:t>
                </a:r>
                <a14:m>
                  <m:oMath xmlns:m="http://schemas.openxmlformats.org/officeDocument/2006/math">
                    <m:r>
                      <a:rPr lang="sk-SK" sz="1800" i="1">
                        <a:latin typeface="Cambria Math" panose="02040503050406030204" pitchFamily="18" charset="0"/>
                      </a:rPr>
                      <m:t>𝑃</m:t>
                    </m:r>
                    <m:r>
                      <a:rPr lang="sk-SK" sz="1800" i="1">
                        <a:latin typeface="Cambria Math" panose="02040503050406030204" pitchFamily="18" charset="0"/>
                      </a:rPr>
                      <m:t>@</m:t>
                    </m:r>
                    <m:r>
                      <a:rPr lang="sk-SK" sz="1800" i="1">
                        <a:latin typeface="Cambria Math" panose="02040503050406030204" pitchFamily="18" charset="0"/>
                      </a:rPr>
                      <m:t>𝑛</m:t>
                    </m:r>
                    <m:r>
                      <a:rPr lang="sk-SK" sz="1800" i="1">
                        <a:latin typeface="Cambria Math" panose="02040503050406030204" pitchFamily="18" charset="0"/>
                      </a:rPr>
                      <m:t>= </m:t>
                    </m:r>
                    <m:f>
                      <m:fPr>
                        <m:ctrlPr>
                          <a:rPr lang="sk-SK" sz="1800" i="1">
                            <a:latin typeface="Cambria Math" panose="02040503050406030204" pitchFamily="18" charset="0"/>
                          </a:rPr>
                        </m:ctrlPr>
                      </m:fPr>
                      <m:num>
                        <m:r>
                          <a:rPr lang="sk-SK" sz="1800" i="1">
                            <a:latin typeface="Cambria Math" panose="02040503050406030204" pitchFamily="18" charset="0"/>
                          </a:rPr>
                          <m:t>1</m:t>
                        </m:r>
                      </m:num>
                      <m:den>
                        <m:r>
                          <a:rPr lang="en-US" sz="1800" i="1">
                            <a:latin typeface="Cambria Math" panose="02040503050406030204" pitchFamily="18" charset="0"/>
                          </a:rPr>
                          <m:t>|</m:t>
                        </m:r>
                        <m:r>
                          <a:rPr lang="en-US" sz="1800" i="1">
                            <a:latin typeface="Cambria Math" panose="02040503050406030204" pitchFamily="18" charset="0"/>
                          </a:rPr>
                          <m:t>𝑂</m:t>
                        </m:r>
                        <m:r>
                          <a:rPr lang="en-US" sz="1800" i="1">
                            <a:latin typeface="Cambria Math" panose="02040503050406030204" pitchFamily="18" charset="0"/>
                          </a:rPr>
                          <m:t>|</m:t>
                        </m:r>
                      </m:den>
                    </m:f>
                    <m:nary>
                      <m:naryPr>
                        <m:chr m:val="∑"/>
                        <m:limLoc m:val="undOvr"/>
                        <m:ctrlPr>
                          <a:rPr lang="sk-SK" sz="1800" i="1">
                            <a:latin typeface="Cambria Math" panose="02040503050406030204" pitchFamily="18" charset="0"/>
                          </a:rPr>
                        </m:ctrlPr>
                      </m:naryPr>
                      <m:sub>
                        <m:r>
                          <a:rPr lang="sk-SK" sz="1800" i="1">
                            <a:latin typeface="Cambria Math" panose="02040503050406030204" pitchFamily="18" charset="0"/>
                          </a:rPr>
                          <m:t>𝑖</m:t>
                        </m:r>
                        <m:r>
                          <a:rPr lang="sk-SK" sz="1800" i="1">
                            <a:latin typeface="Cambria Math" panose="02040503050406030204" pitchFamily="18" charset="0"/>
                          </a:rPr>
                          <m:t>=1</m:t>
                        </m:r>
                      </m:sub>
                      <m:sup>
                        <m:r>
                          <a:rPr lang="en-US" sz="1800" i="1">
                            <a:latin typeface="Cambria Math" panose="02040503050406030204" pitchFamily="18" charset="0"/>
                          </a:rPr>
                          <m:t>|</m:t>
                        </m:r>
                        <m:r>
                          <a:rPr lang="en-US" sz="1800" i="1">
                            <a:latin typeface="Cambria Math" panose="02040503050406030204" pitchFamily="18" charset="0"/>
                          </a:rPr>
                          <m:t>𝑂</m:t>
                        </m:r>
                        <m:r>
                          <a:rPr lang="en-US" sz="1800" i="1">
                            <a:latin typeface="Cambria Math" panose="02040503050406030204" pitchFamily="18" charset="0"/>
                          </a:rPr>
                          <m:t>|</m:t>
                        </m:r>
                      </m:sup>
                      <m:e>
                        <m:f>
                          <m:fPr>
                            <m:ctrlPr>
                              <a:rPr lang="sk-SK" sz="1800" i="1">
                                <a:latin typeface="Cambria Math" panose="02040503050406030204" pitchFamily="18" charset="0"/>
                              </a:rPr>
                            </m:ctrlPr>
                          </m:fPr>
                          <m:num>
                            <m:r>
                              <a:rPr lang="en-US" sz="1800" i="1">
                                <a:latin typeface="Cambria Math" panose="02040503050406030204" pitchFamily="18" charset="0"/>
                              </a:rPr>
                              <m:t>|</m:t>
                            </m:r>
                            <m:sSub>
                              <m:sSubPr>
                                <m:ctrlPr>
                                  <a:rPr lang="sk-SK" sz="1800" i="1">
                                    <a:latin typeface="Cambria Math" panose="02040503050406030204" pitchFamily="18" charset="0"/>
                                  </a:rPr>
                                </m:ctrlPr>
                              </m:sSubPr>
                              <m:e>
                                <m:r>
                                  <a:rPr lang="en-US" sz="1800" i="1">
                                    <a:latin typeface="Cambria Math" panose="02040503050406030204" pitchFamily="18" charset="0"/>
                                  </a:rPr>
                                  <m:t>𝑃</m:t>
                                </m:r>
                              </m:e>
                              <m:sub>
                                <m:r>
                                  <a:rPr lang="en-US" sz="1800" i="1">
                                    <a:latin typeface="Cambria Math" panose="02040503050406030204" pitchFamily="18" charset="0"/>
                                  </a:rPr>
                                  <m:t>𝑟</m:t>
                                </m:r>
                              </m:sub>
                            </m:sSub>
                            <m:r>
                              <a:rPr lang="en-US" sz="1800" i="1">
                                <a:latin typeface="Cambria Math" panose="02040503050406030204" pitchFamily="18" charset="0"/>
                              </a:rPr>
                              <m:t>|</m:t>
                            </m:r>
                          </m:num>
                          <m:den>
                            <m:r>
                              <a:rPr lang="sk-SK" sz="1800" i="1">
                                <a:latin typeface="Cambria Math" panose="02040503050406030204" pitchFamily="18" charset="0"/>
                              </a:rPr>
                              <m:t>𝑛</m:t>
                            </m:r>
                          </m:den>
                        </m:f>
                      </m:e>
                    </m:nary>
                  </m:oMath>
                </a14:m>
                <a:endParaRPr lang="sk-SK" dirty="0" smtClean="0"/>
              </a:p>
              <a:p>
                <a:pPr lvl="1"/>
                <a:r>
                  <a:rPr lang="sk-SK" dirty="0" smtClean="0"/>
                  <a:t>Kosínusová </a:t>
                </a:r>
                <a:r>
                  <a:rPr lang="sk-SK" dirty="0" smtClean="0"/>
                  <a:t>pod.: </a:t>
                </a:r>
                <a14:m>
                  <m:oMath xmlns:m="http://schemas.openxmlformats.org/officeDocument/2006/math">
                    <m:r>
                      <m:rPr>
                        <m:sty m:val="p"/>
                      </m:rPr>
                      <a:rPr lang="sk-SK" sz="1800" b="0" i="0" smtClean="0">
                        <a:latin typeface="Cambria Math" panose="02040503050406030204" pitchFamily="18" charset="0"/>
                      </a:rPr>
                      <m:t>sim</m:t>
                    </m:r>
                    <m:d>
                      <m:dPr>
                        <m:ctrlPr>
                          <a:rPr lang="sk-SK" sz="1800" i="1">
                            <a:latin typeface="Cambria Math" panose="02040503050406030204" pitchFamily="18" charset="0"/>
                          </a:rPr>
                        </m:ctrlPr>
                      </m:dPr>
                      <m:e>
                        <m:sSub>
                          <m:sSubPr>
                            <m:ctrlPr>
                              <a:rPr lang="sk-SK" sz="1800" i="1">
                                <a:latin typeface="Cambria Math" panose="02040503050406030204" pitchFamily="18" charset="0"/>
                              </a:rPr>
                            </m:ctrlPr>
                          </m:sSubPr>
                          <m:e>
                            <m:r>
                              <a:rPr lang="sk-SK" sz="1800" i="1">
                                <a:latin typeface="Cambria Math" panose="02040503050406030204" pitchFamily="18" charset="0"/>
                              </a:rPr>
                              <m:t>𝜃</m:t>
                            </m:r>
                          </m:e>
                          <m:sub>
                            <m:r>
                              <a:rPr lang="sk-SK" sz="1800" i="1">
                                <a:latin typeface="Cambria Math" panose="02040503050406030204" pitchFamily="18" charset="0"/>
                              </a:rPr>
                              <m:t>𝑝</m:t>
                            </m:r>
                            <m:r>
                              <a:rPr lang="sk-SK" sz="1800" i="1">
                                <a:latin typeface="Cambria Math" panose="02040503050406030204" pitchFamily="18" charset="0"/>
                              </a:rPr>
                              <m:t>−</m:t>
                            </m:r>
                            <m:r>
                              <a:rPr lang="sk-SK" sz="1800" i="1">
                                <a:latin typeface="Cambria Math" panose="02040503050406030204" pitchFamily="18" charset="0"/>
                              </a:rPr>
                              <m:t>𝑞𝑎</m:t>
                            </m:r>
                          </m:sub>
                        </m:sSub>
                        <m:r>
                          <a:rPr lang="sk-SK" sz="1800" i="1">
                            <a:latin typeface="Cambria Math" panose="02040503050406030204" pitchFamily="18" charset="0"/>
                          </a:rPr>
                          <m:t>,</m:t>
                        </m:r>
                        <m:sSub>
                          <m:sSubPr>
                            <m:ctrlPr>
                              <a:rPr lang="sk-SK" sz="1800" i="1">
                                <a:latin typeface="Cambria Math" panose="02040503050406030204" pitchFamily="18" charset="0"/>
                              </a:rPr>
                            </m:ctrlPr>
                          </m:sSubPr>
                          <m:e>
                            <m:r>
                              <a:rPr lang="sk-SK" sz="1800" i="1">
                                <a:latin typeface="Cambria Math" panose="02040503050406030204" pitchFamily="18" charset="0"/>
                              </a:rPr>
                              <m:t>𝜃</m:t>
                            </m:r>
                          </m:e>
                          <m:sub>
                            <m:r>
                              <a:rPr lang="sk-SK" sz="1800" i="1">
                                <a:latin typeface="Cambria Math" panose="02040503050406030204" pitchFamily="18" charset="0"/>
                              </a:rPr>
                              <m:t>𝑝</m:t>
                            </m:r>
                            <m:r>
                              <a:rPr lang="sk-SK" sz="1800" i="1">
                                <a:latin typeface="Cambria Math" panose="02040503050406030204" pitchFamily="18" charset="0"/>
                              </a:rPr>
                              <m:t>−</m:t>
                            </m:r>
                            <m:r>
                              <a:rPr lang="sk-SK" sz="1800" i="1">
                                <a:latin typeface="Cambria Math" panose="02040503050406030204" pitchFamily="18" charset="0"/>
                              </a:rPr>
                              <m:t>𝑛𝑜𝑛</m:t>
                            </m:r>
                            <m:r>
                              <a:rPr lang="sk-SK" sz="1800" i="1">
                                <a:latin typeface="Cambria Math" panose="02040503050406030204" pitchFamily="18" charset="0"/>
                              </a:rPr>
                              <m:t>−</m:t>
                            </m:r>
                            <m:r>
                              <a:rPr lang="sk-SK" sz="1800" i="1">
                                <a:latin typeface="Cambria Math" panose="02040503050406030204" pitchFamily="18" charset="0"/>
                              </a:rPr>
                              <m:t>𝑞𝑎</m:t>
                            </m:r>
                          </m:sub>
                        </m:sSub>
                      </m:e>
                    </m:d>
                    <m:r>
                      <a:rPr lang="sk-SK" sz="1800" i="1">
                        <a:latin typeface="Cambria Math" panose="02040503050406030204" pitchFamily="18" charset="0"/>
                      </a:rPr>
                      <m:t>= </m:t>
                    </m:r>
                    <m:f>
                      <m:fPr>
                        <m:ctrlPr>
                          <a:rPr lang="sk-SK" sz="1800" i="1">
                            <a:latin typeface="Cambria Math" panose="02040503050406030204" pitchFamily="18" charset="0"/>
                          </a:rPr>
                        </m:ctrlPr>
                      </m:fPr>
                      <m:num>
                        <m:sSub>
                          <m:sSubPr>
                            <m:ctrlPr>
                              <a:rPr lang="sk-SK" sz="1800" i="1">
                                <a:latin typeface="Cambria Math" panose="02040503050406030204" pitchFamily="18" charset="0"/>
                              </a:rPr>
                            </m:ctrlPr>
                          </m:sSubPr>
                          <m:e>
                            <m:r>
                              <a:rPr lang="sk-SK" sz="1800" i="1">
                                <a:latin typeface="Cambria Math" panose="02040503050406030204" pitchFamily="18" charset="0"/>
                              </a:rPr>
                              <m:t>𝜃</m:t>
                            </m:r>
                          </m:e>
                          <m:sub>
                            <m:r>
                              <a:rPr lang="sk-SK" sz="1800" i="1">
                                <a:latin typeface="Cambria Math" panose="02040503050406030204" pitchFamily="18" charset="0"/>
                              </a:rPr>
                              <m:t>𝑝</m:t>
                            </m:r>
                            <m:r>
                              <a:rPr lang="sk-SK" sz="1800" i="1">
                                <a:latin typeface="Cambria Math" panose="02040503050406030204" pitchFamily="18" charset="0"/>
                              </a:rPr>
                              <m:t>−</m:t>
                            </m:r>
                            <m:r>
                              <a:rPr lang="sk-SK" sz="1800" i="1">
                                <a:latin typeface="Cambria Math" panose="02040503050406030204" pitchFamily="18" charset="0"/>
                              </a:rPr>
                              <m:t>𝑞𝑎</m:t>
                            </m:r>
                          </m:sub>
                        </m:sSub>
                        <m:r>
                          <a:rPr lang="sk-SK" sz="1800" i="1">
                            <a:latin typeface="Cambria Math" panose="02040503050406030204" pitchFamily="18" charset="0"/>
                          </a:rPr>
                          <m:t>∗</m:t>
                        </m:r>
                        <m:sSub>
                          <m:sSubPr>
                            <m:ctrlPr>
                              <a:rPr lang="sk-SK" sz="1800" i="1">
                                <a:latin typeface="Cambria Math" panose="02040503050406030204" pitchFamily="18" charset="0"/>
                              </a:rPr>
                            </m:ctrlPr>
                          </m:sSubPr>
                          <m:e>
                            <m:r>
                              <a:rPr lang="sk-SK" sz="1800" i="1">
                                <a:latin typeface="Cambria Math" panose="02040503050406030204" pitchFamily="18" charset="0"/>
                              </a:rPr>
                              <m:t>𝜃</m:t>
                            </m:r>
                          </m:e>
                          <m:sub>
                            <m:r>
                              <a:rPr lang="sk-SK" sz="1800" i="1">
                                <a:latin typeface="Cambria Math" panose="02040503050406030204" pitchFamily="18" charset="0"/>
                              </a:rPr>
                              <m:t>𝑝</m:t>
                            </m:r>
                            <m:r>
                              <a:rPr lang="sk-SK" sz="1800" i="1">
                                <a:latin typeface="Cambria Math" panose="02040503050406030204" pitchFamily="18" charset="0"/>
                              </a:rPr>
                              <m:t>−</m:t>
                            </m:r>
                            <m:r>
                              <a:rPr lang="sk-SK" sz="1800" i="1">
                                <a:latin typeface="Cambria Math" panose="02040503050406030204" pitchFamily="18" charset="0"/>
                              </a:rPr>
                              <m:t>𝑛𝑜𝑛</m:t>
                            </m:r>
                            <m:r>
                              <a:rPr lang="sk-SK" sz="1800" i="1">
                                <a:latin typeface="Cambria Math" panose="02040503050406030204" pitchFamily="18" charset="0"/>
                              </a:rPr>
                              <m:t>−</m:t>
                            </m:r>
                            <m:r>
                              <a:rPr lang="sk-SK" sz="1800" i="1">
                                <a:latin typeface="Cambria Math" panose="02040503050406030204" pitchFamily="18" charset="0"/>
                              </a:rPr>
                              <m:t>𝑞𝑎</m:t>
                            </m:r>
                          </m:sub>
                        </m:sSub>
                      </m:num>
                      <m:den>
                        <m:d>
                          <m:dPr>
                            <m:begChr m:val="‖"/>
                            <m:endChr m:val="‖"/>
                            <m:ctrlPr>
                              <a:rPr lang="sk-SK" sz="1800" i="1">
                                <a:latin typeface="Cambria Math" panose="02040503050406030204" pitchFamily="18" charset="0"/>
                              </a:rPr>
                            </m:ctrlPr>
                          </m:dPr>
                          <m:e>
                            <m:sSub>
                              <m:sSubPr>
                                <m:ctrlPr>
                                  <a:rPr lang="sk-SK" sz="1800" i="1">
                                    <a:latin typeface="Cambria Math" panose="02040503050406030204" pitchFamily="18" charset="0"/>
                                  </a:rPr>
                                </m:ctrlPr>
                              </m:sSubPr>
                              <m:e>
                                <m:r>
                                  <a:rPr lang="sk-SK" sz="1800" i="1">
                                    <a:latin typeface="Cambria Math" panose="02040503050406030204" pitchFamily="18" charset="0"/>
                                  </a:rPr>
                                  <m:t>𝜃</m:t>
                                </m:r>
                              </m:e>
                              <m:sub>
                                <m:r>
                                  <a:rPr lang="sk-SK" sz="1800" i="1">
                                    <a:latin typeface="Cambria Math" panose="02040503050406030204" pitchFamily="18" charset="0"/>
                                  </a:rPr>
                                  <m:t>𝑝</m:t>
                                </m:r>
                                <m:r>
                                  <a:rPr lang="sk-SK" sz="1800" i="1">
                                    <a:latin typeface="Cambria Math" panose="02040503050406030204" pitchFamily="18" charset="0"/>
                                  </a:rPr>
                                  <m:t>−</m:t>
                                </m:r>
                                <m:r>
                                  <a:rPr lang="sk-SK" sz="1800" i="1">
                                    <a:latin typeface="Cambria Math" panose="02040503050406030204" pitchFamily="18" charset="0"/>
                                  </a:rPr>
                                  <m:t>𝑞𝑎</m:t>
                                </m:r>
                              </m:sub>
                            </m:sSub>
                          </m:e>
                        </m:d>
                        <m:d>
                          <m:dPr>
                            <m:begChr m:val="‖"/>
                            <m:endChr m:val="‖"/>
                            <m:ctrlPr>
                              <a:rPr lang="sk-SK" sz="1800" i="1">
                                <a:latin typeface="Cambria Math" panose="02040503050406030204" pitchFamily="18" charset="0"/>
                              </a:rPr>
                            </m:ctrlPr>
                          </m:dPr>
                          <m:e>
                            <m:sSub>
                              <m:sSubPr>
                                <m:ctrlPr>
                                  <a:rPr lang="sk-SK" sz="1800" i="1">
                                    <a:latin typeface="Cambria Math" panose="02040503050406030204" pitchFamily="18" charset="0"/>
                                  </a:rPr>
                                </m:ctrlPr>
                              </m:sSubPr>
                              <m:e>
                                <m:r>
                                  <a:rPr lang="sk-SK" sz="1800" i="1">
                                    <a:latin typeface="Cambria Math" panose="02040503050406030204" pitchFamily="18" charset="0"/>
                                  </a:rPr>
                                  <m:t>𝜃</m:t>
                                </m:r>
                              </m:e>
                              <m:sub>
                                <m:r>
                                  <a:rPr lang="sk-SK" sz="1800" i="1">
                                    <a:latin typeface="Cambria Math" panose="02040503050406030204" pitchFamily="18" charset="0"/>
                                  </a:rPr>
                                  <m:t>𝑝</m:t>
                                </m:r>
                                <m:r>
                                  <a:rPr lang="sk-SK" sz="1800" i="1">
                                    <a:latin typeface="Cambria Math" panose="02040503050406030204" pitchFamily="18" charset="0"/>
                                  </a:rPr>
                                  <m:t>−</m:t>
                                </m:r>
                                <m:r>
                                  <a:rPr lang="sk-SK" sz="1800" i="1">
                                    <a:latin typeface="Cambria Math" panose="02040503050406030204" pitchFamily="18" charset="0"/>
                                  </a:rPr>
                                  <m:t>𝑛𝑜𝑛</m:t>
                                </m:r>
                                <m:r>
                                  <a:rPr lang="sk-SK" sz="1800" i="1">
                                    <a:latin typeface="Cambria Math" panose="02040503050406030204" pitchFamily="18" charset="0"/>
                                  </a:rPr>
                                  <m:t>−</m:t>
                                </m:r>
                                <m:r>
                                  <a:rPr lang="sk-SK" sz="1800" i="1">
                                    <a:latin typeface="Cambria Math" panose="02040503050406030204" pitchFamily="18" charset="0"/>
                                  </a:rPr>
                                  <m:t>𝑞𝑎</m:t>
                                </m:r>
                              </m:sub>
                            </m:sSub>
                          </m:e>
                        </m:d>
                      </m:den>
                    </m:f>
                  </m:oMath>
                </a14:m>
                <a:endParaRPr lang="sk-SK" dirty="0"/>
              </a:p>
            </p:txBody>
          </p:sp>
        </mc:Choice>
        <mc:Fallback>
          <p:sp>
            <p:nvSpPr>
              <p:cNvPr id="3" name="Zástupný symbol obsahu 2"/>
              <p:cNvSpPr>
                <a:spLocks noGrp="1" noRot="1" noChangeAspect="1" noMove="1" noResize="1" noEditPoints="1" noAdjustHandles="1" noChangeArrowheads="1" noChangeShapeType="1" noTextEdit="1"/>
              </p:cNvSpPr>
              <p:nvPr>
                <p:ph idx="1"/>
              </p:nvPr>
            </p:nvSpPr>
            <p:spPr>
              <a:xfrm>
                <a:off x="1945201" y="1905000"/>
                <a:ext cx="6947129" cy="4806193"/>
              </a:xfrm>
              <a:blipFill rotWithShape="0">
                <a:blip r:embed="rId2"/>
                <a:stretch>
                  <a:fillRect l="-614" t="-761"/>
                </a:stretch>
              </a:blipFill>
            </p:spPr>
            <p:txBody>
              <a:bodyPr/>
              <a:lstStyle/>
              <a:p>
                <a:r>
                  <a:rPr lang="sk-SK">
                    <a:noFill/>
                  </a:rPr>
                  <a:t> </a:t>
                </a:r>
              </a:p>
            </p:txBody>
          </p:sp>
        </mc:Fallback>
      </mc:AlternateContent>
    </p:spTree>
    <p:extLst>
      <p:ext uri="{BB962C8B-B14F-4D97-AF65-F5344CB8AC3E}">
        <p14:creationId xmlns:p14="http://schemas.microsoft.com/office/powerpoint/2010/main" val="8971653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dirty="0" smtClean="0"/>
              <a:t>Konzistencia medzi QA a </a:t>
            </a:r>
            <a:r>
              <a:rPr lang="sk-SK" sz="3200" dirty="0" err="1" smtClean="0"/>
              <a:t>non</a:t>
            </a:r>
            <a:r>
              <a:rPr lang="sk-SK" sz="3200" dirty="0" smtClean="0"/>
              <a:t>-QA profilmi používateľa</a:t>
            </a:r>
            <a:endParaRPr lang="sk-SK" sz="3200" dirty="0"/>
          </a:p>
        </p:txBody>
      </p:sp>
      <p:sp>
        <p:nvSpPr>
          <p:cNvPr id="3" name="Zástupný symbol obsahu 2"/>
          <p:cNvSpPr>
            <a:spLocks noGrp="1"/>
          </p:cNvSpPr>
          <p:nvPr>
            <p:ph idx="1"/>
          </p:nvPr>
        </p:nvSpPr>
        <p:spPr>
          <a:xfrm>
            <a:off x="1942415" y="1905000"/>
            <a:ext cx="6591985" cy="3777622"/>
          </a:xfrm>
        </p:spPr>
        <p:txBody>
          <a:bodyPr/>
          <a:lstStyle/>
          <a:p>
            <a:r>
              <a:rPr lang="sk-SK" dirty="0" smtClean="0"/>
              <a:t>Porovnanie podobnosti medzi QA a </a:t>
            </a:r>
            <a:r>
              <a:rPr lang="sk-SK" dirty="0" err="1" smtClean="0"/>
              <a:t>non</a:t>
            </a:r>
            <a:r>
              <a:rPr lang="sk-SK" dirty="0" smtClean="0"/>
              <a:t>-QA profilmi používateľa</a:t>
            </a:r>
            <a:endParaRPr lang="sk-SK" dirty="0"/>
          </a:p>
        </p:txBody>
      </p:sp>
      <p:graphicFrame>
        <p:nvGraphicFramePr>
          <p:cNvPr id="5" name="Zástupný symbol obsahu 3"/>
          <p:cNvGraphicFramePr>
            <a:graphicFrameLocks/>
          </p:cNvGraphicFramePr>
          <p:nvPr>
            <p:extLst>
              <p:ext uri="{D42A27DB-BD31-4B8C-83A1-F6EECF244321}">
                <p14:modId xmlns:p14="http://schemas.microsoft.com/office/powerpoint/2010/main" val="1385503747"/>
              </p:ext>
            </p:extLst>
          </p:nvPr>
        </p:nvGraphicFramePr>
        <p:xfrm>
          <a:off x="596644" y="2884304"/>
          <a:ext cx="8183181" cy="34679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030264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obsahu 2"/>
              <p:cNvSpPr>
                <a:spLocks noGrp="1"/>
              </p:cNvSpPr>
              <p:nvPr>
                <p:ph idx="1"/>
              </p:nvPr>
            </p:nvSpPr>
            <p:spPr>
              <a:xfrm>
                <a:off x="1941909" y="1858518"/>
                <a:ext cx="6686550" cy="3432149"/>
              </a:xfrm>
            </p:spPr>
            <p:txBody>
              <a:bodyPr/>
              <a:lstStyle/>
              <a:p>
                <a:r>
                  <a:rPr lang="sk-SK" sz="1600" dirty="0" smtClean="0"/>
                  <a:t>Ako sa mení podobnosť medzi </a:t>
                </a:r>
                <a:r>
                  <a:rPr lang="sk-SK" sz="1600" dirty="0" err="1" smtClean="0"/>
                  <a:t>non</a:t>
                </a:r>
                <a:r>
                  <a:rPr lang="sk-SK" sz="1600" dirty="0" smtClean="0"/>
                  <a:t>-QA a QA profilom používateľa pri rôznom </a:t>
                </a:r>
                <a:r>
                  <a:rPr lang="sk-SK" sz="1600" dirty="0" err="1" smtClean="0"/>
                  <a:t>ováhovaní</a:t>
                </a:r>
                <a:r>
                  <a:rPr lang="sk-SK" sz="1600" dirty="0" smtClean="0"/>
                  <a:t> zdrojov </a:t>
                </a:r>
                <a:r>
                  <a:rPr lang="sk-SK" sz="1600" dirty="0" err="1" smtClean="0"/>
                  <a:t>non</a:t>
                </a:r>
                <a:r>
                  <a:rPr lang="sk-SK" sz="1600" dirty="0" smtClean="0"/>
                  <a:t>-QA dát</a:t>
                </a:r>
                <a:r>
                  <a:rPr lang="en-US" sz="1600" dirty="0" smtClean="0"/>
                  <a:t> </a:t>
                </a:r>
              </a:p>
              <a:p>
                <a:pPr marL="0" indent="0" algn="ctr">
                  <a:buNone/>
                </a:pPr>
                <a14:m>
                  <m:oMathPara xmlns:m="http://schemas.openxmlformats.org/officeDocument/2006/math">
                    <m:oMathParaPr>
                      <m:jc m:val="centerGroup"/>
                    </m:oMathParaPr>
                    <m:oMath xmlns:m="http://schemas.openxmlformats.org/officeDocument/2006/math">
                      <m:sSub>
                        <m:sSubPr>
                          <m:ctrlPr>
                            <a:rPr lang="sk-SK" sz="1600" i="1">
                              <a:latin typeface="Cambria Math" panose="02040503050406030204" pitchFamily="18" charset="0"/>
                            </a:rPr>
                          </m:ctrlPr>
                        </m:sSubPr>
                        <m:e>
                          <m:r>
                            <a:rPr lang="sk-SK" sz="1600" i="1">
                              <a:latin typeface="Cambria Math" panose="02040503050406030204" pitchFamily="18" charset="0"/>
                            </a:rPr>
                            <m:t>𝜃</m:t>
                          </m:r>
                        </m:e>
                        <m:sub>
                          <m:r>
                            <a:rPr lang="sk-SK" sz="1600" i="1">
                              <a:latin typeface="Cambria Math" panose="02040503050406030204" pitchFamily="18" charset="0"/>
                            </a:rPr>
                            <m:t>𝑛𝑜𝑛</m:t>
                          </m:r>
                          <m:r>
                            <a:rPr lang="sk-SK" sz="1600" i="1">
                              <a:latin typeface="Cambria Math" panose="02040503050406030204" pitchFamily="18" charset="0"/>
                            </a:rPr>
                            <m:t>−</m:t>
                          </m:r>
                          <m:r>
                            <a:rPr lang="sk-SK" sz="1600" i="1">
                              <a:latin typeface="Cambria Math" panose="02040503050406030204" pitchFamily="18" charset="0"/>
                            </a:rPr>
                            <m:t>𝑞𝑎</m:t>
                          </m:r>
                        </m:sub>
                      </m:sSub>
                      <m:r>
                        <a:rPr lang="sk-SK" sz="1600">
                          <a:latin typeface="Cambria Math" panose="02040503050406030204" pitchFamily="18" charset="0"/>
                        </a:rPr>
                        <m:t>= </m:t>
                      </m:r>
                      <m:r>
                        <m:rPr>
                          <m:sty m:val="p"/>
                        </m:rPr>
                        <a:rPr lang="sk-SK" sz="1600">
                          <a:latin typeface="Cambria Math" panose="02040503050406030204" pitchFamily="18" charset="0"/>
                        </a:rPr>
                        <m:t>β</m:t>
                      </m:r>
                      <m:r>
                        <a:rPr lang="sk-SK" sz="1600" i="1">
                          <a:latin typeface="Cambria Math" panose="02040503050406030204" pitchFamily="18" charset="0"/>
                        </a:rPr>
                        <m:t>∗</m:t>
                      </m:r>
                      <m:sSub>
                        <m:sSubPr>
                          <m:ctrlPr>
                            <a:rPr lang="sk-SK" sz="1600" i="1">
                              <a:latin typeface="Cambria Math" panose="02040503050406030204" pitchFamily="18" charset="0"/>
                            </a:rPr>
                          </m:ctrlPr>
                        </m:sSubPr>
                        <m:e>
                          <m:r>
                            <a:rPr lang="sk-SK" sz="1600" i="1">
                              <a:latin typeface="Cambria Math" panose="02040503050406030204" pitchFamily="18" charset="0"/>
                            </a:rPr>
                            <m:t>𝜃</m:t>
                          </m:r>
                        </m:e>
                        <m:sub>
                          <m:r>
                            <a:rPr lang="sk-SK" sz="1600" i="1">
                              <a:latin typeface="Cambria Math" panose="02040503050406030204" pitchFamily="18" charset="0"/>
                            </a:rPr>
                            <m:t>𝑜</m:t>
                          </m:r>
                          <m:r>
                            <a:rPr lang="sk-SK" sz="1600" i="1">
                              <a:latin typeface="Cambria Math" panose="02040503050406030204" pitchFamily="18" charset="0"/>
                            </a:rPr>
                            <m:t>−</m:t>
                          </m:r>
                          <m:r>
                            <a:rPr lang="sk-SK" sz="1600" i="1">
                              <a:latin typeface="Cambria Math" panose="02040503050406030204" pitchFamily="18" charset="0"/>
                            </a:rPr>
                            <m:t>𝑚𝑛𝑒</m:t>
                          </m:r>
                        </m:sub>
                      </m:sSub>
                      <m:r>
                        <a:rPr lang="sk-SK" sz="1600">
                          <a:latin typeface="Cambria Math" panose="02040503050406030204" pitchFamily="18" charset="0"/>
                        </a:rPr>
                        <m:t>+</m:t>
                      </m:r>
                      <m:d>
                        <m:dPr>
                          <m:ctrlPr>
                            <a:rPr lang="sk-SK" sz="1600" i="1">
                              <a:latin typeface="Cambria Math" panose="02040503050406030204" pitchFamily="18" charset="0"/>
                            </a:rPr>
                          </m:ctrlPr>
                        </m:dPr>
                        <m:e>
                          <m:r>
                            <a:rPr lang="sk-SK" sz="1600">
                              <a:latin typeface="Cambria Math" panose="02040503050406030204" pitchFamily="18" charset="0"/>
                            </a:rPr>
                            <m:t>1</m:t>
                          </m:r>
                          <m:r>
                            <a:rPr lang="sk-SK" sz="1600" i="1">
                              <a:latin typeface="Cambria Math" panose="02040503050406030204" pitchFamily="18" charset="0"/>
                            </a:rPr>
                            <m:t>−</m:t>
                          </m:r>
                          <m:r>
                            <m:rPr>
                              <m:sty m:val="p"/>
                            </m:rPr>
                            <a:rPr lang="sk-SK" sz="1600">
                              <a:latin typeface="Cambria Math" panose="02040503050406030204" pitchFamily="18" charset="0"/>
                            </a:rPr>
                            <m:t>β</m:t>
                          </m:r>
                        </m:e>
                      </m:d>
                      <m:r>
                        <a:rPr lang="sk-SK" sz="1600" i="1">
                          <a:latin typeface="Cambria Math" panose="02040503050406030204" pitchFamily="18" charset="0"/>
                        </a:rPr>
                        <m:t>∗</m:t>
                      </m:r>
                      <m:sSub>
                        <m:sSubPr>
                          <m:ctrlPr>
                            <a:rPr lang="sk-SK" sz="1600" i="1">
                              <a:latin typeface="Cambria Math" panose="02040503050406030204" pitchFamily="18" charset="0"/>
                            </a:rPr>
                          </m:ctrlPr>
                        </m:sSubPr>
                        <m:e>
                          <m:r>
                            <a:rPr lang="sk-SK" sz="1600" i="1">
                              <a:latin typeface="Cambria Math" panose="02040503050406030204" pitchFamily="18" charset="0"/>
                            </a:rPr>
                            <m:t>𝜃</m:t>
                          </m:r>
                        </m:e>
                        <m:sub>
                          <m:r>
                            <a:rPr lang="sk-SK" sz="1600" i="1">
                              <a:latin typeface="Cambria Math" panose="02040503050406030204" pitchFamily="18" charset="0"/>
                            </a:rPr>
                            <m:t>𝑑𝑜𝑚𝑜𝑣𝑠𝑘𝑎</m:t>
                          </m:r>
                          <m:r>
                            <a:rPr lang="sk-SK" sz="1600" i="1">
                              <a:latin typeface="Cambria Math" panose="02040503050406030204" pitchFamily="18" charset="0"/>
                            </a:rPr>
                            <m:t>−</m:t>
                          </m:r>
                          <m:r>
                            <a:rPr lang="sk-SK" sz="1600" i="1">
                              <a:latin typeface="Cambria Math" panose="02040503050406030204" pitchFamily="18" charset="0"/>
                            </a:rPr>
                            <m:t>𝑠𝑡𝑟𝑎𝑛𝑘𝑎</m:t>
                          </m:r>
                        </m:sub>
                      </m:sSub>
                      <m:r>
                        <a:rPr lang="sk-SK" sz="1600">
                          <a:latin typeface="Cambria Math" panose="02040503050406030204" pitchFamily="18" charset="0"/>
                        </a:rPr>
                        <m:t> </m:t>
                      </m:r>
                    </m:oMath>
                  </m:oMathPara>
                </a14:m>
                <a:endParaRPr lang="sk-SK" sz="1600" dirty="0"/>
              </a:p>
            </p:txBody>
          </p:sp>
        </mc:Choice>
        <mc:Fallback xmlns="">
          <p:sp>
            <p:nvSpPr>
              <p:cNvPr id="3" name="Zástupný symbol obsahu 2"/>
              <p:cNvSpPr>
                <a:spLocks noGrp="1" noRot="1" noChangeAspect="1" noMove="1" noResize="1" noEditPoints="1" noAdjustHandles="1" noChangeArrowheads="1" noChangeShapeType="1" noTextEdit="1"/>
              </p:cNvSpPr>
              <p:nvPr>
                <p:ph idx="1"/>
              </p:nvPr>
            </p:nvSpPr>
            <p:spPr>
              <a:xfrm>
                <a:off x="1941909" y="1858518"/>
                <a:ext cx="6686550" cy="3432149"/>
              </a:xfrm>
              <a:blipFill rotWithShape="0">
                <a:blip r:embed="rId2"/>
                <a:stretch>
                  <a:fillRect l="-456" t="-533"/>
                </a:stretch>
              </a:blipFill>
            </p:spPr>
            <p:txBody>
              <a:bodyPr/>
              <a:lstStyle/>
              <a:p>
                <a:r>
                  <a:rPr lang="sk-SK">
                    <a:noFill/>
                  </a:rPr>
                  <a:t> </a:t>
                </a:r>
              </a:p>
            </p:txBody>
          </p:sp>
        </mc:Fallback>
      </mc:AlternateContent>
      <p:graphicFrame>
        <p:nvGraphicFramePr>
          <p:cNvPr id="4" name="Graf 3"/>
          <p:cNvGraphicFramePr/>
          <p:nvPr>
            <p:extLst>
              <p:ext uri="{D42A27DB-BD31-4B8C-83A1-F6EECF244321}">
                <p14:modId xmlns:p14="http://schemas.microsoft.com/office/powerpoint/2010/main" val="3685550980"/>
              </p:ext>
            </p:extLst>
          </p:nvPr>
        </p:nvGraphicFramePr>
        <p:xfrm>
          <a:off x="1941909" y="2820823"/>
          <a:ext cx="6110151" cy="3957380"/>
        </p:xfrm>
        <a:graphic>
          <a:graphicData uri="http://schemas.openxmlformats.org/drawingml/2006/chart">
            <c:chart xmlns:c="http://schemas.openxmlformats.org/drawingml/2006/chart" xmlns:r="http://schemas.openxmlformats.org/officeDocument/2006/relationships" r:id="rId3"/>
          </a:graphicData>
        </a:graphic>
      </p:graphicFrame>
      <p:sp>
        <p:nvSpPr>
          <p:cNvPr id="5" name="Nadpis 4"/>
          <p:cNvSpPr>
            <a:spLocks noGrp="1"/>
          </p:cNvSpPr>
          <p:nvPr>
            <p:ph type="title"/>
          </p:nvPr>
        </p:nvSpPr>
        <p:spPr/>
        <p:txBody>
          <a:bodyPr>
            <a:normAutofit/>
          </a:bodyPr>
          <a:lstStyle/>
          <a:p>
            <a:r>
              <a:rPr lang="sk-SK" sz="3200" dirty="0"/>
              <a:t>Vplyv jednotlivých zdrojov </a:t>
            </a:r>
            <a:r>
              <a:rPr lang="sk-SK" sz="3200" dirty="0" err="1"/>
              <a:t>non</a:t>
            </a:r>
            <a:r>
              <a:rPr lang="sk-SK" sz="3200" dirty="0"/>
              <a:t>-QA dát</a:t>
            </a:r>
          </a:p>
        </p:txBody>
      </p:sp>
    </p:spTree>
    <p:extLst>
      <p:ext uri="{BB962C8B-B14F-4D97-AF65-F5344CB8AC3E}">
        <p14:creationId xmlns:p14="http://schemas.microsoft.com/office/powerpoint/2010/main" val="6506474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Využitie </a:t>
            </a:r>
            <a:r>
              <a:rPr lang="sk-SK" dirty="0" err="1" smtClean="0"/>
              <a:t>non</a:t>
            </a:r>
            <a:r>
              <a:rPr lang="sk-SK" dirty="0" smtClean="0"/>
              <a:t>-QA dát spolu s QA dátami pri smerovaní otázky</a:t>
            </a:r>
            <a:endParaRPr lang="sk-SK" dirty="0"/>
          </a:p>
        </p:txBody>
      </p:sp>
      <p:sp>
        <p:nvSpPr>
          <p:cNvPr id="3" name="Zástupný symbol obsahu 2"/>
          <p:cNvSpPr>
            <a:spLocks noGrp="1"/>
          </p:cNvSpPr>
          <p:nvPr>
            <p:ph idx="1"/>
          </p:nvPr>
        </p:nvSpPr>
        <p:spPr/>
        <p:txBody>
          <a:bodyPr/>
          <a:lstStyle/>
          <a:p>
            <a:r>
              <a:rPr lang="sk-SK" dirty="0" smtClean="0"/>
              <a:t>Smerovanie otázok používateľom a sledovanie používateľa, ktorý pred tým odpovedal na 1,2,3,4,5 alebo 10 otázok.</a:t>
            </a:r>
          </a:p>
          <a:p>
            <a:r>
              <a:rPr lang="sk-SK" dirty="0" smtClean="0"/>
              <a:t>Porovnanie s QA variantom</a:t>
            </a:r>
            <a:endParaRPr lang="sk-SK" dirty="0"/>
          </a:p>
        </p:txBody>
      </p:sp>
      <p:graphicFrame>
        <p:nvGraphicFramePr>
          <p:cNvPr id="4" name="Tabuľka 3"/>
          <p:cNvGraphicFramePr>
            <a:graphicFrameLocks noGrp="1"/>
          </p:cNvGraphicFramePr>
          <p:nvPr>
            <p:extLst>
              <p:ext uri="{D42A27DB-BD31-4B8C-83A1-F6EECF244321}">
                <p14:modId xmlns:p14="http://schemas.microsoft.com/office/powerpoint/2010/main" val="529134005"/>
              </p:ext>
            </p:extLst>
          </p:nvPr>
        </p:nvGraphicFramePr>
        <p:xfrm>
          <a:off x="1440706" y="3820928"/>
          <a:ext cx="7261619" cy="2846908"/>
        </p:xfrm>
        <a:graphic>
          <a:graphicData uri="http://schemas.openxmlformats.org/drawingml/2006/table">
            <a:tbl>
              <a:tblPr firstRow="1" firstCol="1" bandRow="1">
                <a:tableStyleId>{5C22544A-7EE6-4342-B048-85BDC9FD1C3A}</a:tableStyleId>
              </a:tblPr>
              <a:tblGrid>
                <a:gridCol w="1452512"/>
                <a:gridCol w="1452512"/>
                <a:gridCol w="1452512"/>
                <a:gridCol w="1452512"/>
                <a:gridCol w="1451571"/>
              </a:tblGrid>
              <a:tr h="324150">
                <a:tc rowSpan="2">
                  <a:txBody>
                    <a:bodyPr/>
                    <a:lstStyle/>
                    <a:p>
                      <a:pPr algn="ctr">
                        <a:lnSpc>
                          <a:spcPct val="107000"/>
                        </a:lnSpc>
                        <a:spcAft>
                          <a:spcPts val="0"/>
                        </a:spcAft>
                      </a:pPr>
                      <a:r>
                        <a:rPr lang="sk-SK" sz="1900" dirty="0">
                          <a:effectLst/>
                        </a:rPr>
                        <a:t>|A|</a:t>
                      </a:r>
                      <a:endParaRPr lang="sk-SK" sz="1300" b="1" dirty="0">
                        <a:effectLst/>
                        <a:latin typeface="Times New Roman" panose="02020603050405020304" pitchFamily="18" charset="0"/>
                        <a:ea typeface="SimSun" panose="02010600030101010101" pitchFamily="2" charset="-122"/>
                      </a:endParaRPr>
                    </a:p>
                  </a:txBody>
                  <a:tcPr marL="114405" marR="114405" marT="0" marB="0" anchor="ctr"/>
                </a:tc>
                <a:tc gridSpan="2">
                  <a:txBody>
                    <a:bodyPr/>
                    <a:lstStyle/>
                    <a:p>
                      <a:pPr algn="ctr">
                        <a:lnSpc>
                          <a:spcPct val="107000"/>
                        </a:lnSpc>
                        <a:spcAft>
                          <a:spcPts val="0"/>
                        </a:spcAft>
                      </a:pPr>
                      <a:r>
                        <a:rPr lang="sk-SK" sz="1900" dirty="0" err="1">
                          <a:effectLst/>
                        </a:rPr>
                        <a:t>Non</a:t>
                      </a:r>
                      <a:r>
                        <a:rPr lang="sk-SK" sz="1900" dirty="0">
                          <a:effectLst/>
                        </a:rPr>
                        <a:t>-QA</a:t>
                      </a:r>
                      <a:endParaRPr lang="sk-SK" sz="1300" b="1" dirty="0">
                        <a:effectLst/>
                        <a:latin typeface="Times New Roman" panose="02020603050405020304" pitchFamily="18" charset="0"/>
                        <a:ea typeface="SimSun" panose="02010600030101010101" pitchFamily="2" charset="-122"/>
                      </a:endParaRPr>
                    </a:p>
                  </a:txBody>
                  <a:tcPr marL="114405" marR="114405" marT="0" marB="0" anchor="ctr"/>
                </a:tc>
                <a:tc hMerge="1">
                  <a:txBody>
                    <a:bodyPr/>
                    <a:lstStyle/>
                    <a:p>
                      <a:endParaRPr lang="sk-SK"/>
                    </a:p>
                  </a:txBody>
                  <a:tcPr/>
                </a:tc>
                <a:tc gridSpan="2">
                  <a:txBody>
                    <a:bodyPr/>
                    <a:lstStyle/>
                    <a:p>
                      <a:pPr algn="ctr">
                        <a:lnSpc>
                          <a:spcPct val="107000"/>
                        </a:lnSpc>
                        <a:spcAft>
                          <a:spcPts val="0"/>
                        </a:spcAft>
                      </a:pPr>
                      <a:r>
                        <a:rPr lang="sk-SK" sz="1900">
                          <a:effectLst/>
                        </a:rPr>
                        <a:t>QA + Non-QA</a:t>
                      </a:r>
                      <a:endParaRPr lang="sk-SK" sz="1300" b="1">
                        <a:effectLst/>
                        <a:latin typeface="Times New Roman" panose="02020603050405020304" pitchFamily="18" charset="0"/>
                        <a:ea typeface="SimSun" panose="02010600030101010101" pitchFamily="2" charset="-122"/>
                      </a:endParaRPr>
                    </a:p>
                  </a:txBody>
                  <a:tcPr marL="114405" marR="114405" marT="0" marB="0" anchor="ctr"/>
                </a:tc>
                <a:tc hMerge="1">
                  <a:txBody>
                    <a:bodyPr/>
                    <a:lstStyle/>
                    <a:p>
                      <a:endParaRPr lang="sk-SK"/>
                    </a:p>
                  </a:txBody>
                  <a:tcPr/>
                </a:tc>
              </a:tr>
              <a:tr h="577858">
                <a:tc vMerge="1">
                  <a:txBody>
                    <a:bodyPr/>
                    <a:lstStyle/>
                    <a:p>
                      <a:endParaRPr lang="sk-SK"/>
                    </a:p>
                  </a:txBody>
                  <a:tcPr/>
                </a:tc>
                <a:tc>
                  <a:txBody>
                    <a:bodyPr/>
                    <a:lstStyle/>
                    <a:p>
                      <a:pPr algn="r">
                        <a:lnSpc>
                          <a:spcPct val="107000"/>
                        </a:lnSpc>
                        <a:spcAft>
                          <a:spcPts val="0"/>
                        </a:spcAft>
                      </a:pPr>
                      <a:r>
                        <a:rPr lang="sk-SK" sz="1900" dirty="0">
                          <a:effectLst/>
                        </a:rPr>
                        <a:t>P(</a:t>
                      </a:r>
                      <a:r>
                        <a:rPr lang="sk-SK" sz="1900" dirty="0" err="1">
                          <a:effectLst/>
                        </a:rPr>
                        <a:t>p|o</a:t>
                      </a:r>
                      <a:r>
                        <a:rPr lang="sk-SK" sz="1900" dirty="0">
                          <a:effectLst/>
                        </a:rPr>
                        <a:t>) </a:t>
                      </a:r>
                      <a:r>
                        <a:rPr lang="sk-SK" sz="1900" dirty="0" smtClean="0">
                          <a:effectLst/>
                        </a:rPr>
                        <a:t>%</a:t>
                      </a:r>
                      <a:endParaRPr lang="sk-SK" sz="1300" b="1" i="1" dirty="0">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dirty="0">
                          <a:effectLst/>
                        </a:rPr>
                        <a:t>Pozícia </a:t>
                      </a:r>
                      <a:r>
                        <a:rPr lang="sk-SK" sz="1900" dirty="0" smtClean="0">
                          <a:effectLst/>
                        </a:rPr>
                        <a:t>%</a:t>
                      </a:r>
                      <a:endParaRPr lang="sk-SK" sz="1300" b="1" i="1" dirty="0">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dirty="0">
                          <a:effectLst/>
                        </a:rPr>
                        <a:t>P(</a:t>
                      </a:r>
                      <a:r>
                        <a:rPr lang="sk-SK" sz="1900" dirty="0" err="1">
                          <a:effectLst/>
                        </a:rPr>
                        <a:t>p|o</a:t>
                      </a:r>
                      <a:r>
                        <a:rPr lang="sk-SK" sz="1900" dirty="0">
                          <a:effectLst/>
                        </a:rPr>
                        <a:t>) </a:t>
                      </a:r>
                      <a:r>
                        <a:rPr lang="sk-SK" sz="1900" dirty="0" smtClean="0">
                          <a:effectLst/>
                        </a:rPr>
                        <a:t>%</a:t>
                      </a:r>
                      <a:endParaRPr lang="sk-SK" sz="1300" b="1" i="1" dirty="0">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dirty="0">
                          <a:effectLst/>
                        </a:rPr>
                        <a:t>Pozícia </a:t>
                      </a:r>
                      <a:r>
                        <a:rPr lang="sk-SK" sz="1900" dirty="0" smtClean="0">
                          <a:effectLst/>
                        </a:rPr>
                        <a:t>%</a:t>
                      </a:r>
                      <a:endParaRPr lang="sk-SK" sz="1300" b="1" i="1" dirty="0">
                        <a:effectLst/>
                        <a:latin typeface="Times New Roman" panose="02020603050405020304" pitchFamily="18" charset="0"/>
                        <a:ea typeface="SimSun" panose="02010600030101010101" pitchFamily="2" charset="-122"/>
                      </a:endParaRPr>
                    </a:p>
                  </a:txBody>
                  <a:tcPr marL="114405" marR="114405" marT="0" marB="0" anchor="ctr"/>
                </a:tc>
              </a:tr>
              <a:tr h="324150">
                <a:tc>
                  <a:txBody>
                    <a:bodyPr/>
                    <a:lstStyle/>
                    <a:p>
                      <a:pPr algn="ctr">
                        <a:lnSpc>
                          <a:spcPct val="107000"/>
                        </a:lnSpc>
                        <a:spcAft>
                          <a:spcPts val="0"/>
                        </a:spcAft>
                      </a:pPr>
                      <a:r>
                        <a:rPr lang="sk-SK" sz="1900">
                          <a:effectLst/>
                        </a:rPr>
                        <a:t>1</a:t>
                      </a:r>
                      <a:endParaRPr lang="sk-SK" sz="1300">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dirty="0">
                          <a:effectLst/>
                        </a:rPr>
                        <a:t>21,60 </a:t>
                      </a:r>
                      <a:endParaRPr lang="sk-SK" sz="1300" b="1" dirty="0">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a:effectLst/>
                        </a:rPr>
                        <a:t>28,86</a:t>
                      </a:r>
                      <a:endParaRPr lang="sk-SK" sz="1300" b="1">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a:effectLst/>
                        </a:rPr>
                        <a:t>21,37 </a:t>
                      </a:r>
                      <a:endParaRPr lang="sk-SK" sz="1300" b="1">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a:effectLst/>
                        </a:rPr>
                        <a:t>11,08</a:t>
                      </a:r>
                      <a:endParaRPr lang="sk-SK" sz="1300" b="1">
                        <a:effectLst/>
                        <a:latin typeface="Times New Roman" panose="02020603050405020304" pitchFamily="18" charset="0"/>
                        <a:ea typeface="SimSun" panose="02010600030101010101" pitchFamily="2" charset="-122"/>
                      </a:endParaRPr>
                    </a:p>
                  </a:txBody>
                  <a:tcPr marL="114405" marR="114405" marT="0" marB="0" anchor="ctr"/>
                </a:tc>
              </a:tr>
              <a:tr h="324150">
                <a:tc>
                  <a:txBody>
                    <a:bodyPr/>
                    <a:lstStyle/>
                    <a:p>
                      <a:pPr algn="ctr">
                        <a:lnSpc>
                          <a:spcPct val="107000"/>
                        </a:lnSpc>
                        <a:spcAft>
                          <a:spcPts val="0"/>
                        </a:spcAft>
                      </a:pPr>
                      <a:r>
                        <a:rPr lang="sk-SK" sz="1900">
                          <a:effectLst/>
                        </a:rPr>
                        <a:t>2</a:t>
                      </a:r>
                      <a:endParaRPr lang="sk-SK" sz="1300">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dirty="0">
                          <a:effectLst/>
                        </a:rPr>
                        <a:t>11,30 </a:t>
                      </a:r>
                      <a:endParaRPr lang="sk-SK" sz="1300" b="1" dirty="0">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dirty="0">
                          <a:effectLst/>
                        </a:rPr>
                        <a:t>19,14</a:t>
                      </a:r>
                      <a:endParaRPr lang="sk-SK" sz="1300" b="1" dirty="0">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a:effectLst/>
                        </a:rPr>
                        <a:t>  10,87 </a:t>
                      </a:r>
                      <a:endParaRPr lang="sk-SK" sz="1300" b="1">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a:effectLst/>
                        </a:rPr>
                        <a:t>  6,52</a:t>
                      </a:r>
                      <a:endParaRPr lang="sk-SK" sz="1300" b="1">
                        <a:effectLst/>
                        <a:latin typeface="Times New Roman" panose="02020603050405020304" pitchFamily="18" charset="0"/>
                        <a:ea typeface="SimSun" panose="02010600030101010101" pitchFamily="2" charset="-122"/>
                      </a:endParaRPr>
                    </a:p>
                  </a:txBody>
                  <a:tcPr marL="114405" marR="114405" marT="0" marB="0" anchor="ctr"/>
                </a:tc>
              </a:tr>
              <a:tr h="324150">
                <a:tc>
                  <a:txBody>
                    <a:bodyPr/>
                    <a:lstStyle/>
                    <a:p>
                      <a:pPr algn="ctr">
                        <a:lnSpc>
                          <a:spcPct val="107000"/>
                        </a:lnSpc>
                        <a:spcAft>
                          <a:spcPts val="0"/>
                        </a:spcAft>
                      </a:pPr>
                      <a:r>
                        <a:rPr lang="sk-SK" sz="1900">
                          <a:effectLst/>
                        </a:rPr>
                        <a:t>3</a:t>
                      </a:r>
                      <a:endParaRPr lang="sk-SK" sz="1300">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a:effectLst/>
                        </a:rPr>
                        <a:t>8,50 </a:t>
                      </a:r>
                      <a:endParaRPr lang="sk-SK" sz="1300" b="1">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dirty="0">
                          <a:effectLst/>
                        </a:rPr>
                        <a:t>15,5</a:t>
                      </a:r>
                      <a:endParaRPr lang="sk-SK" sz="1300" b="1" dirty="0">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a:effectLst/>
                        </a:rPr>
                        <a:t>8,50 </a:t>
                      </a:r>
                      <a:endParaRPr lang="sk-SK" sz="1300" b="1">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a:effectLst/>
                        </a:rPr>
                        <a:t>6,00</a:t>
                      </a:r>
                      <a:endParaRPr lang="sk-SK" sz="1300" b="1">
                        <a:effectLst/>
                        <a:latin typeface="Times New Roman" panose="02020603050405020304" pitchFamily="18" charset="0"/>
                        <a:ea typeface="SimSun" panose="02010600030101010101" pitchFamily="2" charset="-122"/>
                      </a:endParaRPr>
                    </a:p>
                  </a:txBody>
                  <a:tcPr marL="114405" marR="114405" marT="0" marB="0" anchor="ctr"/>
                </a:tc>
              </a:tr>
              <a:tr h="324150">
                <a:tc>
                  <a:txBody>
                    <a:bodyPr/>
                    <a:lstStyle/>
                    <a:p>
                      <a:pPr algn="ctr">
                        <a:lnSpc>
                          <a:spcPct val="107000"/>
                        </a:lnSpc>
                        <a:spcAft>
                          <a:spcPts val="0"/>
                        </a:spcAft>
                      </a:pPr>
                      <a:r>
                        <a:rPr lang="sk-SK" sz="1900">
                          <a:effectLst/>
                        </a:rPr>
                        <a:t>4</a:t>
                      </a:r>
                      <a:endParaRPr lang="sk-SK" sz="1300">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a:effectLst/>
                        </a:rPr>
                        <a:t>  6,14 </a:t>
                      </a:r>
                      <a:endParaRPr lang="sk-SK" sz="1300" b="1">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dirty="0">
                          <a:effectLst/>
                        </a:rPr>
                        <a:t>18,05</a:t>
                      </a:r>
                      <a:endParaRPr lang="sk-SK" sz="1300" b="1" dirty="0">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dirty="0">
                          <a:effectLst/>
                        </a:rPr>
                        <a:t>  6,75 </a:t>
                      </a:r>
                      <a:endParaRPr lang="sk-SK" sz="1300" b="1" dirty="0">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a:effectLst/>
                        </a:rPr>
                        <a:t>4,29</a:t>
                      </a:r>
                      <a:endParaRPr lang="sk-SK" sz="1300" b="1">
                        <a:effectLst/>
                        <a:latin typeface="Times New Roman" panose="02020603050405020304" pitchFamily="18" charset="0"/>
                        <a:ea typeface="SimSun" panose="02010600030101010101" pitchFamily="2" charset="-122"/>
                      </a:endParaRPr>
                    </a:p>
                  </a:txBody>
                  <a:tcPr marL="114405" marR="114405" marT="0" marB="0" anchor="ctr"/>
                </a:tc>
              </a:tr>
              <a:tr h="324150">
                <a:tc>
                  <a:txBody>
                    <a:bodyPr/>
                    <a:lstStyle/>
                    <a:p>
                      <a:pPr algn="ctr">
                        <a:lnSpc>
                          <a:spcPct val="107000"/>
                        </a:lnSpc>
                        <a:spcAft>
                          <a:spcPts val="0"/>
                        </a:spcAft>
                      </a:pPr>
                      <a:r>
                        <a:rPr lang="sk-SK" sz="1900">
                          <a:effectLst/>
                        </a:rPr>
                        <a:t>5</a:t>
                      </a:r>
                      <a:endParaRPr lang="sk-SK" sz="1300">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a:effectLst/>
                        </a:rPr>
                        <a:t>  4,48 </a:t>
                      </a:r>
                      <a:endParaRPr lang="sk-SK" sz="1300" b="1">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a:effectLst/>
                        </a:rPr>
                        <a:t>28,12</a:t>
                      </a:r>
                      <a:endParaRPr lang="sk-SK" sz="1300" b="1">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dirty="0">
                          <a:effectLst/>
                        </a:rPr>
                        <a:t>5,00 </a:t>
                      </a:r>
                      <a:endParaRPr lang="sk-SK" sz="1300" b="1" dirty="0">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dirty="0">
                          <a:effectLst/>
                        </a:rPr>
                        <a:t>  6,98</a:t>
                      </a:r>
                      <a:endParaRPr lang="sk-SK" sz="1300" b="1" dirty="0">
                        <a:effectLst/>
                        <a:latin typeface="Times New Roman" panose="02020603050405020304" pitchFamily="18" charset="0"/>
                        <a:ea typeface="SimSun" panose="02010600030101010101" pitchFamily="2" charset="-122"/>
                      </a:endParaRPr>
                    </a:p>
                  </a:txBody>
                  <a:tcPr marL="114405" marR="114405" marT="0" marB="0" anchor="ctr"/>
                </a:tc>
              </a:tr>
              <a:tr h="324150">
                <a:tc>
                  <a:txBody>
                    <a:bodyPr/>
                    <a:lstStyle/>
                    <a:p>
                      <a:pPr algn="ctr">
                        <a:lnSpc>
                          <a:spcPct val="107000"/>
                        </a:lnSpc>
                        <a:spcAft>
                          <a:spcPts val="0"/>
                        </a:spcAft>
                      </a:pPr>
                      <a:r>
                        <a:rPr lang="sk-SK" sz="1900">
                          <a:effectLst/>
                        </a:rPr>
                        <a:t>10</a:t>
                      </a:r>
                      <a:endParaRPr lang="sk-SK" sz="1300">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a:effectLst/>
                        </a:rPr>
                        <a:t>  6,00 </a:t>
                      </a:r>
                      <a:endParaRPr lang="sk-SK" sz="1300" b="1">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a:effectLst/>
                        </a:rPr>
                        <a:t>21,78</a:t>
                      </a:r>
                      <a:endParaRPr lang="sk-SK" sz="1300" b="1">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a:effectLst/>
                        </a:rPr>
                        <a:t>6,00</a:t>
                      </a:r>
                      <a:endParaRPr lang="sk-SK" sz="1300" b="1">
                        <a:effectLst/>
                        <a:latin typeface="Times New Roman" panose="02020603050405020304" pitchFamily="18" charset="0"/>
                        <a:ea typeface="SimSun" panose="02010600030101010101" pitchFamily="2" charset="-122"/>
                      </a:endParaRPr>
                    </a:p>
                  </a:txBody>
                  <a:tcPr marL="114405" marR="114405" marT="0" marB="0" anchor="ctr"/>
                </a:tc>
                <a:tc>
                  <a:txBody>
                    <a:bodyPr/>
                    <a:lstStyle/>
                    <a:p>
                      <a:pPr algn="r">
                        <a:lnSpc>
                          <a:spcPct val="107000"/>
                        </a:lnSpc>
                        <a:spcAft>
                          <a:spcPts val="0"/>
                        </a:spcAft>
                      </a:pPr>
                      <a:r>
                        <a:rPr lang="sk-SK" sz="1900" b="1" dirty="0">
                          <a:effectLst/>
                        </a:rPr>
                        <a:t>22,78</a:t>
                      </a:r>
                      <a:endParaRPr lang="sk-SK" sz="1300" b="1" dirty="0">
                        <a:effectLst/>
                        <a:latin typeface="Times New Roman" panose="02020603050405020304" pitchFamily="18" charset="0"/>
                        <a:ea typeface="SimSun" panose="02010600030101010101" pitchFamily="2" charset="-122"/>
                      </a:endParaRPr>
                    </a:p>
                  </a:txBody>
                  <a:tcPr marL="114405" marR="114405" marT="0" marB="0" anchor="ctr"/>
                </a:tc>
              </a:tr>
            </a:tbl>
          </a:graphicData>
        </a:graphic>
      </p:graphicFrame>
    </p:spTree>
    <p:extLst>
      <p:ext uri="{BB962C8B-B14F-4D97-AF65-F5344CB8AC3E}">
        <p14:creationId xmlns:p14="http://schemas.microsoft.com/office/powerpoint/2010/main" val="11725810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dirty="0" smtClean="0"/>
              <a:t>Úspešnosť smerovania otázky</a:t>
            </a:r>
            <a:endParaRPr lang="sk-SK" sz="3200" dirty="0"/>
          </a:p>
        </p:txBody>
      </p:sp>
      <p:graphicFrame>
        <p:nvGraphicFramePr>
          <p:cNvPr id="7" name="Tabuľka 6"/>
          <p:cNvGraphicFramePr>
            <a:graphicFrameLocks noGrp="1"/>
          </p:cNvGraphicFramePr>
          <p:nvPr>
            <p:extLst>
              <p:ext uri="{D42A27DB-BD31-4B8C-83A1-F6EECF244321}">
                <p14:modId xmlns:p14="http://schemas.microsoft.com/office/powerpoint/2010/main" val="439683661"/>
              </p:ext>
            </p:extLst>
          </p:nvPr>
        </p:nvGraphicFramePr>
        <p:xfrm>
          <a:off x="606903" y="3042606"/>
          <a:ext cx="8118292" cy="3204448"/>
        </p:xfrm>
        <a:graphic>
          <a:graphicData uri="http://schemas.openxmlformats.org/drawingml/2006/table">
            <a:tbl>
              <a:tblPr firstRow="1" firstCol="1" bandRow="1">
                <a:tableStyleId>{5C22544A-7EE6-4342-B048-85BDC9FD1C3A}</a:tableStyleId>
              </a:tblPr>
              <a:tblGrid>
                <a:gridCol w="1305481"/>
                <a:gridCol w="1293217"/>
                <a:gridCol w="1330701"/>
                <a:gridCol w="1332507"/>
                <a:gridCol w="1428193"/>
                <a:gridCol w="1428193"/>
              </a:tblGrid>
              <a:tr h="534074">
                <a:tc rowSpan="2">
                  <a:txBody>
                    <a:bodyPr/>
                    <a:lstStyle/>
                    <a:p>
                      <a:pPr algn="r">
                        <a:lnSpc>
                          <a:spcPct val="107000"/>
                        </a:lnSpc>
                        <a:spcAft>
                          <a:spcPts val="0"/>
                        </a:spcAft>
                      </a:pPr>
                      <a:r>
                        <a:rPr lang="sk-SK" sz="1400" dirty="0">
                          <a:effectLst/>
                        </a:rPr>
                        <a:t>Variant</a:t>
                      </a:r>
                    </a:p>
                    <a:p>
                      <a:pPr algn="l">
                        <a:lnSpc>
                          <a:spcPct val="107000"/>
                        </a:lnSpc>
                        <a:spcAft>
                          <a:spcPts val="0"/>
                        </a:spcAft>
                      </a:pPr>
                      <a:r>
                        <a:rPr lang="sk-SK" sz="1400" dirty="0">
                          <a:effectLst/>
                        </a:rPr>
                        <a:t>Metrika</a:t>
                      </a:r>
                      <a:endParaRPr lang="sk-SK" sz="1400" b="1" dirty="0">
                        <a:effectLst/>
                        <a:latin typeface="Times New Roman" panose="02020603050405020304" pitchFamily="18" charset="0"/>
                        <a:ea typeface="SimSun" panose="02010600030101010101" pitchFamily="2" charset="-122"/>
                      </a:endParaRPr>
                    </a:p>
                  </a:txBody>
                  <a:tcPr marL="65079" marR="65079" marT="0" marB="0" anchor="ctr">
                    <a:lnTlToBr w="12700" cap="flat" cmpd="sng" algn="ctr">
                      <a:solidFill>
                        <a:schemeClr val="bg1"/>
                      </a:solidFill>
                      <a:prstDash val="solid"/>
                      <a:round/>
                      <a:headEnd type="none" w="med" len="med"/>
                      <a:tailEnd type="none" w="med" len="med"/>
                    </a:lnTlToBr>
                  </a:tcPr>
                </a:tc>
                <a:tc rowSpan="2">
                  <a:txBody>
                    <a:bodyPr/>
                    <a:lstStyle/>
                    <a:p>
                      <a:pPr algn="l">
                        <a:lnSpc>
                          <a:spcPct val="107000"/>
                        </a:lnSpc>
                        <a:spcAft>
                          <a:spcPts val="0"/>
                        </a:spcAft>
                      </a:pPr>
                      <a:r>
                        <a:rPr lang="sk-SK" sz="1400" dirty="0">
                          <a:effectLst/>
                        </a:rPr>
                        <a:t>QA</a:t>
                      </a:r>
                      <a:endParaRPr lang="sk-SK" sz="1400" b="1" dirty="0">
                        <a:effectLst/>
                        <a:latin typeface="Times New Roman" panose="02020603050405020304" pitchFamily="18" charset="0"/>
                        <a:ea typeface="SimSun" panose="02010600030101010101" pitchFamily="2" charset="-122"/>
                      </a:endParaRPr>
                    </a:p>
                  </a:txBody>
                  <a:tcPr marL="65079" marR="65079" marT="0" marB="0" anchor="ctr"/>
                </a:tc>
                <a:tc rowSpan="2">
                  <a:txBody>
                    <a:bodyPr/>
                    <a:lstStyle/>
                    <a:p>
                      <a:pPr algn="l">
                        <a:lnSpc>
                          <a:spcPct val="107000"/>
                        </a:lnSpc>
                        <a:spcAft>
                          <a:spcPts val="0"/>
                        </a:spcAft>
                      </a:pPr>
                      <a:r>
                        <a:rPr lang="sk-SK" sz="1400" dirty="0" err="1">
                          <a:effectLst/>
                        </a:rPr>
                        <a:t>Non</a:t>
                      </a:r>
                      <a:r>
                        <a:rPr lang="sk-SK" sz="1400" dirty="0">
                          <a:effectLst/>
                        </a:rPr>
                        <a:t>-QA</a:t>
                      </a:r>
                      <a:endParaRPr lang="sk-SK" sz="1400" b="1" dirty="0">
                        <a:effectLst/>
                        <a:latin typeface="Times New Roman" panose="02020603050405020304" pitchFamily="18" charset="0"/>
                        <a:ea typeface="SimSun" panose="02010600030101010101" pitchFamily="2" charset="-122"/>
                      </a:endParaRPr>
                    </a:p>
                  </a:txBody>
                  <a:tcPr marL="65079" marR="65079" marT="0" marB="0" anchor="ctr"/>
                </a:tc>
                <a:tc rowSpan="2">
                  <a:txBody>
                    <a:bodyPr/>
                    <a:lstStyle/>
                    <a:p>
                      <a:pPr algn="l">
                        <a:lnSpc>
                          <a:spcPct val="107000"/>
                        </a:lnSpc>
                        <a:spcAft>
                          <a:spcPts val="0"/>
                        </a:spcAft>
                      </a:pPr>
                      <a:r>
                        <a:rPr lang="sk-SK" sz="1400" dirty="0">
                          <a:effectLst/>
                        </a:rPr>
                        <a:t>QA + </a:t>
                      </a:r>
                      <a:r>
                        <a:rPr lang="sk-SK" sz="1400" dirty="0" err="1">
                          <a:effectLst/>
                        </a:rPr>
                        <a:t>Non</a:t>
                      </a:r>
                      <a:r>
                        <a:rPr lang="sk-SK" sz="1400" dirty="0">
                          <a:effectLst/>
                        </a:rPr>
                        <a:t>-QA</a:t>
                      </a:r>
                      <a:endParaRPr lang="sk-SK" sz="1400" b="1" dirty="0">
                        <a:effectLst/>
                        <a:latin typeface="Times New Roman" panose="02020603050405020304" pitchFamily="18" charset="0"/>
                        <a:ea typeface="SimSun" panose="02010600030101010101" pitchFamily="2" charset="-122"/>
                      </a:endParaRPr>
                    </a:p>
                  </a:txBody>
                  <a:tcPr marL="65079" marR="65079" marT="0" marB="0" anchor="ctr"/>
                </a:tc>
                <a:tc gridSpan="2">
                  <a:txBody>
                    <a:bodyPr/>
                    <a:lstStyle/>
                    <a:p>
                      <a:pPr algn="l">
                        <a:lnSpc>
                          <a:spcPct val="107000"/>
                        </a:lnSpc>
                        <a:spcAft>
                          <a:spcPts val="0"/>
                        </a:spcAft>
                      </a:pPr>
                      <a:r>
                        <a:rPr lang="sk-SK" sz="1400" dirty="0">
                          <a:effectLst/>
                        </a:rPr>
                        <a:t>(</a:t>
                      </a:r>
                      <a:r>
                        <a:rPr lang="sk-SK" sz="1400" dirty="0" err="1">
                          <a:effectLst/>
                        </a:rPr>
                        <a:t>Ji</a:t>
                      </a:r>
                      <a:r>
                        <a:rPr lang="sk-SK" sz="1400" dirty="0">
                          <a:effectLst/>
                        </a:rPr>
                        <a:t> and </a:t>
                      </a:r>
                      <a:r>
                        <a:rPr lang="sk-SK" sz="1400" dirty="0" err="1">
                          <a:effectLst/>
                        </a:rPr>
                        <a:t>Wang</a:t>
                      </a:r>
                      <a:r>
                        <a:rPr lang="sk-SK" sz="1400" dirty="0">
                          <a:effectLst/>
                        </a:rPr>
                        <a:t> 2013)</a:t>
                      </a:r>
                      <a:endParaRPr lang="sk-SK" sz="1400" b="1" dirty="0">
                        <a:effectLst/>
                        <a:latin typeface="Times New Roman" panose="02020603050405020304" pitchFamily="18" charset="0"/>
                        <a:ea typeface="SimSun" panose="02010600030101010101" pitchFamily="2" charset="-122"/>
                      </a:endParaRPr>
                    </a:p>
                  </a:txBody>
                  <a:tcPr marL="65079" marR="65079" marT="0" marB="0">
                    <a:lnB w="12700" cap="flat" cmpd="sng" algn="ctr">
                      <a:solidFill>
                        <a:schemeClr val="bg1"/>
                      </a:solidFill>
                      <a:prstDash val="solid"/>
                      <a:round/>
                      <a:headEnd type="none" w="med" len="med"/>
                      <a:tailEnd type="none" w="med" len="med"/>
                    </a:lnB>
                  </a:tcPr>
                </a:tc>
                <a:tc hMerge="1">
                  <a:txBody>
                    <a:bodyPr/>
                    <a:lstStyle/>
                    <a:p>
                      <a:endParaRPr lang="sk-SK"/>
                    </a:p>
                  </a:txBody>
                  <a:tcPr/>
                </a:tc>
              </a:tr>
              <a:tr h="534074">
                <a:tc vMerge="1">
                  <a:txBody>
                    <a:bodyPr/>
                    <a:lstStyle/>
                    <a:p>
                      <a:endParaRPr lang="sk-SK"/>
                    </a:p>
                  </a:txBody>
                  <a:tcPr/>
                </a:tc>
                <a:tc vMerge="1">
                  <a:txBody>
                    <a:bodyPr/>
                    <a:lstStyle/>
                    <a:p>
                      <a:endParaRPr lang="sk-SK"/>
                    </a:p>
                  </a:txBody>
                  <a:tcPr/>
                </a:tc>
                <a:tc vMerge="1">
                  <a:txBody>
                    <a:bodyPr/>
                    <a:lstStyle/>
                    <a:p>
                      <a:endParaRPr lang="sk-SK"/>
                    </a:p>
                  </a:txBody>
                  <a:tcPr/>
                </a:tc>
                <a:tc vMerge="1">
                  <a:txBody>
                    <a:bodyPr/>
                    <a:lstStyle/>
                    <a:p>
                      <a:endParaRPr lang="sk-SK"/>
                    </a:p>
                  </a:txBody>
                  <a:tcPr/>
                </a:tc>
                <a:tc>
                  <a:txBody>
                    <a:bodyPr/>
                    <a:lstStyle/>
                    <a:p>
                      <a:pPr algn="l">
                        <a:lnSpc>
                          <a:spcPct val="107000"/>
                        </a:lnSpc>
                        <a:spcAft>
                          <a:spcPts val="0"/>
                        </a:spcAft>
                      </a:pPr>
                      <a:r>
                        <a:rPr lang="sk-SK" sz="1400" b="1" dirty="0">
                          <a:solidFill>
                            <a:schemeClr val="bg1"/>
                          </a:solidFill>
                          <a:effectLst/>
                        </a:rPr>
                        <a:t>f(7)</a:t>
                      </a:r>
                      <a:endParaRPr lang="sk-SK" sz="1400" b="1" dirty="0">
                        <a:solidFill>
                          <a:schemeClr val="bg1"/>
                        </a:solidFill>
                        <a:effectLst/>
                        <a:latin typeface="Times New Roman" panose="02020603050405020304" pitchFamily="18" charset="0"/>
                        <a:ea typeface="SimSun" panose="02010600030101010101" pitchFamily="2" charset="-122"/>
                      </a:endParaRPr>
                    </a:p>
                  </a:txBody>
                  <a:tcPr marL="65079" marR="65079" marT="0" marB="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1"/>
                    </a:solidFill>
                  </a:tcPr>
                </a:tc>
                <a:tc>
                  <a:txBody>
                    <a:bodyPr/>
                    <a:lstStyle/>
                    <a:p>
                      <a:pPr algn="l">
                        <a:lnSpc>
                          <a:spcPct val="107000"/>
                        </a:lnSpc>
                        <a:spcAft>
                          <a:spcPts val="0"/>
                        </a:spcAft>
                      </a:pPr>
                      <a:r>
                        <a:rPr lang="sk-SK" sz="1400" b="1" dirty="0">
                          <a:solidFill>
                            <a:schemeClr val="bg1"/>
                          </a:solidFill>
                          <a:effectLst/>
                        </a:rPr>
                        <a:t>f(8)</a:t>
                      </a:r>
                      <a:endParaRPr lang="sk-SK" sz="1400" b="1" dirty="0">
                        <a:solidFill>
                          <a:schemeClr val="bg1"/>
                        </a:solidFill>
                        <a:effectLst/>
                        <a:latin typeface="Times New Roman" panose="02020603050405020304" pitchFamily="18" charset="0"/>
                        <a:ea typeface="SimSun" panose="02010600030101010101" pitchFamily="2" charset="-122"/>
                      </a:endParaRPr>
                    </a:p>
                  </a:txBody>
                  <a:tcPr marL="65079" marR="65079" marT="0" marB="0">
                    <a:lnT w="12700" cap="flat" cmpd="sng" algn="ctr">
                      <a:solidFill>
                        <a:schemeClr val="bg1"/>
                      </a:solidFill>
                      <a:prstDash val="solid"/>
                      <a:round/>
                      <a:headEnd type="none" w="med" len="med"/>
                      <a:tailEnd type="none" w="med" len="med"/>
                    </a:lnT>
                    <a:solidFill>
                      <a:schemeClr val="accent1"/>
                    </a:solidFill>
                  </a:tcPr>
                </a:tc>
              </a:tr>
              <a:tr h="712100">
                <a:tc>
                  <a:txBody>
                    <a:bodyPr/>
                    <a:lstStyle/>
                    <a:p>
                      <a:pPr algn="l">
                        <a:lnSpc>
                          <a:spcPct val="107000"/>
                        </a:lnSpc>
                        <a:spcAft>
                          <a:spcPts val="0"/>
                        </a:spcAft>
                      </a:pPr>
                      <a:r>
                        <a:rPr lang="sk-SK" sz="1600" dirty="0">
                          <a:effectLst/>
                        </a:rPr>
                        <a:t>MRR</a:t>
                      </a:r>
                      <a:endParaRPr lang="sk-SK" sz="1600" dirty="0">
                        <a:effectLst/>
                        <a:latin typeface="Times New Roman" panose="02020603050405020304" pitchFamily="18" charset="0"/>
                        <a:ea typeface="SimSun" panose="02010600030101010101" pitchFamily="2" charset="-122"/>
                      </a:endParaRPr>
                    </a:p>
                  </a:txBody>
                  <a:tcPr marL="65079" marR="65079" marT="0" marB="0" anchor="ctr"/>
                </a:tc>
                <a:tc>
                  <a:txBody>
                    <a:bodyPr/>
                    <a:lstStyle/>
                    <a:p>
                      <a:pPr algn="r">
                        <a:lnSpc>
                          <a:spcPct val="107000"/>
                        </a:lnSpc>
                        <a:spcAft>
                          <a:spcPts val="0"/>
                        </a:spcAft>
                      </a:pPr>
                      <a:r>
                        <a:rPr lang="sk-SK" sz="2000" dirty="0">
                          <a:effectLst/>
                        </a:rPr>
                        <a:t>0,0196</a:t>
                      </a:r>
                      <a:endParaRPr lang="sk-SK" sz="2000" dirty="0">
                        <a:effectLst/>
                        <a:latin typeface="Times New Roman" panose="02020603050405020304" pitchFamily="18" charset="0"/>
                        <a:ea typeface="SimSun" panose="02010600030101010101" pitchFamily="2" charset="-122"/>
                      </a:endParaRPr>
                    </a:p>
                  </a:txBody>
                  <a:tcPr marL="65079" marR="65079" marT="0" marB="0" anchor="ctr"/>
                </a:tc>
                <a:tc>
                  <a:txBody>
                    <a:bodyPr/>
                    <a:lstStyle/>
                    <a:p>
                      <a:pPr algn="r">
                        <a:lnSpc>
                          <a:spcPct val="107000"/>
                        </a:lnSpc>
                        <a:spcAft>
                          <a:spcPts val="0"/>
                        </a:spcAft>
                      </a:pPr>
                      <a:r>
                        <a:rPr lang="sk-SK" sz="2000" dirty="0">
                          <a:effectLst/>
                        </a:rPr>
                        <a:t>0,0254</a:t>
                      </a:r>
                      <a:endParaRPr lang="sk-SK" sz="2000" dirty="0">
                        <a:effectLst/>
                        <a:latin typeface="Times New Roman" panose="02020603050405020304" pitchFamily="18" charset="0"/>
                        <a:ea typeface="SimSun" panose="02010600030101010101" pitchFamily="2" charset="-122"/>
                      </a:endParaRPr>
                    </a:p>
                  </a:txBody>
                  <a:tcPr marL="65079" marR="65079" marT="0" marB="0" anchor="ctr"/>
                </a:tc>
                <a:tc>
                  <a:txBody>
                    <a:bodyPr/>
                    <a:lstStyle/>
                    <a:p>
                      <a:pPr algn="r">
                        <a:lnSpc>
                          <a:spcPct val="107000"/>
                        </a:lnSpc>
                        <a:spcAft>
                          <a:spcPts val="0"/>
                        </a:spcAft>
                      </a:pPr>
                      <a:r>
                        <a:rPr lang="sk-SK" sz="2000" dirty="0">
                          <a:effectLst/>
                        </a:rPr>
                        <a:t>0,0172</a:t>
                      </a:r>
                      <a:endParaRPr lang="sk-SK" sz="2000" dirty="0">
                        <a:effectLst/>
                        <a:latin typeface="Times New Roman" panose="02020603050405020304" pitchFamily="18" charset="0"/>
                        <a:ea typeface="SimSun" panose="02010600030101010101" pitchFamily="2" charset="-122"/>
                      </a:endParaRPr>
                    </a:p>
                  </a:txBody>
                  <a:tcPr marL="65079" marR="65079" marT="0" marB="0" anchor="ctr"/>
                </a:tc>
                <a:tc>
                  <a:txBody>
                    <a:bodyPr/>
                    <a:lstStyle/>
                    <a:p>
                      <a:pPr algn="r">
                        <a:lnSpc>
                          <a:spcPct val="107000"/>
                        </a:lnSpc>
                        <a:spcAft>
                          <a:spcPts val="0"/>
                        </a:spcAft>
                      </a:pPr>
                      <a:r>
                        <a:rPr lang="sk-SK" sz="2000" b="1" dirty="0">
                          <a:effectLst/>
                        </a:rPr>
                        <a:t>0,0847</a:t>
                      </a:r>
                      <a:endParaRPr lang="sk-SK" sz="2000" b="1" dirty="0">
                        <a:effectLst/>
                        <a:latin typeface="Times New Roman" panose="02020603050405020304" pitchFamily="18" charset="0"/>
                        <a:ea typeface="SimSun" panose="02010600030101010101" pitchFamily="2" charset="-122"/>
                      </a:endParaRPr>
                    </a:p>
                  </a:txBody>
                  <a:tcPr marL="65079" marR="65079" marT="0" marB="0" anchor="ctr"/>
                </a:tc>
                <a:tc>
                  <a:txBody>
                    <a:bodyPr/>
                    <a:lstStyle/>
                    <a:p>
                      <a:pPr algn="r">
                        <a:lnSpc>
                          <a:spcPct val="107000"/>
                        </a:lnSpc>
                        <a:spcAft>
                          <a:spcPts val="0"/>
                        </a:spcAft>
                      </a:pPr>
                      <a:r>
                        <a:rPr lang="sk-SK" sz="2000" b="1" dirty="0">
                          <a:effectLst/>
                        </a:rPr>
                        <a:t>0,085</a:t>
                      </a:r>
                      <a:endParaRPr lang="sk-SK" sz="2000" b="1" dirty="0">
                        <a:effectLst/>
                        <a:latin typeface="Times New Roman" panose="02020603050405020304" pitchFamily="18" charset="0"/>
                        <a:ea typeface="SimSun" panose="02010600030101010101" pitchFamily="2" charset="-122"/>
                      </a:endParaRPr>
                    </a:p>
                  </a:txBody>
                  <a:tcPr marL="65079" marR="65079" marT="0" marB="0" anchor="ctr"/>
                </a:tc>
              </a:tr>
              <a:tr h="712100">
                <a:tc>
                  <a:txBody>
                    <a:bodyPr/>
                    <a:lstStyle/>
                    <a:p>
                      <a:pPr algn="l">
                        <a:lnSpc>
                          <a:spcPct val="107000"/>
                        </a:lnSpc>
                        <a:spcAft>
                          <a:spcPts val="0"/>
                        </a:spcAft>
                      </a:pPr>
                      <a:r>
                        <a:rPr lang="sk-SK" sz="1600">
                          <a:effectLst/>
                        </a:rPr>
                        <a:t>P@5</a:t>
                      </a:r>
                      <a:endParaRPr lang="sk-SK" sz="1600">
                        <a:effectLst/>
                        <a:latin typeface="Times New Roman" panose="02020603050405020304" pitchFamily="18" charset="0"/>
                        <a:ea typeface="SimSun" panose="02010600030101010101" pitchFamily="2" charset="-122"/>
                      </a:endParaRPr>
                    </a:p>
                  </a:txBody>
                  <a:tcPr marL="65079" marR="65079" marT="0" marB="0" anchor="ctr"/>
                </a:tc>
                <a:tc>
                  <a:txBody>
                    <a:bodyPr/>
                    <a:lstStyle/>
                    <a:p>
                      <a:pPr algn="r">
                        <a:lnSpc>
                          <a:spcPct val="107000"/>
                        </a:lnSpc>
                        <a:spcAft>
                          <a:spcPts val="0"/>
                        </a:spcAft>
                      </a:pPr>
                      <a:r>
                        <a:rPr lang="sk-SK" sz="2000">
                          <a:effectLst/>
                        </a:rPr>
                        <a:t>0,0073</a:t>
                      </a:r>
                      <a:endParaRPr lang="sk-SK" sz="2000">
                        <a:effectLst/>
                        <a:latin typeface="Times New Roman" panose="02020603050405020304" pitchFamily="18" charset="0"/>
                        <a:ea typeface="SimSun" panose="02010600030101010101" pitchFamily="2" charset="-122"/>
                      </a:endParaRPr>
                    </a:p>
                  </a:txBody>
                  <a:tcPr marL="65079" marR="65079" marT="0" marB="0" anchor="ctr"/>
                </a:tc>
                <a:tc>
                  <a:txBody>
                    <a:bodyPr/>
                    <a:lstStyle/>
                    <a:p>
                      <a:pPr algn="r">
                        <a:lnSpc>
                          <a:spcPct val="107000"/>
                        </a:lnSpc>
                        <a:spcAft>
                          <a:spcPts val="0"/>
                        </a:spcAft>
                      </a:pPr>
                      <a:r>
                        <a:rPr lang="sk-SK" sz="2000" b="1" dirty="0">
                          <a:effectLst/>
                        </a:rPr>
                        <a:t>0,0245</a:t>
                      </a:r>
                      <a:endParaRPr lang="sk-SK" sz="2000" b="1" dirty="0">
                        <a:effectLst/>
                        <a:latin typeface="Times New Roman" panose="02020603050405020304" pitchFamily="18" charset="0"/>
                        <a:ea typeface="SimSun" panose="02010600030101010101" pitchFamily="2" charset="-122"/>
                      </a:endParaRPr>
                    </a:p>
                  </a:txBody>
                  <a:tcPr marL="65079" marR="65079" marT="0" marB="0" anchor="ctr"/>
                </a:tc>
                <a:tc>
                  <a:txBody>
                    <a:bodyPr/>
                    <a:lstStyle/>
                    <a:p>
                      <a:pPr algn="r">
                        <a:lnSpc>
                          <a:spcPct val="107000"/>
                        </a:lnSpc>
                        <a:spcAft>
                          <a:spcPts val="0"/>
                        </a:spcAft>
                      </a:pPr>
                      <a:r>
                        <a:rPr lang="sk-SK" sz="2000" dirty="0">
                          <a:effectLst/>
                        </a:rPr>
                        <a:t>0,0073</a:t>
                      </a:r>
                      <a:endParaRPr lang="sk-SK" sz="2000" dirty="0">
                        <a:effectLst/>
                        <a:latin typeface="Times New Roman" panose="02020603050405020304" pitchFamily="18" charset="0"/>
                        <a:ea typeface="SimSun" panose="02010600030101010101" pitchFamily="2" charset="-122"/>
                      </a:endParaRPr>
                    </a:p>
                  </a:txBody>
                  <a:tcPr marL="65079" marR="65079" marT="0" marB="0" anchor="ctr"/>
                </a:tc>
                <a:tc>
                  <a:txBody>
                    <a:bodyPr/>
                    <a:lstStyle/>
                    <a:p>
                      <a:pPr algn="r">
                        <a:lnSpc>
                          <a:spcPct val="107000"/>
                        </a:lnSpc>
                        <a:spcAft>
                          <a:spcPts val="0"/>
                        </a:spcAft>
                      </a:pPr>
                      <a:r>
                        <a:rPr lang="sk-SK" sz="2000">
                          <a:effectLst/>
                        </a:rPr>
                        <a:t>0,0245</a:t>
                      </a:r>
                      <a:endParaRPr lang="sk-SK" sz="2000">
                        <a:effectLst/>
                        <a:latin typeface="Times New Roman" panose="02020603050405020304" pitchFamily="18" charset="0"/>
                        <a:ea typeface="SimSun" panose="02010600030101010101" pitchFamily="2" charset="-122"/>
                      </a:endParaRPr>
                    </a:p>
                  </a:txBody>
                  <a:tcPr marL="65079" marR="65079" marT="0" marB="0" anchor="ctr"/>
                </a:tc>
                <a:tc>
                  <a:txBody>
                    <a:bodyPr/>
                    <a:lstStyle/>
                    <a:p>
                      <a:pPr algn="r">
                        <a:lnSpc>
                          <a:spcPct val="107000"/>
                        </a:lnSpc>
                        <a:spcAft>
                          <a:spcPts val="0"/>
                        </a:spcAft>
                      </a:pPr>
                      <a:r>
                        <a:rPr lang="sk-SK" sz="2000">
                          <a:effectLst/>
                        </a:rPr>
                        <a:t>0,024</a:t>
                      </a:r>
                      <a:endParaRPr lang="sk-SK" sz="2000">
                        <a:effectLst/>
                        <a:latin typeface="Times New Roman" panose="02020603050405020304" pitchFamily="18" charset="0"/>
                        <a:ea typeface="SimSun" panose="02010600030101010101" pitchFamily="2" charset="-122"/>
                      </a:endParaRPr>
                    </a:p>
                  </a:txBody>
                  <a:tcPr marL="65079" marR="65079" marT="0" marB="0" anchor="ctr"/>
                </a:tc>
              </a:tr>
              <a:tr h="712100">
                <a:tc>
                  <a:txBody>
                    <a:bodyPr/>
                    <a:lstStyle/>
                    <a:p>
                      <a:pPr algn="l">
                        <a:lnSpc>
                          <a:spcPct val="107000"/>
                        </a:lnSpc>
                        <a:spcAft>
                          <a:spcPts val="0"/>
                        </a:spcAft>
                      </a:pPr>
                      <a:r>
                        <a:rPr lang="sk-SK" sz="1600" dirty="0">
                          <a:effectLst/>
                        </a:rPr>
                        <a:t>P@10</a:t>
                      </a:r>
                      <a:endParaRPr lang="sk-SK" sz="1600" dirty="0">
                        <a:effectLst/>
                        <a:latin typeface="Times New Roman" panose="02020603050405020304" pitchFamily="18" charset="0"/>
                        <a:ea typeface="SimSun" panose="02010600030101010101" pitchFamily="2" charset="-122"/>
                      </a:endParaRPr>
                    </a:p>
                  </a:txBody>
                  <a:tcPr marL="65079" marR="65079" marT="0" marB="0" anchor="ctr"/>
                </a:tc>
                <a:tc>
                  <a:txBody>
                    <a:bodyPr/>
                    <a:lstStyle/>
                    <a:p>
                      <a:pPr algn="r">
                        <a:lnSpc>
                          <a:spcPct val="107000"/>
                        </a:lnSpc>
                        <a:spcAft>
                          <a:spcPts val="0"/>
                        </a:spcAft>
                      </a:pPr>
                      <a:r>
                        <a:rPr lang="sk-SK" sz="2000" dirty="0">
                          <a:effectLst/>
                        </a:rPr>
                        <a:t>0.0209</a:t>
                      </a:r>
                      <a:endParaRPr lang="sk-SK" sz="2000" dirty="0">
                        <a:effectLst/>
                        <a:latin typeface="Times New Roman" panose="02020603050405020304" pitchFamily="18" charset="0"/>
                        <a:ea typeface="SimSun" panose="02010600030101010101" pitchFamily="2" charset="-122"/>
                      </a:endParaRPr>
                    </a:p>
                  </a:txBody>
                  <a:tcPr marL="65079" marR="65079" marT="0" marB="0" anchor="ctr"/>
                </a:tc>
                <a:tc>
                  <a:txBody>
                    <a:bodyPr/>
                    <a:lstStyle/>
                    <a:p>
                      <a:pPr algn="r">
                        <a:lnSpc>
                          <a:spcPct val="107000"/>
                        </a:lnSpc>
                        <a:spcAft>
                          <a:spcPts val="0"/>
                        </a:spcAft>
                      </a:pPr>
                      <a:r>
                        <a:rPr lang="sk-SK" sz="2000" b="1" dirty="0">
                          <a:effectLst/>
                        </a:rPr>
                        <a:t>0.0407</a:t>
                      </a:r>
                      <a:endParaRPr lang="sk-SK" sz="2000" b="1" dirty="0">
                        <a:effectLst/>
                        <a:latin typeface="Times New Roman" panose="02020603050405020304" pitchFamily="18" charset="0"/>
                        <a:ea typeface="SimSun" panose="02010600030101010101" pitchFamily="2" charset="-122"/>
                      </a:endParaRPr>
                    </a:p>
                  </a:txBody>
                  <a:tcPr marL="65079" marR="65079" marT="0" marB="0" anchor="ctr"/>
                </a:tc>
                <a:tc>
                  <a:txBody>
                    <a:bodyPr/>
                    <a:lstStyle/>
                    <a:p>
                      <a:pPr algn="r">
                        <a:lnSpc>
                          <a:spcPct val="107000"/>
                        </a:lnSpc>
                        <a:spcAft>
                          <a:spcPts val="0"/>
                        </a:spcAft>
                      </a:pPr>
                      <a:r>
                        <a:rPr lang="sk-SK" sz="2000" dirty="0">
                          <a:effectLst/>
                        </a:rPr>
                        <a:t>0,0155</a:t>
                      </a:r>
                      <a:endParaRPr lang="sk-SK" sz="2000" dirty="0">
                        <a:effectLst/>
                        <a:latin typeface="Times New Roman" panose="02020603050405020304" pitchFamily="18" charset="0"/>
                        <a:ea typeface="SimSun" panose="02010600030101010101" pitchFamily="2" charset="-122"/>
                      </a:endParaRPr>
                    </a:p>
                  </a:txBody>
                  <a:tcPr marL="65079" marR="65079" marT="0" marB="0" anchor="ctr"/>
                </a:tc>
                <a:tc>
                  <a:txBody>
                    <a:bodyPr/>
                    <a:lstStyle/>
                    <a:p>
                      <a:pPr algn="r">
                        <a:lnSpc>
                          <a:spcPct val="107000"/>
                        </a:lnSpc>
                        <a:spcAft>
                          <a:spcPts val="0"/>
                        </a:spcAft>
                      </a:pPr>
                      <a:r>
                        <a:rPr lang="sk-SK" sz="2000" dirty="0">
                          <a:effectLst/>
                        </a:rPr>
                        <a:t>0,0227</a:t>
                      </a:r>
                      <a:endParaRPr lang="sk-SK" sz="2000" dirty="0">
                        <a:effectLst/>
                        <a:latin typeface="Times New Roman" panose="02020603050405020304" pitchFamily="18" charset="0"/>
                        <a:ea typeface="SimSun" panose="02010600030101010101" pitchFamily="2" charset="-122"/>
                      </a:endParaRPr>
                    </a:p>
                  </a:txBody>
                  <a:tcPr marL="65079" marR="65079" marT="0" marB="0" anchor="ctr"/>
                </a:tc>
                <a:tc>
                  <a:txBody>
                    <a:bodyPr/>
                    <a:lstStyle/>
                    <a:p>
                      <a:pPr algn="r">
                        <a:lnSpc>
                          <a:spcPct val="107000"/>
                        </a:lnSpc>
                        <a:spcAft>
                          <a:spcPts val="0"/>
                        </a:spcAft>
                      </a:pPr>
                      <a:r>
                        <a:rPr lang="sk-SK" sz="2000" dirty="0">
                          <a:effectLst/>
                        </a:rPr>
                        <a:t>0,0225</a:t>
                      </a:r>
                      <a:endParaRPr lang="sk-SK" sz="2000" dirty="0">
                        <a:effectLst/>
                        <a:latin typeface="Times New Roman" panose="02020603050405020304" pitchFamily="18" charset="0"/>
                        <a:ea typeface="SimSun" panose="02010600030101010101" pitchFamily="2" charset="-122"/>
                      </a:endParaRPr>
                    </a:p>
                  </a:txBody>
                  <a:tcPr marL="65079" marR="65079" marT="0" marB="0" anchor="ctr"/>
                </a:tc>
              </a:tr>
            </a:tbl>
          </a:graphicData>
        </a:graphic>
      </p:graphicFrame>
      <p:sp>
        <p:nvSpPr>
          <p:cNvPr id="4" name="Zástupný symbol obsahu 3"/>
          <p:cNvSpPr>
            <a:spLocks noGrp="1"/>
          </p:cNvSpPr>
          <p:nvPr>
            <p:ph idx="1"/>
          </p:nvPr>
        </p:nvSpPr>
        <p:spPr/>
        <p:txBody>
          <a:bodyPr/>
          <a:lstStyle/>
          <a:p>
            <a:r>
              <a:rPr lang="sk-SK" dirty="0"/>
              <a:t>Porovnanie medzi jednotlivými variantami a existujúcim prístupom</a:t>
            </a:r>
          </a:p>
          <a:p>
            <a:endParaRPr lang="sk-SK" dirty="0"/>
          </a:p>
        </p:txBody>
      </p:sp>
    </p:spTree>
    <p:extLst>
      <p:ext uri="{BB962C8B-B14F-4D97-AF65-F5344CB8AC3E}">
        <p14:creationId xmlns:p14="http://schemas.microsoft.com/office/powerpoint/2010/main" val="42925960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Zhrnutie</a:t>
            </a:r>
            <a:endParaRPr lang="sk-SK" dirty="0"/>
          </a:p>
        </p:txBody>
      </p:sp>
      <p:sp>
        <p:nvSpPr>
          <p:cNvPr id="3" name="Zástupný symbol obsahu 2"/>
          <p:cNvSpPr>
            <a:spLocks noGrp="1"/>
          </p:cNvSpPr>
          <p:nvPr>
            <p:ph idx="1"/>
          </p:nvPr>
        </p:nvSpPr>
        <p:spPr/>
        <p:txBody>
          <a:bodyPr>
            <a:normAutofit lnSpcReduction="10000"/>
          </a:bodyPr>
          <a:lstStyle/>
          <a:p>
            <a:r>
              <a:rPr lang="sk-SK" dirty="0" smtClean="0"/>
              <a:t>V súčasnosti odporúčanie iba úzkej skupine používateľov</a:t>
            </a:r>
          </a:p>
          <a:p>
            <a:r>
              <a:rPr lang="sk-SK" dirty="0" smtClean="0"/>
              <a:t>Navrhli sme metódu</a:t>
            </a:r>
          </a:p>
          <a:p>
            <a:pPr lvl="1"/>
            <a:r>
              <a:rPr lang="sk-SK" dirty="0" smtClean="0"/>
              <a:t>S využitím </a:t>
            </a:r>
            <a:r>
              <a:rPr lang="sk-SK" dirty="0" err="1" smtClean="0"/>
              <a:t>non</a:t>
            </a:r>
            <a:r>
              <a:rPr lang="sk-SK" dirty="0" smtClean="0"/>
              <a:t>-QA dát používateľov</a:t>
            </a:r>
          </a:p>
          <a:p>
            <a:pPr lvl="1"/>
            <a:r>
              <a:rPr lang="sk-SK" dirty="0" smtClean="0"/>
              <a:t>Založenú na LDA</a:t>
            </a:r>
          </a:p>
          <a:p>
            <a:pPr lvl="1"/>
            <a:r>
              <a:rPr lang="sk-SK" dirty="0" smtClean="0"/>
              <a:t>Využívajúcu pravdepodobnostný model</a:t>
            </a:r>
          </a:p>
          <a:p>
            <a:r>
              <a:rPr lang="sk-SK" dirty="0" smtClean="0"/>
              <a:t>Vykonali sme overenie </a:t>
            </a:r>
            <a:r>
              <a:rPr lang="sk-SK" dirty="0" smtClean="0"/>
              <a:t>syntetick</a:t>
            </a:r>
            <a:r>
              <a:rPr lang="sk-SK" dirty="0" smtClean="0"/>
              <a:t>ými</a:t>
            </a:r>
            <a:r>
              <a:rPr lang="sk-SK" dirty="0" smtClean="0"/>
              <a:t> experimentami</a:t>
            </a:r>
            <a:endParaRPr lang="sk-SK" dirty="0" smtClean="0"/>
          </a:p>
          <a:p>
            <a:r>
              <a:rPr lang="sk-SK" dirty="0" smtClean="0"/>
              <a:t>Výsledky práce prezentovali na študentskej konferencii IIT SRC 2015</a:t>
            </a:r>
            <a:endParaRPr lang="sk-SK" dirty="0"/>
          </a:p>
          <a:p>
            <a:r>
              <a:rPr lang="sk-SK" dirty="0" smtClean="0"/>
              <a:t>Odoslaný príspevok na medzinárodnú konferenciu ASONAM  2015</a:t>
            </a:r>
            <a:endParaRPr lang="sk-SK" dirty="0"/>
          </a:p>
        </p:txBody>
      </p:sp>
    </p:spTree>
    <p:extLst>
      <p:ext uri="{BB962C8B-B14F-4D97-AF65-F5344CB8AC3E}">
        <p14:creationId xmlns:p14="http://schemas.microsoft.com/office/powerpoint/2010/main" val="1377068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sk-SK" sz="3200" dirty="0"/>
              <a:t>Životný cyklus otázok v CQA systémoch</a:t>
            </a:r>
          </a:p>
        </p:txBody>
      </p:sp>
      <p:sp>
        <p:nvSpPr>
          <p:cNvPr id="3" name="Zástupný symbol obsahu 2"/>
          <p:cNvSpPr>
            <a:spLocks noGrp="1"/>
          </p:cNvSpPr>
          <p:nvPr>
            <p:ph idx="1"/>
          </p:nvPr>
        </p:nvSpPr>
        <p:spPr>
          <a:xfrm>
            <a:off x="1942415" y="2133599"/>
            <a:ext cx="6591985" cy="4032531"/>
          </a:xfrm>
        </p:spPr>
        <p:txBody>
          <a:bodyPr>
            <a:noAutofit/>
          </a:bodyPr>
          <a:lstStyle/>
          <a:p>
            <a:r>
              <a:rPr lang="sk-SK" sz="2000" dirty="0"/>
              <a:t>Vytváranie otázky</a:t>
            </a:r>
          </a:p>
          <a:p>
            <a:pPr lvl="1"/>
            <a:r>
              <a:rPr lang="sk-SK" sz="1800" dirty="0"/>
              <a:t> prideľovanie a oprava kategórii</a:t>
            </a:r>
          </a:p>
          <a:p>
            <a:r>
              <a:rPr lang="sk-SK" sz="2000" b="1" dirty="0"/>
              <a:t>Smerovanie otázky</a:t>
            </a:r>
          </a:p>
          <a:p>
            <a:pPr lvl="1"/>
            <a:r>
              <a:rPr lang="sk-SK" sz="1800" b="1" dirty="0"/>
              <a:t>odhad odbornosti, aktivity a motivácie používateľa</a:t>
            </a:r>
          </a:p>
          <a:p>
            <a:r>
              <a:rPr lang="sk-SK" sz="2000" dirty="0"/>
              <a:t>Odpovedanie na otázky</a:t>
            </a:r>
          </a:p>
          <a:p>
            <a:pPr lvl="1"/>
            <a:r>
              <a:rPr lang="sk-SK" sz="1800" dirty="0"/>
              <a:t>ohodnotenie odpovedi, určenie váh pre hlasovanie</a:t>
            </a:r>
          </a:p>
          <a:p>
            <a:r>
              <a:rPr lang="sk-SK" sz="2000" dirty="0"/>
              <a:t>Vyhľadávanie otázky</a:t>
            </a:r>
          </a:p>
          <a:p>
            <a:pPr lvl="1"/>
            <a:r>
              <a:rPr lang="pl-PL" sz="1800" dirty="0"/>
              <a:t>hľadanie podobnych otazok, suhrn odpovedi otazky</a:t>
            </a:r>
            <a:endParaRPr lang="sk-SK" sz="1800" dirty="0"/>
          </a:p>
        </p:txBody>
      </p:sp>
    </p:spTree>
    <p:extLst>
      <p:ext uri="{BB962C8B-B14F-4D97-AF65-F5344CB8AC3E}">
        <p14:creationId xmlns:p14="http://schemas.microsoft.com/office/powerpoint/2010/main" val="30808075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41911" y="949052"/>
            <a:ext cx="6683765" cy="1510421"/>
          </a:xfrm>
        </p:spPr>
        <p:txBody>
          <a:bodyPr>
            <a:normAutofit fontScale="90000"/>
          </a:bodyPr>
          <a:lstStyle/>
          <a:p>
            <a:r>
              <a:rPr lang="sk-SK" sz="2700" dirty="0" smtClean="0"/>
              <a:t>Ako </a:t>
            </a:r>
            <a:r>
              <a:rPr lang="sk-SK" sz="2700" dirty="0"/>
              <a:t>náročné by bolo zapojiť aj iné zdroje informácií o používateľoch a aké výhody by to na druhej strane potencionálne prinieslo pre navrhnutú metódu? </a:t>
            </a:r>
            <a:r>
              <a:rPr lang="sk-SK" dirty="0"/>
              <a:t/>
            </a:r>
            <a:br>
              <a:rPr lang="sk-SK" dirty="0"/>
            </a:br>
            <a:endParaRPr lang="sk-SK" dirty="0"/>
          </a:p>
        </p:txBody>
      </p:sp>
      <mc:AlternateContent xmlns:mc="http://schemas.openxmlformats.org/markup-compatibility/2006" xmlns:a14="http://schemas.microsoft.com/office/drawing/2010/main">
        <mc:Choice Requires="a14">
          <p:sp>
            <p:nvSpPr>
              <p:cNvPr id="3" name="Zástupný symbol obsahu 2"/>
              <p:cNvSpPr>
                <a:spLocks noGrp="1"/>
              </p:cNvSpPr>
              <p:nvPr>
                <p:ph idx="1"/>
              </p:nvPr>
            </p:nvSpPr>
            <p:spPr>
              <a:xfrm>
                <a:off x="1941909" y="2671891"/>
                <a:ext cx="6686550" cy="3874566"/>
              </a:xfrm>
            </p:spPr>
            <p:txBody>
              <a:bodyPr>
                <a:normAutofit lnSpcReduction="10000"/>
              </a:bodyPr>
              <a:lstStyle/>
              <a:p>
                <a:r>
                  <a:rPr lang="sk-SK" dirty="0" smtClean="0"/>
                  <a:t>Pre získanie expertízy používateľa</a:t>
                </a:r>
              </a:p>
              <a:p>
                <a:pPr lvl="1"/>
                <a:r>
                  <a:rPr lang="sk-SK" dirty="0" smtClean="0"/>
                  <a:t>Využitie sociálnej siete Twitter</a:t>
                </a:r>
              </a:p>
              <a:p>
                <a:r>
                  <a:rPr lang="sk-SK" dirty="0" smtClean="0"/>
                  <a:t>Pre motivovanie používateľa</a:t>
                </a:r>
              </a:p>
              <a:p>
                <a:pPr lvl="1"/>
                <a:r>
                  <a:rPr lang="sk-SK" dirty="0" smtClean="0"/>
                  <a:t>Využitie FB priateľstiev – v prípade </a:t>
                </a:r>
                <a:r>
                  <a:rPr lang="sk-SK" dirty="0" err="1" smtClean="0"/>
                  <a:t>pravedpodobnosti</a:t>
                </a:r>
                <a:r>
                  <a:rPr lang="sk-SK" dirty="0" smtClean="0"/>
                  <a:t> </a:t>
                </a:r>
                <a14:m>
                  <m:oMath xmlns:m="http://schemas.openxmlformats.org/officeDocument/2006/math">
                    <m:r>
                      <a:rPr lang="sk-SK" b="0" i="1" smtClean="0">
                        <a:latin typeface="Cambria Math" panose="02040503050406030204" pitchFamily="18" charset="0"/>
                      </a:rPr>
                      <m:t>𝑃</m:t>
                    </m:r>
                    <m:d>
                      <m:dPr>
                        <m:ctrlPr>
                          <a:rPr lang="sk-SK" b="0" i="1" smtClean="0">
                            <a:latin typeface="Cambria Math" panose="02040503050406030204" pitchFamily="18" charset="0"/>
                          </a:rPr>
                        </m:ctrlPr>
                      </m:dPr>
                      <m:e>
                        <m:r>
                          <a:rPr lang="sk-SK" b="0" i="1" smtClean="0">
                            <a:latin typeface="Cambria Math" panose="02040503050406030204" pitchFamily="18" charset="0"/>
                          </a:rPr>
                          <m:t>𝑝</m:t>
                        </m:r>
                      </m:e>
                    </m:d>
                  </m:oMath>
                </a14:m>
                <a:r>
                  <a:rPr lang="sk-SK" dirty="0" smtClean="0"/>
                  <a:t> by sa okrem aktivity uvažoval napr. vzájomné priateľstvo resp. počet spoločných prepojení</a:t>
                </a:r>
              </a:p>
              <a:p>
                <a:r>
                  <a:rPr lang="sk-SK" dirty="0" smtClean="0"/>
                  <a:t>Implementácia</a:t>
                </a:r>
              </a:p>
              <a:p>
                <a:pPr lvl="1"/>
                <a:r>
                  <a:rPr lang="sk-SK" dirty="0" smtClean="0"/>
                  <a:t>Využitie API (realizované pre FB)</a:t>
                </a:r>
              </a:p>
              <a:p>
                <a:r>
                  <a:rPr lang="sk-SK" dirty="0" smtClean="0"/>
                  <a:t>Výhody</a:t>
                </a:r>
              </a:p>
              <a:p>
                <a:pPr lvl="1"/>
                <a:r>
                  <a:rPr lang="sk-SK" dirty="0" smtClean="0"/>
                  <a:t>Viacej informácii pre väčšie množstvo používateľov </a:t>
                </a:r>
              </a:p>
              <a:p>
                <a:pPr lvl="1"/>
                <a:r>
                  <a:rPr lang="sk-SK" dirty="0" smtClean="0"/>
                  <a:t>Zvýšenie motivácie (ak by sme zapojili napr. FB priateľstvá)</a:t>
                </a:r>
                <a:endParaRPr lang="sk-SK" dirty="0"/>
              </a:p>
            </p:txBody>
          </p:sp>
        </mc:Choice>
        <mc:Fallback xmlns="">
          <p:sp>
            <p:nvSpPr>
              <p:cNvPr id="3" name="Zástupný symbol obsahu 2"/>
              <p:cNvSpPr>
                <a:spLocks noGrp="1" noRot="1" noChangeAspect="1" noMove="1" noResize="1" noEditPoints="1" noAdjustHandles="1" noChangeArrowheads="1" noChangeShapeType="1" noTextEdit="1"/>
              </p:cNvSpPr>
              <p:nvPr>
                <p:ph idx="1"/>
              </p:nvPr>
            </p:nvSpPr>
            <p:spPr>
              <a:xfrm>
                <a:off x="1941909" y="2671891"/>
                <a:ext cx="6686550" cy="3874566"/>
              </a:xfrm>
              <a:blipFill rotWithShape="0">
                <a:blip r:embed="rId2"/>
                <a:stretch>
                  <a:fillRect l="-639" t="-1572"/>
                </a:stretch>
              </a:blipFill>
            </p:spPr>
            <p:txBody>
              <a:bodyPr/>
              <a:lstStyle/>
              <a:p>
                <a:r>
                  <a:rPr lang="sk-SK">
                    <a:noFill/>
                  </a:rPr>
                  <a:t> </a:t>
                </a:r>
              </a:p>
            </p:txBody>
          </p:sp>
        </mc:Fallback>
      </mc:AlternateContent>
    </p:spTree>
    <p:extLst>
      <p:ext uri="{BB962C8B-B14F-4D97-AF65-F5344CB8AC3E}">
        <p14:creationId xmlns:p14="http://schemas.microsoft.com/office/powerpoint/2010/main" val="3434301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dirty="0"/>
              <a:t>Motivácia</a:t>
            </a:r>
          </a:p>
        </p:txBody>
      </p:sp>
      <p:sp>
        <p:nvSpPr>
          <p:cNvPr id="3" name="Zástupný symbol obsahu 2"/>
          <p:cNvSpPr>
            <a:spLocks noGrp="1"/>
          </p:cNvSpPr>
          <p:nvPr>
            <p:ph idx="1"/>
          </p:nvPr>
        </p:nvSpPr>
        <p:spPr>
          <a:xfrm>
            <a:off x="1942415" y="2133600"/>
            <a:ext cx="6699879" cy="3777622"/>
          </a:xfrm>
        </p:spPr>
        <p:txBody>
          <a:bodyPr>
            <a:normAutofit/>
          </a:bodyPr>
          <a:lstStyle/>
          <a:p>
            <a:r>
              <a:rPr lang="sk-SK" sz="2000" dirty="0"/>
              <a:t>Využitie dát iba zo </a:t>
            </a:r>
            <a:r>
              <a:rPr lang="sk-SK" sz="2000" dirty="0" smtClean="0"/>
              <a:t>systému (otázky</a:t>
            </a:r>
            <a:r>
              <a:rPr lang="sk-SK" sz="2000" dirty="0"/>
              <a:t>, </a:t>
            </a:r>
            <a:r>
              <a:rPr lang="sk-SK" sz="2000" dirty="0" smtClean="0"/>
              <a:t>odpovede)-QA dáta</a:t>
            </a:r>
            <a:endParaRPr lang="sk-SK" sz="2000" dirty="0"/>
          </a:p>
          <a:p>
            <a:pPr lvl="1"/>
            <a:r>
              <a:rPr lang="sk-SK" sz="1800" dirty="0"/>
              <a:t>Slabá história používateľovej aktivity</a:t>
            </a:r>
          </a:p>
          <a:p>
            <a:pPr lvl="1"/>
            <a:r>
              <a:rPr lang="sk-SK" sz="1800" dirty="0"/>
              <a:t>Používatelia, ktorí </a:t>
            </a:r>
            <a:r>
              <a:rPr lang="sk-SK" sz="1800"/>
              <a:t>sa </a:t>
            </a:r>
            <a:r>
              <a:rPr lang="sk-SK" sz="1800" smtClean="0"/>
              <a:t>málo </a:t>
            </a:r>
            <a:r>
              <a:rPr lang="sk-SK" sz="1800" dirty="0"/>
              <a:t>zapájajú do riešenia otázok (angl. </a:t>
            </a:r>
            <a:r>
              <a:rPr lang="sk-SK" sz="1800" dirty="0" err="1"/>
              <a:t>Lurkers</a:t>
            </a:r>
            <a:r>
              <a:rPr lang="sk-SK" sz="1800" dirty="0"/>
              <a:t>)</a:t>
            </a:r>
          </a:p>
          <a:p>
            <a:pPr lvl="1"/>
            <a:r>
              <a:rPr lang="sk-SK" sz="1800" dirty="0"/>
              <a:t>Problém studeného štartu (angl. </a:t>
            </a:r>
            <a:r>
              <a:rPr lang="sk-SK" sz="1800" dirty="0" err="1"/>
              <a:t>Cold</a:t>
            </a:r>
            <a:r>
              <a:rPr lang="sk-SK" sz="1800" dirty="0"/>
              <a:t> </a:t>
            </a:r>
            <a:r>
              <a:rPr lang="sk-SK" sz="1800" dirty="0" err="1"/>
              <a:t>start</a:t>
            </a:r>
            <a:r>
              <a:rPr lang="sk-SK" sz="1800" dirty="0"/>
              <a:t> </a:t>
            </a:r>
            <a:r>
              <a:rPr lang="sk-SK" sz="1800" dirty="0" err="1"/>
              <a:t>problem</a:t>
            </a:r>
            <a:r>
              <a:rPr lang="sk-SK" sz="1800" dirty="0"/>
              <a:t>)</a:t>
            </a:r>
          </a:p>
          <a:p>
            <a:r>
              <a:rPr lang="sk-SK" sz="2000" dirty="0"/>
              <a:t>Smerovanie otázok iba úzkej skupine používateľov</a:t>
            </a:r>
          </a:p>
          <a:p>
            <a:pPr lvl="1"/>
            <a:r>
              <a:rPr lang="sk-SK" sz="1800" dirty="0"/>
              <a:t>Poskytli niekoľko (najlepších) odpovedí</a:t>
            </a:r>
          </a:p>
        </p:txBody>
      </p:sp>
    </p:spTree>
    <p:extLst>
      <p:ext uri="{BB962C8B-B14F-4D97-AF65-F5344CB8AC3E}">
        <p14:creationId xmlns:p14="http://schemas.microsoft.com/office/powerpoint/2010/main" val="2742369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dirty="0"/>
              <a:t>Cieľ</a:t>
            </a:r>
          </a:p>
        </p:txBody>
      </p:sp>
      <p:sp>
        <p:nvSpPr>
          <p:cNvPr id="3" name="Zástupný symbol obsahu 2"/>
          <p:cNvSpPr>
            <a:spLocks noGrp="1"/>
          </p:cNvSpPr>
          <p:nvPr>
            <p:ph idx="1"/>
          </p:nvPr>
        </p:nvSpPr>
        <p:spPr/>
        <p:txBody>
          <a:bodyPr/>
          <a:lstStyle/>
          <a:p>
            <a:r>
              <a:rPr lang="sk-SK" sz="1800" dirty="0"/>
              <a:t>Navrhnúť metódu pre smerovanie otázok v CQA systémoch so zohľadnením širšieho kontextu používateľa (</a:t>
            </a:r>
            <a:r>
              <a:rPr lang="sk-SK" sz="1800" dirty="0" err="1"/>
              <a:t>non</a:t>
            </a:r>
            <a:r>
              <a:rPr lang="sk-SK" sz="1800" dirty="0"/>
              <a:t>-QA dát).</a:t>
            </a:r>
          </a:p>
          <a:p>
            <a:r>
              <a:rPr lang="sk-SK" sz="1800" dirty="0" err="1"/>
              <a:t>Non</a:t>
            </a:r>
            <a:r>
              <a:rPr lang="sk-SK" sz="1800" dirty="0"/>
              <a:t>-QA dáta - dáta, ktoré používateľ o sebe voľne šíri </a:t>
            </a:r>
          </a:p>
          <a:p>
            <a:pPr lvl="1"/>
            <a:r>
              <a:rPr lang="sk-SK" sz="1500" dirty="0"/>
              <a:t>Externé </a:t>
            </a:r>
            <a:r>
              <a:rPr lang="sk-SK" sz="1500" dirty="0" err="1"/>
              <a:t>non</a:t>
            </a:r>
            <a:r>
              <a:rPr lang="sk-SK" sz="1500" dirty="0"/>
              <a:t>-QA dáta (blogy, </a:t>
            </a:r>
            <a:r>
              <a:rPr lang="sk-SK" sz="1500" dirty="0" err="1"/>
              <a:t>twitter</a:t>
            </a:r>
            <a:r>
              <a:rPr lang="sk-SK" sz="1500" dirty="0"/>
              <a:t>, FB priatelia)</a:t>
            </a:r>
          </a:p>
          <a:p>
            <a:pPr lvl="1"/>
            <a:r>
              <a:rPr lang="sk-SK" sz="1500" dirty="0"/>
              <a:t>Interné </a:t>
            </a:r>
            <a:r>
              <a:rPr lang="sk-SK" sz="1500" dirty="0" err="1"/>
              <a:t>non</a:t>
            </a:r>
            <a:r>
              <a:rPr lang="sk-SK" sz="1500" dirty="0"/>
              <a:t>-QA dáta (dĺžka registrácie, počet komentárov)</a:t>
            </a:r>
          </a:p>
          <a:p>
            <a:endParaRPr lang="sk-SK" dirty="0" smtClean="0"/>
          </a:p>
        </p:txBody>
      </p:sp>
    </p:spTree>
    <p:extLst>
      <p:ext uri="{BB962C8B-B14F-4D97-AF65-F5344CB8AC3E}">
        <p14:creationId xmlns:p14="http://schemas.microsoft.com/office/powerpoint/2010/main" val="3646300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dirty="0"/>
              <a:t>Hypotéza</a:t>
            </a:r>
          </a:p>
        </p:txBody>
      </p:sp>
      <p:sp>
        <p:nvSpPr>
          <p:cNvPr id="3" name="Zástupný symbol obsahu 2"/>
          <p:cNvSpPr>
            <a:spLocks noGrp="1"/>
          </p:cNvSpPr>
          <p:nvPr>
            <p:ph idx="1"/>
          </p:nvPr>
        </p:nvSpPr>
        <p:spPr/>
        <p:txBody>
          <a:bodyPr/>
          <a:lstStyle/>
          <a:p>
            <a:r>
              <a:rPr lang="sk-SK" sz="1800" dirty="0"/>
              <a:t>Využitie </a:t>
            </a:r>
            <a:r>
              <a:rPr lang="sk-SK" sz="1800" dirty="0" err="1"/>
              <a:t>non</a:t>
            </a:r>
            <a:r>
              <a:rPr lang="sk-SK" sz="1800" dirty="0"/>
              <a:t>-QA dát pri smerovaní otázok zvýši presnosť predikcie používateľov, ktorí poskytnú odpoveď na otázku</a:t>
            </a:r>
          </a:p>
          <a:p>
            <a:endParaRPr lang="sk-SK" dirty="0"/>
          </a:p>
        </p:txBody>
      </p:sp>
    </p:spTree>
    <p:extLst>
      <p:ext uri="{BB962C8B-B14F-4D97-AF65-F5344CB8AC3E}">
        <p14:creationId xmlns:p14="http://schemas.microsoft.com/office/powerpoint/2010/main" val="3193771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86576" y="557845"/>
            <a:ext cx="6683765" cy="960668"/>
          </a:xfrm>
        </p:spPr>
        <p:txBody>
          <a:bodyPr>
            <a:normAutofit/>
          </a:bodyPr>
          <a:lstStyle/>
          <a:p>
            <a:r>
              <a:rPr lang="sk-SK" sz="3200" dirty="0" smtClean="0"/>
              <a:t>Konceptuálny návrh metódy</a:t>
            </a:r>
            <a:endParaRPr lang="sk-SK" sz="3200" dirty="0"/>
          </a:p>
        </p:txBody>
      </p:sp>
      <p:pic>
        <p:nvPicPr>
          <p:cNvPr id="4" name="Zástupný symbol obsah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57999" y="1207200"/>
            <a:ext cx="5140917" cy="5560212"/>
          </a:xfrm>
        </p:spPr>
      </p:pic>
    </p:spTree>
    <p:extLst>
      <p:ext uri="{BB962C8B-B14F-4D97-AF65-F5344CB8AC3E}">
        <p14:creationId xmlns:p14="http://schemas.microsoft.com/office/powerpoint/2010/main" val="2636066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obsahu 2"/>
              <p:cNvSpPr>
                <a:spLocks noGrp="1"/>
              </p:cNvSpPr>
              <p:nvPr>
                <p:ph idx="1"/>
              </p:nvPr>
            </p:nvSpPr>
            <p:spPr>
              <a:xfrm>
                <a:off x="1941909" y="1905000"/>
                <a:ext cx="6686550" cy="4746653"/>
              </a:xfrm>
            </p:spPr>
            <p:txBody>
              <a:bodyPr>
                <a:normAutofit/>
              </a:bodyPr>
              <a:lstStyle/>
              <a:p>
                <a:r>
                  <a:rPr lang="sk-SK" sz="2000" dirty="0" smtClean="0"/>
                  <a:t>Využitie kontextu otázky (názov a znenie) a značky priradené k otázke.</a:t>
                </a:r>
              </a:p>
              <a:p>
                <a:r>
                  <a:rPr lang="sk-SK" dirty="0" smtClean="0"/>
                  <a:t>2 modely:</a:t>
                </a:r>
              </a:p>
              <a:p>
                <a:pPr>
                  <a:buFont typeface="+mj-lt"/>
                  <a:buAutoNum type="arabicPeriod"/>
                </a:pPr>
                <a:r>
                  <a:rPr lang="sk-SK" sz="2000" b="1" dirty="0" smtClean="0"/>
                  <a:t>Model </a:t>
                </a:r>
                <a:r>
                  <a:rPr lang="sk-SK" sz="2000" b="1" dirty="0"/>
                  <a:t>vrece slov (angl. </a:t>
                </a:r>
                <a:r>
                  <a:rPr lang="sk-SK" sz="2000" b="1" dirty="0" err="1"/>
                  <a:t>Bag</a:t>
                </a:r>
                <a:r>
                  <a:rPr lang="sk-SK" sz="2000" b="1" dirty="0"/>
                  <a:t>-of-</a:t>
                </a:r>
                <a:r>
                  <a:rPr lang="sk-SK" sz="2000" b="1" dirty="0" err="1"/>
                  <a:t>words</a:t>
                </a:r>
                <a:r>
                  <a:rPr lang="sk-SK" sz="2000" b="1" dirty="0"/>
                  <a:t> </a:t>
                </a:r>
                <a:r>
                  <a:rPr lang="sk-SK" sz="2000" b="1" dirty="0" smtClean="0"/>
                  <a:t>model)</a:t>
                </a:r>
              </a:p>
              <a:p>
                <a:pPr marL="0" indent="0" algn="ctr">
                  <a:buNone/>
                </a:pPr>
                <a14:m>
                  <m:oMath xmlns:m="http://schemas.openxmlformats.org/officeDocument/2006/math">
                    <m:r>
                      <a:rPr lang="sk-SK" i="1">
                        <a:latin typeface="Cambria Math" panose="02040503050406030204" pitchFamily="18" charset="0"/>
                      </a:rPr>
                      <m:t>𝑜</m:t>
                    </m:r>
                    <m:r>
                      <a:rPr lang="sk-SK" i="1">
                        <a:latin typeface="Cambria Math" panose="02040503050406030204" pitchFamily="18" charset="0"/>
                      </a:rPr>
                      <m:t>= </m:t>
                    </m:r>
                    <m:sSub>
                      <m:sSubPr>
                        <m:ctrlPr>
                          <a:rPr lang="sk-SK" i="1">
                            <a:latin typeface="Cambria Math" panose="02040503050406030204" pitchFamily="18" charset="0"/>
                          </a:rPr>
                        </m:ctrlPr>
                      </m:sSubPr>
                      <m:e>
                        <m:r>
                          <a:rPr lang="en-US" i="1">
                            <a:latin typeface="Cambria Math" panose="02040503050406030204" pitchFamily="18" charset="0"/>
                          </a:rPr>
                          <m:t>{</m:t>
                        </m:r>
                        <m:r>
                          <a:rPr lang="sk-SK" i="1">
                            <a:latin typeface="Cambria Math" panose="02040503050406030204" pitchFamily="18" charset="0"/>
                          </a:rPr>
                          <m:t>𝑠</m:t>
                        </m:r>
                      </m:e>
                      <m:sub>
                        <m:r>
                          <a:rPr lang="sk-SK" i="1">
                            <a:latin typeface="Cambria Math" panose="02040503050406030204" pitchFamily="18" charset="0"/>
                          </a:rPr>
                          <m:t>1</m:t>
                        </m:r>
                      </m:sub>
                    </m:sSub>
                    <m:r>
                      <a:rPr lang="sk-SK" i="1">
                        <a:latin typeface="Cambria Math" panose="02040503050406030204" pitchFamily="18" charset="0"/>
                      </a:rPr>
                      <m:t>=&gt; </m:t>
                    </m:r>
                    <m:sSub>
                      <m:sSubPr>
                        <m:ctrlPr>
                          <a:rPr lang="sk-SK" i="1">
                            <a:latin typeface="Cambria Math" panose="02040503050406030204" pitchFamily="18" charset="0"/>
                          </a:rPr>
                        </m:ctrlPr>
                      </m:sSubPr>
                      <m:e>
                        <m:r>
                          <a:rPr lang="sk-SK" i="1">
                            <a:latin typeface="Cambria Math" panose="02040503050406030204" pitchFamily="18" charset="0"/>
                          </a:rPr>
                          <m:t>𝑣</m:t>
                        </m:r>
                      </m:e>
                      <m:sub>
                        <m:r>
                          <a:rPr lang="sk-SK" i="1">
                            <a:latin typeface="Cambria Math" panose="02040503050406030204" pitchFamily="18" charset="0"/>
                          </a:rPr>
                          <m:t>1</m:t>
                        </m:r>
                      </m:sub>
                    </m:sSub>
                    <m:r>
                      <a:rPr lang="sk-SK" i="1">
                        <a:latin typeface="Cambria Math" panose="02040503050406030204" pitchFamily="18" charset="0"/>
                      </a:rPr>
                      <m:t>, </m:t>
                    </m:r>
                    <m:sSub>
                      <m:sSubPr>
                        <m:ctrlPr>
                          <a:rPr lang="sk-SK" i="1">
                            <a:latin typeface="Cambria Math" panose="02040503050406030204" pitchFamily="18" charset="0"/>
                          </a:rPr>
                        </m:ctrlPr>
                      </m:sSubPr>
                      <m:e>
                        <m:r>
                          <a:rPr lang="sk-SK" i="1">
                            <a:latin typeface="Cambria Math" panose="02040503050406030204" pitchFamily="18" charset="0"/>
                          </a:rPr>
                          <m:t>𝑠</m:t>
                        </m:r>
                      </m:e>
                      <m:sub>
                        <m:r>
                          <a:rPr lang="sk-SK" i="1">
                            <a:latin typeface="Cambria Math" panose="02040503050406030204" pitchFamily="18" charset="0"/>
                          </a:rPr>
                          <m:t>2</m:t>
                        </m:r>
                      </m:sub>
                    </m:sSub>
                    <m:r>
                      <a:rPr lang="sk-SK" i="1">
                        <a:latin typeface="Cambria Math" panose="02040503050406030204" pitchFamily="18" charset="0"/>
                      </a:rPr>
                      <m:t>=&gt; </m:t>
                    </m:r>
                    <m:sSub>
                      <m:sSubPr>
                        <m:ctrlPr>
                          <a:rPr lang="sk-SK" i="1">
                            <a:latin typeface="Cambria Math" panose="02040503050406030204" pitchFamily="18" charset="0"/>
                          </a:rPr>
                        </m:ctrlPr>
                      </m:sSubPr>
                      <m:e>
                        <m:r>
                          <a:rPr lang="sk-SK" i="1">
                            <a:latin typeface="Cambria Math" panose="02040503050406030204" pitchFamily="18" charset="0"/>
                          </a:rPr>
                          <m:t>𝑣</m:t>
                        </m:r>
                      </m:e>
                      <m:sub>
                        <m:r>
                          <a:rPr lang="sk-SK" i="1">
                            <a:latin typeface="Cambria Math" panose="02040503050406030204" pitchFamily="18" charset="0"/>
                          </a:rPr>
                          <m:t>2</m:t>
                        </m:r>
                      </m:sub>
                    </m:sSub>
                    <m:r>
                      <a:rPr lang="sk-SK" i="1">
                        <a:latin typeface="Cambria Math" panose="02040503050406030204" pitchFamily="18" charset="0"/>
                      </a:rPr>
                      <m:t>, …, </m:t>
                    </m:r>
                    <m:sSub>
                      <m:sSubPr>
                        <m:ctrlPr>
                          <a:rPr lang="sk-SK" i="1">
                            <a:latin typeface="Cambria Math" panose="02040503050406030204" pitchFamily="18" charset="0"/>
                          </a:rPr>
                        </m:ctrlPr>
                      </m:sSubPr>
                      <m:e>
                        <m:r>
                          <a:rPr lang="sk-SK" i="1">
                            <a:latin typeface="Cambria Math" panose="02040503050406030204" pitchFamily="18" charset="0"/>
                          </a:rPr>
                          <m:t>𝑠</m:t>
                        </m:r>
                      </m:e>
                      <m:sub>
                        <m:r>
                          <a:rPr lang="sk-SK" i="1">
                            <a:latin typeface="Cambria Math" panose="02040503050406030204" pitchFamily="18" charset="0"/>
                          </a:rPr>
                          <m:t>𝑛</m:t>
                        </m:r>
                      </m:sub>
                    </m:sSub>
                    <m:r>
                      <a:rPr lang="sk-SK" i="1">
                        <a:latin typeface="Cambria Math" panose="02040503050406030204" pitchFamily="18" charset="0"/>
                      </a:rPr>
                      <m:t>=&gt; </m:t>
                    </m:r>
                    <m:sSub>
                      <m:sSubPr>
                        <m:ctrlPr>
                          <a:rPr lang="sk-SK" i="1">
                            <a:latin typeface="Cambria Math" panose="02040503050406030204" pitchFamily="18" charset="0"/>
                          </a:rPr>
                        </m:ctrlPr>
                      </m:sSubPr>
                      <m:e>
                        <m:r>
                          <a:rPr lang="sk-SK" i="1">
                            <a:latin typeface="Cambria Math" panose="02040503050406030204" pitchFamily="18" charset="0"/>
                          </a:rPr>
                          <m:t>𝑣</m:t>
                        </m:r>
                      </m:e>
                      <m:sub>
                        <m:r>
                          <a:rPr lang="sk-SK" i="1">
                            <a:latin typeface="Cambria Math" panose="02040503050406030204" pitchFamily="18" charset="0"/>
                          </a:rPr>
                          <m:t>𝑛</m:t>
                        </m:r>
                      </m:sub>
                    </m:sSub>
                    <m:r>
                      <a:rPr lang="sk-SK" i="1">
                        <a:latin typeface="Cambria Math" panose="02040503050406030204" pitchFamily="18" charset="0"/>
                      </a:rPr>
                      <m:t>}</m:t>
                    </m:r>
                  </m:oMath>
                </a14:m>
                <a:r>
                  <a:rPr lang="sk-SK" dirty="0"/>
                  <a:t> , </a:t>
                </a:r>
                <a:endParaRPr lang="sk-SK" dirty="0" smtClean="0"/>
              </a:p>
              <a:p>
                <a:pPr lvl="1">
                  <a:buFont typeface="Arial" panose="020B0604020202020204" pitchFamily="34" charset="0"/>
                  <a:buChar char="•"/>
                </a:pPr>
                <a14:m>
                  <m:oMath xmlns:m="http://schemas.openxmlformats.org/officeDocument/2006/math">
                    <m:sSub>
                      <m:sSubPr>
                        <m:ctrlPr>
                          <a:rPr lang="sk-SK" i="1">
                            <a:latin typeface="Cambria Math" panose="02040503050406030204" pitchFamily="18" charset="0"/>
                          </a:rPr>
                        </m:ctrlPr>
                      </m:sSubPr>
                      <m:e>
                        <m:r>
                          <a:rPr lang="sk-SK" i="1">
                            <a:latin typeface="Cambria Math" panose="02040503050406030204" pitchFamily="18" charset="0"/>
                          </a:rPr>
                          <m:t>𝑠</m:t>
                        </m:r>
                      </m:e>
                      <m:sub>
                        <m:r>
                          <a:rPr lang="sk-SK" i="1">
                            <a:latin typeface="Cambria Math" panose="02040503050406030204" pitchFamily="18" charset="0"/>
                          </a:rPr>
                          <m:t>𝑖</m:t>
                        </m:r>
                      </m:sub>
                    </m:sSub>
                  </m:oMath>
                </a14:m>
                <a:r>
                  <a:rPr lang="sk-SK" dirty="0"/>
                  <a:t> </a:t>
                </a:r>
                <a:r>
                  <a:rPr lang="sk-SK" dirty="0" smtClean="0"/>
                  <a:t>- slovo </a:t>
                </a:r>
                <a:r>
                  <a:rPr lang="sk-SK" dirty="0"/>
                  <a:t>v otázke (rôzne od stop slov</a:t>
                </a:r>
                <a:r>
                  <a:rPr lang="sk-SK" dirty="0" smtClean="0"/>
                  <a:t>) </a:t>
                </a:r>
              </a:p>
              <a:p>
                <a:pPr lvl="1">
                  <a:buFont typeface="Arial" panose="020B0604020202020204" pitchFamily="34" charset="0"/>
                  <a:buChar char="•"/>
                </a:pPr>
                <a14:m>
                  <m:oMath xmlns:m="http://schemas.openxmlformats.org/officeDocument/2006/math">
                    <m:sSub>
                      <m:sSubPr>
                        <m:ctrlPr>
                          <a:rPr lang="sk-SK" i="1">
                            <a:latin typeface="Cambria Math" panose="02040503050406030204" pitchFamily="18" charset="0"/>
                          </a:rPr>
                        </m:ctrlPr>
                      </m:sSubPr>
                      <m:e>
                        <m:r>
                          <a:rPr lang="sk-SK" i="1">
                            <a:latin typeface="Cambria Math" panose="02040503050406030204" pitchFamily="18" charset="0"/>
                          </a:rPr>
                          <m:t>𝑣</m:t>
                        </m:r>
                      </m:e>
                      <m:sub>
                        <m:r>
                          <a:rPr lang="sk-SK" i="1">
                            <a:latin typeface="Cambria Math" panose="02040503050406030204" pitchFamily="18" charset="0"/>
                          </a:rPr>
                          <m:t>𝑖</m:t>
                        </m:r>
                      </m:sub>
                    </m:sSub>
                  </m:oMath>
                </a14:m>
                <a:r>
                  <a:rPr lang="sk-SK" dirty="0"/>
                  <a:t> </a:t>
                </a:r>
                <a:r>
                  <a:rPr lang="sk-SK" dirty="0" smtClean="0"/>
                  <a:t>- váha slova </a:t>
                </a:r>
                <a:r>
                  <a:rPr lang="sk-SK" dirty="0"/>
                  <a:t>(jeho početnosť) </a:t>
                </a:r>
                <a:endParaRPr lang="sk-SK" dirty="0" smtClean="0"/>
              </a:p>
              <a:p>
                <a:pPr lvl="1"/>
                <a:r>
                  <a:rPr lang="sk-SK" dirty="0" smtClean="0"/>
                  <a:t>Využitie vo fáze párovania s profilom používateľa</a:t>
                </a:r>
              </a:p>
              <a:p>
                <a:pPr>
                  <a:buFont typeface="+mj-lt"/>
                  <a:buAutoNum type="arabicPeriod" startAt="2"/>
                </a:pPr>
                <a:r>
                  <a:rPr lang="sk-SK" sz="2000" b="1" dirty="0" smtClean="0"/>
                  <a:t>Model </a:t>
                </a:r>
                <a:r>
                  <a:rPr lang="sk-SK" sz="2000" b="1" dirty="0"/>
                  <a:t>Latentnej </a:t>
                </a:r>
                <a:r>
                  <a:rPr lang="sk-SK" sz="2000" b="1" dirty="0" err="1" smtClean="0"/>
                  <a:t>Dirichletovej</a:t>
                </a:r>
                <a:r>
                  <a:rPr lang="sk-SK" sz="2000" b="1" dirty="0" smtClean="0"/>
                  <a:t> </a:t>
                </a:r>
                <a:r>
                  <a:rPr lang="sk-SK" sz="2000" b="1" dirty="0"/>
                  <a:t>Alokácie (LDA</a:t>
                </a:r>
                <a:r>
                  <a:rPr lang="sk-SK" sz="2000" b="1" dirty="0" smtClean="0"/>
                  <a:t>)</a:t>
                </a:r>
                <a:endParaRPr lang="sk-SK" sz="2000" dirty="0" smtClean="0"/>
              </a:p>
              <a:p>
                <a:pPr lvl="1"/>
                <a:r>
                  <a:rPr lang="sk-SK" dirty="0" smtClean="0"/>
                  <a:t>Model tém na sémantickej úrovni</a:t>
                </a:r>
              </a:p>
              <a:p>
                <a:pPr lvl="1"/>
                <a:r>
                  <a:rPr lang="sk-SK" dirty="0" smtClean="0"/>
                  <a:t>Využitie ako podklad pre QA profil používateľa</a:t>
                </a:r>
              </a:p>
            </p:txBody>
          </p:sp>
        </mc:Choice>
        <mc:Fallback xmlns="">
          <p:sp>
            <p:nvSpPr>
              <p:cNvPr id="3" name="Zástupný symbol obsahu 2"/>
              <p:cNvSpPr>
                <a:spLocks noGrp="1" noRot="1" noChangeAspect="1" noMove="1" noResize="1" noEditPoints="1" noAdjustHandles="1" noChangeArrowheads="1" noChangeShapeType="1" noTextEdit="1"/>
              </p:cNvSpPr>
              <p:nvPr>
                <p:ph idx="1"/>
              </p:nvPr>
            </p:nvSpPr>
            <p:spPr>
              <a:xfrm>
                <a:off x="1941909" y="1905000"/>
                <a:ext cx="6686550" cy="4746653"/>
              </a:xfrm>
              <a:blipFill rotWithShape="0">
                <a:blip r:embed="rId2"/>
                <a:stretch>
                  <a:fillRect l="-1004" t="-771"/>
                </a:stretch>
              </a:blipFill>
            </p:spPr>
            <p:txBody>
              <a:bodyPr/>
              <a:lstStyle/>
              <a:p>
                <a:r>
                  <a:rPr lang="sk-SK">
                    <a:noFill/>
                  </a:rPr>
                  <a:t> </a:t>
                </a:r>
              </a:p>
            </p:txBody>
          </p:sp>
        </mc:Fallback>
      </mc:AlternateContent>
      <p:sp>
        <p:nvSpPr>
          <p:cNvPr id="6" name="Nadpis 5"/>
          <p:cNvSpPr>
            <a:spLocks noGrp="1"/>
          </p:cNvSpPr>
          <p:nvPr>
            <p:ph type="title"/>
          </p:nvPr>
        </p:nvSpPr>
        <p:spPr/>
        <p:txBody>
          <a:bodyPr>
            <a:normAutofit/>
          </a:bodyPr>
          <a:lstStyle/>
          <a:p>
            <a:r>
              <a:rPr lang="sk-SK" sz="3200" dirty="0"/>
              <a:t>Vytvorenie profilov otázky</a:t>
            </a:r>
          </a:p>
        </p:txBody>
      </p:sp>
    </p:spTree>
    <p:extLst>
      <p:ext uri="{BB962C8B-B14F-4D97-AF65-F5344CB8AC3E}">
        <p14:creationId xmlns:p14="http://schemas.microsoft.com/office/powerpoint/2010/main" val="1502158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dirty="0" smtClean="0"/>
              <a:t>Vytvorenie </a:t>
            </a:r>
            <a:r>
              <a:rPr lang="sk-SK" sz="3200" dirty="0" smtClean="0"/>
              <a:t>profilov </a:t>
            </a:r>
            <a:r>
              <a:rPr lang="sk-SK" sz="3200" dirty="0" smtClean="0"/>
              <a:t>z </a:t>
            </a:r>
            <a:r>
              <a:rPr lang="sk-SK" sz="3200" dirty="0" err="1" smtClean="0"/>
              <a:t>non</a:t>
            </a:r>
            <a:r>
              <a:rPr lang="sk-SK" sz="3200" dirty="0" smtClean="0"/>
              <a:t>-QA dát</a:t>
            </a:r>
            <a:endParaRPr lang="sk-SK" sz="3200" dirty="0"/>
          </a:p>
        </p:txBody>
      </p:sp>
      <p:sp>
        <p:nvSpPr>
          <p:cNvPr id="3" name="Zástupný symbol obsahu 2"/>
          <p:cNvSpPr>
            <a:spLocks noGrp="1"/>
          </p:cNvSpPr>
          <p:nvPr>
            <p:ph idx="1"/>
          </p:nvPr>
        </p:nvSpPr>
        <p:spPr>
          <a:xfrm>
            <a:off x="1942415" y="1905000"/>
            <a:ext cx="6591985" cy="4006222"/>
          </a:xfrm>
        </p:spPr>
        <p:txBody>
          <a:bodyPr>
            <a:normAutofit/>
          </a:bodyPr>
          <a:lstStyle/>
          <a:p>
            <a:r>
              <a:rPr lang="sk-SK" sz="2000" dirty="0" smtClean="0"/>
              <a:t>Využitie LDA pre každý dokument</a:t>
            </a:r>
          </a:p>
          <a:p>
            <a:pPr lvl="1"/>
            <a:r>
              <a:rPr lang="sk-SK" sz="1800" dirty="0" smtClean="0"/>
              <a:t>Dokument - informácie získané z jednotlivých zdrojov dát (Domovská stránka, „O mne“)</a:t>
            </a:r>
          </a:p>
          <a:p>
            <a:r>
              <a:rPr lang="sk-SK" sz="2000" dirty="0" smtClean="0"/>
              <a:t>3 hlavné fázy</a:t>
            </a:r>
          </a:p>
          <a:p>
            <a:pPr lvl="1"/>
            <a:r>
              <a:rPr lang="sk-SK" sz="1800" dirty="0" smtClean="0"/>
              <a:t>Získanie informácií (angl. </a:t>
            </a:r>
            <a:r>
              <a:rPr lang="sk-SK" sz="1800" dirty="0" err="1" smtClean="0"/>
              <a:t>crawling</a:t>
            </a:r>
            <a:r>
              <a:rPr lang="sk-SK" sz="1800" dirty="0" smtClean="0"/>
              <a:t>)</a:t>
            </a:r>
          </a:p>
          <a:p>
            <a:pPr lvl="1"/>
            <a:r>
              <a:rPr lang="sk-SK" sz="1800" dirty="0" smtClean="0"/>
              <a:t>Identifikácia obsahu</a:t>
            </a:r>
          </a:p>
          <a:p>
            <a:pPr lvl="1"/>
            <a:r>
              <a:rPr lang="sk-SK" sz="1800" dirty="0" smtClean="0"/>
              <a:t>Predspracovanie obsahu</a:t>
            </a:r>
          </a:p>
        </p:txBody>
      </p:sp>
    </p:spTree>
    <p:extLst>
      <p:ext uri="{BB962C8B-B14F-4D97-AF65-F5344CB8AC3E}">
        <p14:creationId xmlns:p14="http://schemas.microsoft.com/office/powerpoint/2010/main" val="2724907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Dym">
  <a:themeElements>
    <a:clrScheme name="Dym">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y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ym">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3591</TotalTime>
  <Words>1348</Words>
  <Application>Microsoft Office PowerPoint</Application>
  <PresentationFormat>Prezentácia na obrazovke (4:3)</PresentationFormat>
  <Paragraphs>288</Paragraphs>
  <Slides>30</Slides>
  <Notes>6</Notes>
  <HiddenSlides>0</HiddenSlides>
  <MMClips>0</MMClips>
  <ScaleCrop>false</ScaleCrop>
  <HeadingPairs>
    <vt:vector size="6" baseType="variant">
      <vt:variant>
        <vt:lpstr>Použité písma</vt:lpstr>
      </vt:variant>
      <vt:variant>
        <vt:i4>9</vt:i4>
      </vt:variant>
      <vt:variant>
        <vt:lpstr>Motív</vt:lpstr>
      </vt:variant>
      <vt:variant>
        <vt:i4>1</vt:i4>
      </vt:variant>
      <vt:variant>
        <vt:lpstr>Nadpisy snímok</vt:lpstr>
      </vt:variant>
      <vt:variant>
        <vt:i4>30</vt:i4>
      </vt:variant>
    </vt:vector>
  </HeadingPairs>
  <TitlesOfParts>
    <vt:vector size="40" baseType="lpstr">
      <vt:lpstr>Adobe Ming Std L</vt:lpstr>
      <vt:lpstr>SimSun</vt:lpstr>
      <vt:lpstr>Arial</vt:lpstr>
      <vt:lpstr>Calibri</vt:lpstr>
      <vt:lpstr>Cambria Math</vt:lpstr>
      <vt:lpstr>Century Gothic</vt:lpstr>
      <vt:lpstr>Times New Roman</vt:lpstr>
      <vt:lpstr>Wingdings</vt:lpstr>
      <vt:lpstr>Wingdings 3</vt:lpstr>
      <vt:lpstr>Dym</vt:lpstr>
      <vt:lpstr>Adaptívna podpora spolupráce v komunitnom systéme otázok a odpovedí</vt:lpstr>
      <vt:lpstr>Komunitné systémy otázok a odpovedí</vt:lpstr>
      <vt:lpstr>Životný cyklus otázok v CQA systémoch</vt:lpstr>
      <vt:lpstr>Motivácia</vt:lpstr>
      <vt:lpstr>Cieľ</vt:lpstr>
      <vt:lpstr>Hypotéza</vt:lpstr>
      <vt:lpstr>Konceptuálny návrh metódy</vt:lpstr>
      <vt:lpstr>Vytvorenie profilov otázky</vt:lpstr>
      <vt:lpstr>Vytvorenie profilov z non-QA dát</vt:lpstr>
      <vt:lpstr>Vytvorenie profilov používateľa</vt:lpstr>
      <vt:lpstr>Párovanie profilu otázky s profilom používateľa 1/3</vt:lpstr>
      <vt:lpstr>Párovanie profilu otázky s profilom používateľa 2/3</vt:lpstr>
      <vt:lpstr>Párovanie profilu otázky s profilom používateľa 3/3</vt:lpstr>
      <vt:lpstr>Implementácia</vt:lpstr>
      <vt:lpstr>Prototyp</vt:lpstr>
      <vt:lpstr>Vytvorenie profilov otázky</vt:lpstr>
      <vt:lpstr>Vytváranie non-QA profilov Získavanie dát</vt:lpstr>
      <vt:lpstr>Vytváranie non-QA profilov Predspracovanie dát (sekcia „o mne“)</vt:lpstr>
      <vt:lpstr>Vytváranie profilov používateľa</vt:lpstr>
      <vt:lpstr>Pravdepodobnosti jednotlivých slov patriacich do LDA tém</vt:lpstr>
      <vt:lpstr>Párovanie profilu otázky s profilom používateľa  Určenie koeficientu α</vt:lpstr>
      <vt:lpstr>Výsledný zoznam odporúčaných používateľov</vt:lpstr>
      <vt:lpstr>Prototyp</vt:lpstr>
      <vt:lpstr>Overenie</vt:lpstr>
      <vt:lpstr>Konzistencia medzi QA a non-QA profilmi používateľa</vt:lpstr>
      <vt:lpstr>Vplyv jednotlivých zdrojov non-QA dát</vt:lpstr>
      <vt:lpstr>Využitie non-QA dát spolu s QA dátami pri smerovaní otázky</vt:lpstr>
      <vt:lpstr>Úspešnosť smerovania otázky</vt:lpstr>
      <vt:lpstr>Zhrnutie</vt:lpstr>
      <vt:lpstr>Ako náročné by bolo zapojiť aj iné zdroje informácií o používateľoch a aké výhody by to na druhej strane potencionálne prinieslo pre navrhnutú metódu?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Adaptívna podpora spolupráce v komunitnom systéme otázok a odpovedí</dc:title>
  <dc:creator>Marek Grznar</dc:creator>
  <cp:lastModifiedBy>Marek Grznar</cp:lastModifiedBy>
  <cp:revision>121</cp:revision>
  <dcterms:created xsi:type="dcterms:W3CDTF">2015-06-05T17:27:37Z</dcterms:created>
  <dcterms:modified xsi:type="dcterms:W3CDTF">2015-06-10T07:30:36Z</dcterms:modified>
</cp:coreProperties>
</file>