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2" r:id="rId4"/>
    <p:sldId id="261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5" r:id="rId17"/>
    <p:sldId id="273" r:id="rId18"/>
    <p:sldId id="274" r:id="rId19"/>
    <p:sldId id="258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2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ĺžni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bdĺžni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bdĺžni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bdĺžni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bdĺžni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ený obdĺžni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ený obdĺžni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ĺžni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87CC264-9689-4D58-935E-2F4C113BEC63}" type="datetimeFigureOut">
              <a:rPr lang="en-US" smtClean="0"/>
              <a:pPr/>
              <a:t>05-May-14</a:t>
            </a:fld>
            <a:endParaRPr lang="en-US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C3A0B4B-7456-4630-B8C2-C7DB76343E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C264-9689-4D58-935E-2F4C113BEC63}" type="datetimeFigureOut">
              <a:rPr lang="en-US" smtClean="0"/>
              <a:pPr/>
              <a:t>05-May-14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A0B4B-7456-4630-B8C2-C7DB76343E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C264-9689-4D58-935E-2F4C113BEC63}" type="datetimeFigureOut">
              <a:rPr lang="en-US" smtClean="0"/>
              <a:pPr/>
              <a:t>05-May-14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A0B4B-7456-4630-B8C2-C7DB76343E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C264-9689-4D58-935E-2F4C113BEC63}" type="datetimeFigureOut">
              <a:rPr lang="en-US" smtClean="0"/>
              <a:pPr/>
              <a:t>05-May-14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A0B4B-7456-4630-B8C2-C7DB76343E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C264-9689-4D58-935E-2F4C113BEC63}" type="datetimeFigureOut">
              <a:rPr lang="en-US" smtClean="0"/>
              <a:pPr/>
              <a:t>05-May-14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A0B4B-7456-4630-B8C2-C7DB76343E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C264-9689-4D58-935E-2F4C113BEC63}" type="datetimeFigureOut">
              <a:rPr lang="en-US" smtClean="0"/>
              <a:pPr/>
              <a:t>05-May-14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A0B4B-7456-4630-B8C2-C7DB76343E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6" name="Zástupný symbol dátumu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87CC264-9689-4D58-935E-2F4C113BEC63}" type="datetimeFigureOut">
              <a:rPr lang="en-US" smtClean="0"/>
              <a:pPr/>
              <a:t>05-May-14</a:t>
            </a:fld>
            <a:endParaRPr lang="en-US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C3A0B4B-7456-4630-B8C2-C7DB76343E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87CC264-9689-4D58-935E-2F4C113BEC63}" type="datetimeFigureOut">
              <a:rPr lang="en-US" smtClean="0"/>
              <a:pPr/>
              <a:t>05-May-14</a:t>
            </a:fld>
            <a:endParaRPr 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C3A0B4B-7456-4630-B8C2-C7DB76343E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C264-9689-4D58-935E-2F4C113BEC63}" type="datetimeFigureOut">
              <a:rPr lang="en-US" smtClean="0"/>
              <a:pPr/>
              <a:t>05-May-14</a:t>
            </a:fld>
            <a:endParaRPr lang="en-US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A0B4B-7456-4630-B8C2-C7DB76343E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C264-9689-4D58-935E-2F4C113BEC63}" type="datetimeFigureOut">
              <a:rPr lang="en-US" smtClean="0"/>
              <a:pPr/>
              <a:t>05-May-14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A0B4B-7456-4630-B8C2-C7DB76343E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C264-9689-4D58-935E-2F4C113BEC63}" type="datetimeFigureOut">
              <a:rPr lang="en-US" smtClean="0"/>
              <a:pPr/>
              <a:t>05-May-14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A0B4B-7456-4630-B8C2-C7DB76343E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ĺžni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ĺžni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Obdĺžni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Obdĺžni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ĺžni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ený obdĺžni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ený obdĺžni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Obdĺžni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Obdĺžni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Obdĺžni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Obdĺžni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ĺžni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Obdĺžni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87CC264-9689-4D58-935E-2F4C113BEC63}" type="datetimeFigureOut">
              <a:rPr lang="en-US" smtClean="0"/>
              <a:pPr/>
              <a:t>05-May-14</a:t>
            </a:fld>
            <a:endParaRPr lang="en-US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C3A0B4B-7456-4630-B8C2-C7DB76343E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motiv.com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err="1" smtClean="0"/>
              <a:t>Behaviorálne</a:t>
            </a:r>
            <a:r>
              <a:rPr lang="en-US" dirty="0" smtClean="0"/>
              <a:t> a</a:t>
            </a:r>
            <a:r>
              <a:rPr lang="sk-SK" dirty="0" smtClean="0"/>
              <a:t> psychologické metriky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Peter </a:t>
            </a:r>
            <a:r>
              <a:rPr lang="sk-SK" dirty="0" err="1" smtClean="0"/>
              <a:t>Demčák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2. Metriky sledovania pohľadu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k-SK" sz="2400" b="1" dirty="0" smtClean="0"/>
              <a:t>Hit </a:t>
            </a:r>
            <a:r>
              <a:rPr lang="sk-SK" sz="2400" b="1" dirty="0" err="1" smtClean="0"/>
              <a:t>Ratio</a:t>
            </a: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sk-SK" sz="2400" dirty="0" smtClean="0"/>
              <a:t>Počet účastníkov, ktorí si všimli AOI</a:t>
            </a:r>
          </a:p>
          <a:p>
            <a:pPr>
              <a:buNone/>
            </a:pPr>
            <a:r>
              <a:rPr lang="sk-SK" sz="2400" dirty="0" smtClean="0"/>
              <a:t>	Využitie: Vyjadrenie viditeľnosti prvku rozhrania</a:t>
            </a:r>
          </a:p>
          <a:p>
            <a:pPr>
              <a:buNone/>
            </a:pPr>
            <a:r>
              <a:rPr lang="sk-SK" sz="2400" dirty="0" smtClean="0"/>
              <a:t>	Zvyčajne vyjadrené ako percento tých používateľov u ktorých sa vyskytuje fixácia v rámci AOI</a:t>
            </a:r>
          </a:p>
          <a:p>
            <a:pPr>
              <a:buNone/>
            </a:pPr>
            <a:r>
              <a:rPr lang="sk-SK" sz="2400" dirty="0" smtClean="0"/>
              <a:t>	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Eye-tracking</a:t>
            </a:r>
            <a:r>
              <a:rPr lang="sk-SK" dirty="0" smtClean="0"/>
              <a:t> tipy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Udržiavať časovú dĺžku stimulov rovnakú pre každého participanta</a:t>
            </a:r>
          </a:p>
          <a:p>
            <a:r>
              <a:rPr lang="sk-SK" dirty="0" smtClean="0"/>
              <a:t>Ak to nie je možné, </a:t>
            </a:r>
            <a:r>
              <a:rPr lang="sk-SK" dirty="0" err="1" smtClean="0"/>
              <a:t>Dwell</a:t>
            </a:r>
            <a:r>
              <a:rPr lang="sk-SK" dirty="0" smtClean="0"/>
              <a:t> </a:t>
            </a:r>
            <a:r>
              <a:rPr lang="sk-SK" dirty="0" err="1" smtClean="0"/>
              <a:t>Time</a:t>
            </a:r>
            <a:r>
              <a:rPr lang="sk-SK" dirty="0" smtClean="0"/>
              <a:t> počítať ako percento</a:t>
            </a:r>
          </a:p>
          <a:p>
            <a:r>
              <a:rPr lang="sk-SK" dirty="0" smtClean="0"/>
              <a:t>Upozorňovať účastníkov keď sa začnú hrbiť alebo meniť pozíciu</a:t>
            </a:r>
          </a:p>
          <a:p>
            <a:r>
              <a:rPr lang="sk-SK" dirty="0" smtClean="0"/>
              <a:t>Pozor na dynamické stránky – veľa stimulov uvidí len jeden používateľ</a:t>
            </a:r>
          </a:p>
          <a:p>
            <a:r>
              <a:rPr lang="sk-SK" dirty="0" smtClean="0"/>
              <a:t>Používať </a:t>
            </a:r>
            <a:r>
              <a:rPr lang="sk-SK" dirty="0" err="1" smtClean="0"/>
              <a:t>trigger</a:t>
            </a:r>
            <a:r>
              <a:rPr lang="sk-SK" dirty="0" smtClean="0"/>
              <a:t> AOI – všetci začínajú z tej istej pozície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Pupillary</a:t>
            </a:r>
            <a:r>
              <a:rPr lang="sk-SK" dirty="0" smtClean="0"/>
              <a:t> </a:t>
            </a:r>
            <a:r>
              <a:rPr lang="sk-SK" dirty="0" err="1" smtClean="0"/>
              <a:t>Response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Reakcie zreníc – rozťahovanie/zužovanie</a:t>
            </a:r>
          </a:p>
          <a:p>
            <a:r>
              <a:rPr lang="sk-SK" dirty="0" smtClean="0"/>
              <a:t>Informácie o priemere sú vedľajší produkt všetkých systémov na sledovanie pohľadu – potrebné pre výpočet polohy pohľadu</a:t>
            </a:r>
          </a:p>
          <a:p>
            <a:r>
              <a:rPr lang="sk-SK" dirty="0" smtClean="0"/>
              <a:t>Zrenica reaguje na svetlo, ale aj na </a:t>
            </a:r>
            <a:r>
              <a:rPr lang="sk-SK" dirty="0" err="1" smtClean="0"/>
              <a:t>nabudenosť</a:t>
            </a:r>
            <a:r>
              <a:rPr lang="sk-SK" dirty="0" smtClean="0"/>
              <a:t> </a:t>
            </a:r>
            <a:r>
              <a:rPr lang="sk-SK" dirty="0" smtClean="0"/>
              <a:t>alebo zvýšený záujem</a:t>
            </a:r>
          </a:p>
          <a:p>
            <a:r>
              <a:rPr lang="sk-SK" dirty="0" smtClean="0"/>
              <a:t>Môže byť zaujímavé keď chceme dosiahnuť emocionálnu reakciu používateľa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3. Meranie emócií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Emócie – často prchavé, skryté, protichodné</a:t>
            </a:r>
          </a:p>
          <a:p>
            <a:r>
              <a:rPr lang="sk-SK" dirty="0" smtClean="0"/>
              <a:t>Používatelia hovoria čo si myslia, že chceme počuť, alebo nevedia (alebo sa boja) svoje emócie vyjadriť</a:t>
            </a:r>
          </a:p>
          <a:p>
            <a:r>
              <a:rPr lang="sk-SK" dirty="0" smtClean="0"/>
              <a:t>Meranie – EEG, mimika tváre, vodivosť kože</a:t>
            </a:r>
          </a:p>
          <a:p>
            <a:r>
              <a:rPr lang="sk-SK" dirty="0" smtClean="0"/>
              <a:t>Komerčné využitie</a:t>
            </a:r>
          </a:p>
          <a:p>
            <a:pPr lvl="1"/>
            <a:r>
              <a:rPr lang="sk-SK" dirty="0" err="1" smtClean="0"/>
              <a:t>Q-Sensor</a:t>
            </a:r>
            <a:r>
              <a:rPr lang="sk-SK" dirty="0" smtClean="0"/>
              <a:t> a </a:t>
            </a:r>
            <a:r>
              <a:rPr lang="sk-SK" dirty="0" err="1" smtClean="0"/>
              <a:t>Affdex</a:t>
            </a:r>
            <a:endParaRPr lang="sk-SK" dirty="0" smtClean="0"/>
          </a:p>
          <a:p>
            <a:pPr lvl="1"/>
            <a:r>
              <a:rPr lang="sk-SK" dirty="0" err="1" smtClean="0"/>
              <a:t>Emovision</a:t>
            </a:r>
            <a:endParaRPr lang="sk-SK" dirty="0" smtClean="0"/>
          </a:p>
          <a:p>
            <a:pPr lvl="1"/>
            <a:r>
              <a:rPr lang="sk-SK" dirty="0" err="1" smtClean="0"/>
              <a:t>Emotiv</a:t>
            </a:r>
            <a:endParaRPr lang="sk-SK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Q-Sensor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Prof. Rosalind Picard</a:t>
            </a:r>
          </a:p>
          <a:p>
            <a:pPr lvl="1"/>
            <a:r>
              <a:rPr lang="en-US" dirty="0" smtClean="0"/>
              <a:t>1998 </a:t>
            </a:r>
            <a:r>
              <a:rPr lang="sk-SK" dirty="0" err="1" smtClean="0"/>
              <a:t>Affective</a:t>
            </a:r>
            <a:r>
              <a:rPr lang="sk-SK" dirty="0" smtClean="0"/>
              <a:t> </a:t>
            </a:r>
            <a:r>
              <a:rPr lang="sk-SK" dirty="0" err="1" smtClean="0"/>
              <a:t>Computing</a:t>
            </a:r>
            <a:r>
              <a:rPr lang="sk-SK" dirty="0" smtClean="0"/>
              <a:t> </a:t>
            </a:r>
            <a:r>
              <a:rPr lang="sk-SK" dirty="0" err="1" smtClean="0"/>
              <a:t>Research</a:t>
            </a:r>
            <a:r>
              <a:rPr lang="sk-SK" dirty="0" smtClean="0"/>
              <a:t> </a:t>
            </a:r>
            <a:r>
              <a:rPr lang="sk-SK" dirty="0" err="1" smtClean="0"/>
              <a:t>group</a:t>
            </a:r>
            <a:r>
              <a:rPr lang="en-US" dirty="0" smtClean="0"/>
              <a:t>,</a:t>
            </a:r>
            <a:r>
              <a:rPr lang="sk-SK" dirty="0" smtClean="0"/>
              <a:t> MI</a:t>
            </a:r>
            <a:r>
              <a:rPr lang="en-US" dirty="0" smtClean="0"/>
              <a:t>T</a:t>
            </a:r>
          </a:p>
          <a:p>
            <a:pPr lvl="1"/>
            <a:r>
              <a:rPr lang="en-US" dirty="0" smtClean="0"/>
              <a:t>2009 </a:t>
            </a:r>
            <a:r>
              <a:rPr lang="en-US" dirty="0" err="1" smtClean="0"/>
              <a:t>Affectiva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3886200"/>
            <a:ext cx="3366579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 descr="http://www.affdex.com/assets/Affectiva-logo-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914400"/>
            <a:ext cx="2343150" cy="11048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Q-Sensor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Wearable, wireless </a:t>
            </a:r>
            <a:r>
              <a:rPr lang="sk-SK" dirty="0" err="1" smtClean="0"/>
              <a:t>biosenzor</a:t>
            </a:r>
            <a:endParaRPr lang="sk-SK" dirty="0" smtClean="0"/>
          </a:p>
          <a:p>
            <a:r>
              <a:rPr lang="sk-SK" dirty="0" smtClean="0"/>
              <a:t>EDA – </a:t>
            </a:r>
            <a:r>
              <a:rPr lang="sk-SK" dirty="0" err="1" smtClean="0"/>
              <a:t>electrodermal</a:t>
            </a:r>
            <a:r>
              <a:rPr lang="sk-SK" dirty="0" smtClean="0"/>
              <a:t> </a:t>
            </a:r>
            <a:r>
              <a:rPr lang="sk-SK" dirty="0" err="1" smtClean="0"/>
              <a:t>activity</a:t>
            </a:r>
            <a:r>
              <a:rPr lang="sk-SK" dirty="0" smtClean="0"/>
              <a:t> - zmeny vodivosti kože spôsobené potením</a:t>
            </a:r>
          </a:p>
          <a:p>
            <a:r>
              <a:rPr lang="sk-SK" dirty="0" smtClean="0"/>
              <a:t>Nabudenie spôsobuje</a:t>
            </a:r>
          </a:p>
          <a:p>
            <a:pPr lvl="1"/>
            <a:r>
              <a:rPr lang="sk-SK" dirty="0" smtClean="0"/>
              <a:t>Kognitívna záťaž</a:t>
            </a:r>
          </a:p>
          <a:p>
            <a:pPr lvl="1"/>
            <a:r>
              <a:rPr lang="sk-SK" dirty="0" smtClean="0"/>
              <a:t>Afektový stav – strach, hnev, radosť</a:t>
            </a:r>
          </a:p>
          <a:p>
            <a:pPr lvl="1"/>
            <a:r>
              <a:rPr lang="sk-SK" dirty="0" smtClean="0"/>
              <a:t>Fyzická aktivita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http://www.affdex.com/assets/Affectiva-logo-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914400"/>
            <a:ext cx="2343150" cy="11048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Q-Sensor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Lin</a:t>
            </a:r>
            <a:r>
              <a:rPr lang="sk-SK" dirty="0" smtClean="0"/>
              <a:t> </a:t>
            </a:r>
            <a:r>
              <a:rPr lang="sk-SK" dirty="0" err="1" smtClean="0"/>
              <a:t>et</a:t>
            </a:r>
            <a:r>
              <a:rPr lang="sk-SK" dirty="0" smtClean="0"/>
              <a:t> al. (2005):</a:t>
            </a:r>
          </a:p>
          <a:p>
            <a:r>
              <a:rPr lang="sk-SK" dirty="0" smtClean="0"/>
              <a:t>10 minútové úlohy v Super </a:t>
            </a:r>
            <a:r>
              <a:rPr lang="sk-SK" dirty="0" err="1" smtClean="0"/>
              <a:t>Mario</a:t>
            </a:r>
            <a:r>
              <a:rPr lang="sk-SK" dirty="0" smtClean="0"/>
              <a:t> 64</a:t>
            </a:r>
          </a:p>
          <a:p>
            <a:r>
              <a:rPr lang="sk-SK" dirty="0" smtClean="0"/>
              <a:t>Silná korelácia medzi stresom a EDA</a:t>
            </a:r>
          </a:p>
          <a:p>
            <a:r>
              <a:rPr lang="sk-SK" dirty="0" smtClean="0"/>
              <a:t>Úspešní účastníci dosahovali nižšiu EDA</a:t>
            </a:r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4211359"/>
            <a:ext cx="5715000" cy="2646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http://www.affdex.com/assets/Affectiva-logo-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914400"/>
            <a:ext cx="2343150" cy="11048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Q-Sensor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Aktuálne využitie:</a:t>
            </a:r>
          </a:p>
          <a:p>
            <a:r>
              <a:rPr lang="sk-SK" dirty="0" smtClean="0"/>
              <a:t>Sledovanie študentov s </a:t>
            </a:r>
            <a:r>
              <a:rPr lang="sk-SK" dirty="0" err="1" smtClean="0"/>
              <a:t>autizmom</a:t>
            </a:r>
            <a:r>
              <a:rPr lang="sk-SK" dirty="0" smtClean="0"/>
              <a:t> – cieľ je nasadenie do učební ako varovný signál pre učiteľov</a:t>
            </a:r>
          </a:p>
          <a:p>
            <a:r>
              <a:rPr lang="sk-SK" dirty="0" smtClean="0"/>
              <a:t>V UX – určenie momentov nabudenia, frustrácie, kognitívnej záťaže</a:t>
            </a:r>
            <a:endParaRPr lang="en-US" dirty="0" smtClean="0"/>
          </a:p>
          <a:p>
            <a:r>
              <a:rPr lang="sk-SK" dirty="0" smtClean="0"/>
              <a:t>Nevie určiť valenciu (</a:t>
            </a:r>
            <a:r>
              <a:rPr lang="sk-SK" dirty="0" err="1" smtClean="0"/>
              <a:t>pozitivitu</a:t>
            </a:r>
            <a:r>
              <a:rPr lang="sk-SK" dirty="0" smtClean="0"/>
              <a:t>/</a:t>
            </a:r>
            <a:r>
              <a:rPr lang="sk-SK" dirty="0" err="1" smtClean="0"/>
              <a:t>negativitu</a:t>
            </a:r>
            <a:r>
              <a:rPr lang="sk-SK" dirty="0" smtClean="0"/>
              <a:t> emócie)</a:t>
            </a:r>
            <a:endParaRPr lang="en-US" dirty="0"/>
          </a:p>
        </p:txBody>
      </p:sp>
      <p:pic>
        <p:nvPicPr>
          <p:cNvPr id="4" name="Picture 4" descr="http://www.affdex.com/assets/Affectiva-logo-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914400"/>
            <a:ext cx="2343150" cy="11048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Affdex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sz="2000" dirty="0" smtClean="0"/>
              <a:t>http://www.affdex.com/ </a:t>
            </a:r>
          </a:p>
          <a:p>
            <a:r>
              <a:rPr lang="sk-SK" dirty="0" err="1" smtClean="0"/>
              <a:t>Cloudová</a:t>
            </a:r>
            <a:r>
              <a:rPr lang="sk-SK" dirty="0" smtClean="0"/>
              <a:t> platforma na odhad výrazov tváre z videa v reálnom čase</a:t>
            </a:r>
          </a:p>
          <a:p>
            <a:r>
              <a:rPr lang="sk-SK" dirty="0" smtClean="0"/>
              <a:t>Buduje najväčšiu databázu výrazov tváre na svete</a:t>
            </a:r>
            <a:endParaRPr lang="en-US" dirty="0"/>
          </a:p>
        </p:txBody>
      </p:sp>
      <p:pic>
        <p:nvPicPr>
          <p:cNvPr id="4" name="Picture 4" descr="http://www.affdex.com/assets/Affectiva-logo-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914400"/>
            <a:ext cx="2343150" cy="11048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Emovision</a:t>
            </a:r>
            <a:endParaRPr lang="en-US" dirty="0"/>
          </a:p>
        </p:txBody>
      </p:sp>
      <p:pic>
        <p:nvPicPr>
          <p:cNvPr id="1026" name="Picture 2" descr="http://www.peoplesniper.com/image/people/1208/-people-pic-1345730213.jpg"/>
          <p:cNvPicPr>
            <a:picLocks noChangeAspect="1" noChangeArrowheads="1"/>
          </p:cNvPicPr>
          <p:nvPr/>
        </p:nvPicPr>
        <p:blipFill>
          <a:blip r:embed="rId2"/>
          <a:srcRect l="4509" t="2133" r="4244" b="46666"/>
          <a:stretch>
            <a:fillRect/>
          </a:stretch>
        </p:blipFill>
        <p:spPr bwMode="auto">
          <a:xfrm>
            <a:off x="685800" y="2438400"/>
            <a:ext cx="3276600" cy="3657600"/>
          </a:xfrm>
          <a:prstGeom prst="rect">
            <a:avLst/>
          </a:prstGeom>
          <a:noFill/>
        </p:spPr>
      </p:pic>
      <p:pic>
        <p:nvPicPr>
          <p:cNvPr id="1028" name="Picture 4" descr="http://www.peoplesniper.com/image/people/1208/-people-pic-1345730213.jpg"/>
          <p:cNvPicPr>
            <a:picLocks noChangeAspect="1" noChangeArrowheads="1"/>
          </p:cNvPicPr>
          <p:nvPr/>
        </p:nvPicPr>
        <p:blipFill>
          <a:blip r:embed="rId2"/>
          <a:srcRect l="6366" t="58400" r="6631" b="3200"/>
          <a:stretch>
            <a:fillRect/>
          </a:stretch>
        </p:blipFill>
        <p:spPr bwMode="auto">
          <a:xfrm>
            <a:off x="4648200" y="2362200"/>
            <a:ext cx="31242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Metriky UX?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Smiech, vzdychy, grimasy</a:t>
            </a:r>
          </a:p>
          <a:p>
            <a:r>
              <a:rPr lang="sk-SK" dirty="0" smtClean="0"/>
              <a:t>Ošívanie sa v sedadle, prehrabávanie vlasov</a:t>
            </a:r>
          </a:p>
          <a:p>
            <a:r>
              <a:rPr lang="sk-SK" dirty="0" smtClean="0"/>
              <a:t>Niektoré prvky zaujmú okamžite, niektoré vôbec</a:t>
            </a:r>
          </a:p>
          <a:p>
            <a:endParaRPr lang="sk-SK" dirty="0" smtClean="0"/>
          </a:p>
          <a:p>
            <a:pPr>
              <a:buNone/>
            </a:pPr>
            <a:r>
              <a:rPr lang="en-US" dirty="0" smtClean="0"/>
              <a:t>=&gt; </a:t>
            </a:r>
            <a:r>
              <a:rPr lang="sk-SK" dirty="0" smtClean="0"/>
              <a:t>Správanie a emócie sú merateľné</a:t>
            </a:r>
            <a:r>
              <a:rPr lang="en-US" dirty="0" smtClean="0"/>
              <a:t> a </a:t>
            </a:r>
            <a:r>
              <a:rPr lang="sk-SK" dirty="0" smtClean="0"/>
              <a:t>poskytujú cenný náhľad o vnímaní produktu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Emovision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Blue</a:t>
            </a:r>
            <a:r>
              <a:rPr lang="sk-SK" dirty="0" smtClean="0"/>
              <a:t> </a:t>
            </a:r>
            <a:r>
              <a:rPr lang="sk-SK" dirty="0" err="1" smtClean="0"/>
              <a:t>Bubble</a:t>
            </a:r>
            <a:r>
              <a:rPr lang="sk-SK" dirty="0" smtClean="0"/>
              <a:t> </a:t>
            </a:r>
            <a:r>
              <a:rPr lang="sk-SK" dirty="0" err="1" smtClean="0"/>
              <a:t>Lab</a:t>
            </a:r>
            <a:r>
              <a:rPr lang="sk-SK" dirty="0" smtClean="0"/>
              <a:t>,  </a:t>
            </a:r>
            <a:r>
              <a:rPr lang="sk-SK" dirty="0" err="1" smtClean="0"/>
              <a:t>subsidiary</a:t>
            </a:r>
            <a:r>
              <a:rPr lang="sk-SK" dirty="0" smtClean="0"/>
              <a:t> </a:t>
            </a:r>
            <a:r>
              <a:rPr lang="sk-SK" dirty="0" err="1" smtClean="0"/>
              <a:t>ThirdSight</a:t>
            </a:r>
            <a:endParaRPr lang="sk-SK" dirty="0" smtClean="0"/>
          </a:p>
          <a:p>
            <a:r>
              <a:rPr lang="sk-SK" dirty="0" smtClean="0"/>
              <a:t>Spojenie analýzy výrazov tváre so sledovaním pohľadu</a:t>
            </a:r>
          </a:p>
          <a:p>
            <a:r>
              <a:rPr lang="en-US" dirty="0" smtClean="0"/>
              <a:t>Facial Action Coding System</a:t>
            </a:r>
            <a:r>
              <a:rPr lang="sk-SK" dirty="0" smtClean="0"/>
              <a:t> </a:t>
            </a:r>
          </a:p>
          <a:p>
            <a:pPr lvl="1"/>
            <a:r>
              <a:rPr lang="sk-SK" dirty="0" smtClean="0"/>
              <a:t>46 možných akcií mimických svalov</a:t>
            </a:r>
          </a:p>
          <a:p>
            <a:pPr lvl="1"/>
            <a:r>
              <a:rPr lang="sk-SK" dirty="0" smtClean="0"/>
              <a:t>6 základných emócií</a:t>
            </a:r>
          </a:p>
          <a:p>
            <a:r>
              <a:rPr lang="sk-SK" dirty="0" smtClean="0"/>
              <a:t>Vízia: cielenie reklamy konzumentom podľa nálady a demografickej skupiny napr. na </a:t>
            </a:r>
            <a:r>
              <a:rPr lang="sk-SK" dirty="0" err="1" smtClean="0"/>
              <a:t>billboarde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369" y="533400"/>
            <a:ext cx="11190803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Emotiv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hlinkClick r:id="rId2"/>
              </a:rPr>
              <a:t>http://www.emotiv.com/</a:t>
            </a:r>
            <a:endParaRPr lang="sk-SK" dirty="0" smtClean="0"/>
          </a:p>
          <a:p>
            <a:r>
              <a:rPr lang="sk-SK" dirty="0" smtClean="0"/>
              <a:t>EEG </a:t>
            </a:r>
          </a:p>
          <a:p>
            <a:pPr lvl="1"/>
            <a:r>
              <a:rPr lang="sk-SK" dirty="0" smtClean="0"/>
              <a:t>meranie elektrickej aktivity častí mozgu</a:t>
            </a:r>
          </a:p>
          <a:p>
            <a:pPr lvl="1"/>
            <a:r>
              <a:rPr lang="sk-SK" dirty="0" smtClean="0"/>
              <a:t>spája sa s kognitívnymi funkciami aj emóciami</a:t>
            </a:r>
          </a:p>
          <a:p>
            <a:pPr lvl="1"/>
            <a:r>
              <a:rPr lang="sk-SK" dirty="0" smtClean="0"/>
              <a:t>relatívne nové v marketingu a v UX</a:t>
            </a:r>
          </a:p>
          <a:p>
            <a:r>
              <a:rPr lang="sk-SK" dirty="0" err="1" smtClean="0"/>
              <a:t>Emotiv</a:t>
            </a:r>
            <a:r>
              <a:rPr lang="sk-SK" dirty="0" smtClean="0"/>
              <a:t> </a:t>
            </a:r>
            <a:r>
              <a:rPr lang="sk-SK" dirty="0" err="1" smtClean="0"/>
              <a:t>headset</a:t>
            </a:r>
            <a:r>
              <a:rPr lang="sk-SK" dirty="0" smtClean="0"/>
              <a:t> spolupracuje s SMI </a:t>
            </a:r>
            <a:r>
              <a:rPr lang="sk-SK" dirty="0" err="1" smtClean="0"/>
              <a:t>eye</a:t>
            </a:r>
            <a:r>
              <a:rPr lang="sk-SK" dirty="0" smtClean="0"/>
              <a:t> </a:t>
            </a:r>
            <a:r>
              <a:rPr lang="sk-SK" dirty="0" err="1" smtClean="0"/>
              <a:t>trackerom</a:t>
            </a:r>
            <a:r>
              <a:rPr lang="sk-SK" dirty="0" smtClean="0"/>
              <a:t> – umožňuje získavať synchronizované informácie o stimuloch a používateľových reakciách</a:t>
            </a:r>
          </a:p>
          <a:p>
            <a:r>
              <a:rPr lang="sk-SK" dirty="0" smtClean="0"/>
              <a:t>Príklad použitia: emocionálne </a:t>
            </a:r>
            <a:r>
              <a:rPr lang="sk-SK" dirty="0" err="1" smtClean="0"/>
              <a:t>heatmapy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4. Stres a iné fyziologické prejavy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Meranie stresu sa pri UX robí málokedy – príčinou stresu môže byť prostredie, neúspech v úlohách, meranie stresu...</a:t>
            </a:r>
          </a:p>
          <a:p>
            <a:r>
              <a:rPr lang="sk-SK" dirty="0" smtClean="0"/>
              <a:t>Hodnota pre </a:t>
            </a:r>
            <a:r>
              <a:rPr lang="sk-SK" dirty="0" err="1" smtClean="0"/>
              <a:t>evaluáciu</a:t>
            </a:r>
            <a:r>
              <a:rPr lang="sk-SK" dirty="0" smtClean="0"/>
              <a:t> produktov závislých na emóciách – zdravotníctvo, správa financií</a:t>
            </a:r>
            <a:endParaRPr lang="en-US" dirty="0"/>
          </a:p>
        </p:txBody>
      </p:sp>
      <p:pic>
        <p:nvPicPr>
          <p:cNvPr id="34820" name="Picture 4" descr="http://clubhousenews.com/wp-content/uploads/2013/10/stressed-computer-user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4495800"/>
            <a:ext cx="3654848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4. Stres a iné fyziologické prejavy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HRV – </a:t>
            </a:r>
            <a:r>
              <a:rPr lang="sk-SK" dirty="0" err="1" smtClean="0"/>
              <a:t>heart</a:t>
            </a:r>
            <a:r>
              <a:rPr lang="sk-SK" dirty="0" smtClean="0"/>
              <a:t> rate </a:t>
            </a:r>
            <a:r>
              <a:rPr lang="sk-SK" dirty="0" err="1" smtClean="0"/>
              <a:t>variance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- mobilná aplikácia, kamera</a:t>
            </a:r>
          </a:p>
          <a:p>
            <a:r>
              <a:rPr lang="sk-SK" dirty="0" smtClean="0"/>
              <a:t>HRV + vodivosť kože</a:t>
            </a:r>
            <a:br>
              <a:rPr lang="sk-SK" dirty="0" smtClean="0"/>
            </a:br>
            <a:r>
              <a:rPr lang="sk-SK" dirty="0" err="1" smtClean="0"/>
              <a:t>Trimmel</a:t>
            </a:r>
            <a:r>
              <a:rPr lang="sk-SK" dirty="0" smtClean="0"/>
              <a:t> </a:t>
            </a:r>
            <a:r>
              <a:rPr lang="sk-SK" dirty="0" err="1" smtClean="0"/>
              <a:t>et</a:t>
            </a:r>
            <a:r>
              <a:rPr lang="sk-SK" dirty="0" smtClean="0"/>
              <a:t> al. – zvyšovaná dĺžka otvárania stránky zvyšuje </a:t>
            </a:r>
            <a:r>
              <a:rPr lang="sk-SK" dirty="0" err="1" smtClean="0"/>
              <a:t>heart</a:t>
            </a:r>
            <a:r>
              <a:rPr lang="sk-SK" dirty="0" smtClean="0"/>
              <a:t> rate </a:t>
            </a:r>
            <a:r>
              <a:rPr lang="sk-SK" dirty="0" smtClean="0"/>
              <a:t>aj vodivosť kože</a:t>
            </a:r>
          </a:p>
          <a:p>
            <a:r>
              <a:rPr lang="sk-SK" dirty="0" smtClean="0"/>
              <a:t>Iné: </a:t>
            </a:r>
          </a:p>
          <a:p>
            <a:pPr lvl="1"/>
            <a:r>
              <a:rPr lang="sk-SK" dirty="0" smtClean="0"/>
              <a:t>stláčanie myši = stres (</a:t>
            </a:r>
            <a:r>
              <a:rPr lang="sk-SK" dirty="0" err="1" smtClean="0"/>
              <a:t>Reynolds</a:t>
            </a:r>
            <a:r>
              <a:rPr lang="sk-SK" dirty="0" smtClean="0"/>
              <a:t>)</a:t>
            </a:r>
          </a:p>
          <a:p>
            <a:pPr lvl="1"/>
            <a:r>
              <a:rPr lang="sk-SK" dirty="0" smtClean="0"/>
              <a:t>zmena pozícií na sedadle = zmena stupňa zaangažovanosti (</a:t>
            </a:r>
            <a:r>
              <a:rPr lang="sk-SK" dirty="0" err="1" smtClean="0"/>
              <a:t>Kapoor</a:t>
            </a:r>
            <a:r>
              <a:rPr lang="sk-SK" dirty="0" smtClean="0"/>
              <a:t> </a:t>
            </a:r>
            <a:r>
              <a:rPr lang="sk-SK" dirty="0" err="1" smtClean="0"/>
              <a:t>et</a:t>
            </a:r>
            <a:r>
              <a:rPr lang="sk-SK" dirty="0" smtClean="0"/>
              <a:t> al.)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Zhrnutie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Štrukturovaný</a:t>
            </a:r>
            <a:r>
              <a:rPr lang="sk-SK" dirty="0" smtClean="0"/>
              <a:t> prístup k zbieraniu používateľských komentárov</a:t>
            </a:r>
          </a:p>
          <a:p>
            <a:r>
              <a:rPr lang="sk-SK" dirty="0" smtClean="0"/>
              <a:t>Metriky pohľadu s využitím </a:t>
            </a:r>
            <a:r>
              <a:rPr lang="sk-SK" dirty="0" err="1" smtClean="0"/>
              <a:t>eye</a:t>
            </a:r>
            <a:r>
              <a:rPr lang="sk-SK" dirty="0" smtClean="0"/>
              <a:t> </a:t>
            </a:r>
            <a:r>
              <a:rPr lang="sk-SK" dirty="0" err="1" smtClean="0"/>
              <a:t>trackingu</a:t>
            </a:r>
            <a:endParaRPr lang="sk-SK" dirty="0" smtClean="0"/>
          </a:p>
          <a:p>
            <a:r>
              <a:rPr lang="sk-SK" dirty="0" smtClean="0"/>
              <a:t>Meranie emócií cez EEG, EDA a mimiku</a:t>
            </a:r>
          </a:p>
          <a:p>
            <a:r>
              <a:rPr lang="sk-SK" dirty="0" smtClean="0"/>
              <a:t>Meranie stresu v oblasti UX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Obsah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1. Sledovanie a kódovanie verbálnych výrazov</a:t>
            </a:r>
          </a:p>
          <a:p>
            <a:r>
              <a:rPr lang="sk-SK" dirty="0" smtClean="0"/>
              <a:t>2. Metriky sledovania pohľadu</a:t>
            </a:r>
          </a:p>
          <a:p>
            <a:r>
              <a:rPr lang="sk-SK" dirty="0" smtClean="0"/>
              <a:t>3. Meranie emócií</a:t>
            </a:r>
          </a:p>
          <a:p>
            <a:r>
              <a:rPr lang="sk-SK" dirty="0" smtClean="0"/>
              <a:t>4. Stres a iné fyziologické prejavy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1. Sledovanie a kódovanie verbálnych výrazov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smtClean="0"/>
              <a:t>Kategorizácia komentárov účastníkov experimentu</a:t>
            </a:r>
            <a:r>
              <a:rPr lang="sk-SK" dirty="0" smtClean="0"/>
              <a:t>:</a:t>
            </a:r>
          </a:p>
          <a:p>
            <a:pPr lvl="1"/>
            <a:r>
              <a:rPr lang="sk-SK" dirty="0" smtClean="0"/>
              <a:t>Kladné (</a:t>
            </a:r>
            <a:r>
              <a:rPr lang="sk-SK" dirty="0" err="1" smtClean="0"/>
              <a:t>Vau</a:t>
            </a:r>
            <a:r>
              <a:rPr lang="sk-SK" dirty="0" smtClean="0"/>
              <a:t>, to sa mi páči!)</a:t>
            </a:r>
          </a:p>
          <a:p>
            <a:pPr lvl="1"/>
            <a:r>
              <a:rPr lang="sk-SK" dirty="0" smtClean="0"/>
              <a:t>Záporné (Je to ťažké!)</a:t>
            </a:r>
          </a:p>
          <a:p>
            <a:pPr lvl="1"/>
            <a:r>
              <a:rPr lang="sk-SK" dirty="0" smtClean="0"/>
              <a:t>Neutrálne/Ťažko interpretovateľné (Zaujímavé...)</a:t>
            </a:r>
          </a:p>
          <a:p>
            <a:r>
              <a:rPr lang="sk-SK" dirty="0" smtClean="0"/>
              <a:t>Možnosť zvyšovať </a:t>
            </a:r>
            <a:r>
              <a:rPr lang="sk-SK" dirty="0" err="1" smtClean="0"/>
              <a:t>granularitu</a:t>
            </a:r>
            <a:r>
              <a:rPr lang="sk-SK" dirty="0" smtClean="0"/>
              <a:t> (otázky, návrhy na zlepšenie, </a:t>
            </a:r>
            <a:r>
              <a:rPr lang="sk-SK" dirty="0" err="1" smtClean="0"/>
              <a:t>odchylky</a:t>
            </a:r>
            <a:r>
              <a:rPr lang="sk-SK" dirty="0" smtClean="0"/>
              <a:t> od očakávaní)</a:t>
            </a:r>
          </a:p>
          <a:p>
            <a:r>
              <a:rPr lang="sk-SK" b="1" dirty="0" smtClean="0"/>
              <a:t>Metrika:</a:t>
            </a:r>
            <a:r>
              <a:rPr lang="sk-SK" dirty="0" smtClean="0"/>
              <a:t> Pomer kladných a záporných komentárov </a:t>
            </a:r>
          </a:p>
          <a:p>
            <a:r>
              <a:rPr lang="sk-SK" dirty="0" smtClean="0"/>
              <a:t>Tipy:</a:t>
            </a:r>
          </a:p>
          <a:p>
            <a:pPr lvl="1"/>
            <a:r>
              <a:rPr lang="sk-SK" dirty="0" smtClean="0"/>
              <a:t>Použiť zábery z kamery</a:t>
            </a:r>
          </a:p>
          <a:p>
            <a:pPr lvl="1"/>
            <a:r>
              <a:rPr lang="sk-SK" dirty="0" smtClean="0"/>
              <a:t>Kategorizácia viacerými výskumníkmi</a:t>
            </a:r>
          </a:p>
          <a:p>
            <a:pPr lvl="1"/>
            <a:r>
              <a:rPr lang="sk-SK" dirty="0" smtClean="0"/>
              <a:t>Nezabúdať na kontext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1. Sledovanie a kódovanie verbálnych výrazov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362200"/>
            <a:ext cx="6019800" cy="359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2. Metriky sledovania pohľadu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/>
              <a:t>Pojmy:</a:t>
            </a:r>
          </a:p>
          <a:p>
            <a:r>
              <a:rPr lang="sk-SK" b="1" dirty="0" smtClean="0"/>
              <a:t>Fixácie: </a:t>
            </a:r>
            <a:r>
              <a:rPr lang="sk-SK" dirty="0" smtClean="0"/>
              <a:t>Pauzy pohybu oka v určenej oblasti v trvaní 100ms a dlhšie</a:t>
            </a:r>
          </a:p>
          <a:p>
            <a:r>
              <a:rPr lang="sk-SK" b="1" dirty="0" err="1" smtClean="0"/>
              <a:t>Sakády</a:t>
            </a:r>
            <a:r>
              <a:rPr lang="sk-SK" b="1" dirty="0" smtClean="0"/>
              <a:t>: </a:t>
            </a:r>
            <a:r>
              <a:rPr lang="sk-SK" dirty="0" smtClean="0"/>
              <a:t>Pohyby medzi fixáciami</a:t>
            </a:r>
          </a:p>
          <a:p>
            <a:r>
              <a:rPr lang="sk-SK" b="1" dirty="0" err="1" smtClean="0"/>
              <a:t>Areas</a:t>
            </a:r>
            <a:r>
              <a:rPr lang="sk-SK" b="1" dirty="0" smtClean="0"/>
              <a:t> </a:t>
            </a:r>
            <a:r>
              <a:rPr lang="sk-SK" b="1" dirty="0" err="1" smtClean="0"/>
              <a:t>of</a:t>
            </a:r>
            <a:r>
              <a:rPr lang="sk-SK" b="1" dirty="0" smtClean="0"/>
              <a:t> </a:t>
            </a:r>
            <a:r>
              <a:rPr lang="sk-SK" b="1" dirty="0" err="1" smtClean="0"/>
              <a:t>Interest</a:t>
            </a:r>
            <a:r>
              <a:rPr lang="sk-SK" b="1" dirty="0" smtClean="0"/>
              <a:t>: </a:t>
            </a:r>
            <a:r>
              <a:rPr lang="sk-SK" dirty="0" smtClean="0"/>
              <a:t>Oblasti na obrazovke reprezentujúce prvky rozhrania. </a:t>
            </a:r>
            <a:br>
              <a:rPr lang="sk-SK" dirty="0" smtClean="0"/>
            </a:br>
            <a:r>
              <a:rPr lang="sk-SK" dirty="0" smtClean="0"/>
              <a:t>Mali by byť čo najviac homogénne (napr. navigácia, obsah, reklamy), pre prvky sa môžu dáta agregovať neskôr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2. Metriky sledovania pohľadu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k-SK" sz="2400" b="1" dirty="0" err="1" smtClean="0"/>
              <a:t>Dwell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Time</a:t>
            </a: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sk-SK" sz="2400" dirty="0" smtClean="0"/>
              <a:t>Celková dĺžka pozerania sa na AOI, vrátane fixácií aj </a:t>
            </a:r>
            <a:r>
              <a:rPr lang="sk-SK" sz="2400" dirty="0" err="1" smtClean="0"/>
              <a:t>sakád</a:t>
            </a:r>
            <a:endParaRPr lang="sk-SK" sz="2400" dirty="0" smtClean="0"/>
          </a:p>
          <a:p>
            <a:pPr>
              <a:buNone/>
            </a:pPr>
            <a:r>
              <a:rPr lang="sk-SK" sz="2400" dirty="0" smtClean="0"/>
              <a:t>	Využitie: Úroveň záujmu venovaného danej AOI</a:t>
            </a:r>
          </a:p>
          <a:p>
            <a:pPr>
              <a:buNone/>
            </a:pPr>
            <a:r>
              <a:rPr lang="sk-SK" sz="2400" dirty="0" smtClean="0"/>
              <a:t>	</a:t>
            </a:r>
            <a:r>
              <a:rPr lang="en-US" sz="2400" dirty="0" smtClean="0"/>
              <a:t>&lt;100ms  == </a:t>
            </a:r>
            <a:r>
              <a:rPr lang="sk-SK" sz="2400" dirty="0" smtClean="0"/>
              <a:t>limitované</a:t>
            </a:r>
            <a:r>
              <a:rPr lang="en-US" sz="2400" dirty="0" smtClean="0"/>
              <a:t> </a:t>
            </a:r>
            <a:r>
              <a:rPr lang="sk-SK" sz="2400" dirty="0" smtClean="0"/>
              <a:t>spracovanie</a:t>
            </a:r>
            <a:r>
              <a:rPr lang="en-US" sz="2400" dirty="0" smtClean="0"/>
              <a:t> </a:t>
            </a:r>
            <a:r>
              <a:rPr lang="sk-SK" sz="2400" dirty="0" smtClean="0"/>
              <a:t>informácií</a:t>
            </a:r>
          </a:p>
          <a:p>
            <a:pPr>
              <a:buNone/>
            </a:pPr>
            <a:r>
              <a:rPr lang="sk-SK" sz="2400" dirty="0" smtClean="0"/>
              <a:t>	</a:t>
            </a:r>
            <a:r>
              <a:rPr lang="en-US" sz="2400" dirty="0" smtClean="0"/>
              <a:t>&gt;</a:t>
            </a:r>
            <a:r>
              <a:rPr lang="sk-SK" sz="2400" dirty="0" smtClean="0"/>
              <a:t>500ms </a:t>
            </a:r>
            <a:r>
              <a:rPr lang="en-US" sz="2400" dirty="0" smtClean="0"/>
              <a:t>== </a:t>
            </a:r>
            <a:r>
              <a:rPr lang="sk-SK" sz="2400" dirty="0" smtClean="0"/>
              <a:t>dostatok času na spracovanie informácií</a:t>
            </a:r>
          </a:p>
          <a:p>
            <a:pPr>
              <a:buNone/>
            </a:pPr>
            <a:endParaRPr lang="sk-SK" sz="2400" dirty="0" smtClean="0"/>
          </a:p>
          <a:p>
            <a:pPr>
              <a:buNone/>
            </a:pPr>
            <a:r>
              <a:rPr lang="en-US" sz="2400" b="1" dirty="0" smtClean="0"/>
              <a:t>Number of </a:t>
            </a:r>
            <a:r>
              <a:rPr lang="sk-SK" sz="2400" b="1" dirty="0" smtClean="0"/>
              <a:t>F</a:t>
            </a:r>
            <a:r>
              <a:rPr lang="en-US" sz="2400" b="1" dirty="0" err="1" smtClean="0"/>
              <a:t>ixations</a:t>
            </a: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sk-SK" sz="2400" dirty="0" smtClean="0"/>
              <a:t>Vysoko </a:t>
            </a:r>
            <a:r>
              <a:rPr lang="sk-SK" sz="2400" dirty="0" err="1" smtClean="0"/>
              <a:t>koreluje</a:t>
            </a:r>
            <a:r>
              <a:rPr lang="sk-SK" sz="2400" dirty="0" smtClean="0"/>
              <a:t> s </a:t>
            </a:r>
            <a:r>
              <a:rPr lang="sk-SK" sz="2400" dirty="0" err="1" smtClean="0"/>
              <a:t>Dwell</a:t>
            </a:r>
            <a:r>
              <a:rPr lang="sk-SK" sz="2400" dirty="0" smtClean="0"/>
              <a:t> </a:t>
            </a:r>
            <a:r>
              <a:rPr lang="sk-SK" sz="2400" dirty="0" err="1" smtClean="0"/>
              <a:t>Time</a:t>
            </a:r>
            <a:r>
              <a:rPr lang="sk-SK" sz="2400" dirty="0" smtClean="0"/>
              <a:t>, zvyčajne sa reportuje len </a:t>
            </a:r>
            <a:r>
              <a:rPr lang="sk-SK" sz="2400" dirty="0" err="1" smtClean="0"/>
              <a:t>dwell</a:t>
            </a:r>
            <a:r>
              <a:rPr lang="sk-SK" sz="2400" dirty="0" smtClean="0"/>
              <a:t> </a:t>
            </a:r>
            <a:r>
              <a:rPr lang="sk-SK" sz="2400" dirty="0" err="1" smtClean="0"/>
              <a:t>time</a:t>
            </a:r>
            <a:endParaRPr lang="sk-SK" sz="2400" dirty="0" smtClean="0"/>
          </a:p>
          <a:p>
            <a:pPr>
              <a:buNone/>
            </a:pPr>
            <a:endParaRPr lang="sk-SK" sz="2400" dirty="0" smtClean="0"/>
          </a:p>
          <a:p>
            <a:pPr>
              <a:buNone/>
            </a:pPr>
            <a:endParaRPr lang="sk-SK" sz="24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2. Metriky sledovania pohľadu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k-SK" sz="2400" b="1" dirty="0" smtClean="0"/>
              <a:t>F</a:t>
            </a:r>
            <a:r>
              <a:rPr lang="en-US" sz="2400" b="1" dirty="0" err="1" smtClean="0"/>
              <a:t>ixation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Duration</a:t>
            </a: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sk-SK" sz="2400" dirty="0" smtClean="0"/>
              <a:t>Hodnoty zvyčajne medzi 150ms a 300ms</a:t>
            </a:r>
          </a:p>
          <a:p>
            <a:pPr>
              <a:buNone/>
            </a:pPr>
            <a:r>
              <a:rPr lang="sk-SK" sz="2400" dirty="0" smtClean="0"/>
              <a:t>	Využitie: Čím vyššia, tým je vyššia zaangažovanosť do objektu pozorovania</a:t>
            </a:r>
          </a:p>
          <a:p>
            <a:pPr>
              <a:buNone/>
            </a:pPr>
            <a:r>
              <a:rPr lang="sk-SK" sz="2400" dirty="0" smtClean="0"/>
              <a:t>	Čím vyššia priemerná FD, tým vyššia zaangažovanosť</a:t>
            </a:r>
          </a:p>
          <a:p>
            <a:pPr>
              <a:buNone/>
            </a:pPr>
            <a:r>
              <a:rPr lang="sk-SK" sz="2400" b="1" dirty="0" err="1" smtClean="0"/>
              <a:t>Sequence</a:t>
            </a:r>
            <a:endParaRPr lang="sk-SK" sz="2400" b="1" dirty="0" smtClean="0"/>
          </a:p>
          <a:p>
            <a:pPr>
              <a:buNone/>
            </a:pPr>
            <a:r>
              <a:rPr lang="sk-SK" sz="2400" dirty="0" smtClean="0"/>
              <a:t>	Priemerné poradie, v ktorom sa pohľad fixoval na AOI</a:t>
            </a:r>
          </a:p>
          <a:p>
            <a:pPr>
              <a:buNone/>
            </a:pPr>
            <a:r>
              <a:rPr lang="sk-SK" sz="2400" dirty="0" smtClean="0"/>
              <a:t>	Využitie: Hovorí o výraznosti AOI v kontexte zadanej úlohy.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2. Metriky sledovania pohľadu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k-SK" sz="2400" b="1" dirty="0" err="1" smtClean="0"/>
              <a:t>Time</a:t>
            </a:r>
            <a:r>
              <a:rPr lang="sk-SK" sz="2400" b="1" dirty="0" smtClean="0"/>
              <a:t> to </a:t>
            </a:r>
            <a:r>
              <a:rPr lang="sk-SK" sz="2400" b="1" dirty="0" err="1" smtClean="0"/>
              <a:t>First</a:t>
            </a:r>
            <a:r>
              <a:rPr lang="sk-SK" sz="2400" b="1" dirty="0" smtClean="0"/>
              <a:t> F</a:t>
            </a:r>
            <a:r>
              <a:rPr lang="en-US" sz="2400" b="1" dirty="0" err="1" smtClean="0"/>
              <a:t>ixation</a:t>
            </a: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sk-SK" sz="2400" dirty="0" smtClean="0"/>
              <a:t>Priemerný čas kedy si používateľ prvý krát všimol AOI</a:t>
            </a:r>
          </a:p>
          <a:p>
            <a:pPr>
              <a:buNone/>
            </a:pPr>
            <a:r>
              <a:rPr lang="sk-SK" sz="2400" dirty="0" smtClean="0"/>
              <a:t>	Využitie: Docielenie včasného všimnutia elementov (napr. do 5 sekúnd)</a:t>
            </a:r>
          </a:p>
          <a:p>
            <a:pPr>
              <a:buNone/>
            </a:pPr>
            <a:r>
              <a:rPr lang="sk-SK" sz="2400" dirty="0" smtClean="0"/>
              <a:t>	Samostatne je potrebné zvážiť tých ktorí si AOI nevšimli vôbec</a:t>
            </a:r>
          </a:p>
          <a:p>
            <a:pPr>
              <a:buNone/>
            </a:pPr>
            <a:r>
              <a:rPr lang="sk-SK" sz="2400" b="1" dirty="0" err="1" smtClean="0"/>
              <a:t>Revisits</a:t>
            </a:r>
            <a:endParaRPr lang="sk-SK" sz="2400" b="1" dirty="0" smtClean="0"/>
          </a:p>
          <a:p>
            <a:pPr>
              <a:buNone/>
            </a:pPr>
            <a:r>
              <a:rPr lang="sk-SK" sz="2400" dirty="0" smtClean="0"/>
              <a:t>	Koľkokrát sa oko fixovalo na AOI, opustilo ju, a neskôr sa do nej vrátilo</a:t>
            </a:r>
          </a:p>
          <a:p>
            <a:pPr>
              <a:buNone/>
            </a:pPr>
            <a:r>
              <a:rPr lang="sk-SK" sz="2400" dirty="0" smtClean="0"/>
              <a:t>	Využitie: Vyjadruje </a:t>
            </a:r>
            <a:r>
              <a:rPr lang="sk-SK" sz="2400" i="1" dirty="0" smtClean="0"/>
              <a:t>„lepkavosť“ </a:t>
            </a:r>
            <a:r>
              <a:rPr lang="sk-SK" sz="2400" dirty="0" smtClean="0"/>
              <a:t>(</a:t>
            </a:r>
            <a:r>
              <a:rPr lang="sk-SK" sz="2400" i="1" dirty="0" err="1" smtClean="0"/>
              <a:t>stickiness</a:t>
            </a:r>
            <a:r>
              <a:rPr lang="sk-SK" sz="2400" dirty="0" smtClean="0"/>
              <a:t>) AOI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tský">
  <a:themeElements>
    <a:clrScheme name="Mests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sts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sts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702</TotalTime>
  <Words>644</Words>
  <Application>Microsoft Office PowerPoint</Application>
  <PresentationFormat>Prezentácia na obrazovke (4:3)</PresentationFormat>
  <Paragraphs>130</Paragraphs>
  <Slides>25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25</vt:i4>
      </vt:variant>
    </vt:vector>
  </HeadingPairs>
  <TitlesOfParts>
    <vt:vector size="26" baseType="lpstr">
      <vt:lpstr>Mestský</vt:lpstr>
      <vt:lpstr>Behaviorálne a psychologické metriky</vt:lpstr>
      <vt:lpstr>Metriky UX?</vt:lpstr>
      <vt:lpstr>Obsah</vt:lpstr>
      <vt:lpstr>1. Sledovanie a kódovanie verbálnych výrazov</vt:lpstr>
      <vt:lpstr>1. Sledovanie a kódovanie verbálnych výrazov</vt:lpstr>
      <vt:lpstr>2. Metriky sledovania pohľadu</vt:lpstr>
      <vt:lpstr>2. Metriky sledovania pohľadu</vt:lpstr>
      <vt:lpstr>2. Metriky sledovania pohľadu</vt:lpstr>
      <vt:lpstr>2. Metriky sledovania pohľadu</vt:lpstr>
      <vt:lpstr>2. Metriky sledovania pohľadu</vt:lpstr>
      <vt:lpstr>Eye-tracking tipy</vt:lpstr>
      <vt:lpstr>Pupillary Response</vt:lpstr>
      <vt:lpstr>3. Meranie emócií</vt:lpstr>
      <vt:lpstr>Q-Sensor</vt:lpstr>
      <vt:lpstr>Q-Sensor</vt:lpstr>
      <vt:lpstr>Q-Sensor</vt:lpstr>
      <vt:lpstr>Q-Sensor</vt:lpstr>
      <vt:lpstr>Affdex</vt:lpstr>
      <vt:lpstr>Emovision</vt:lpstr>
      <vt:lpstr>Emovision</vt:lpstr>
      <vt:lpstr>Snímka 21</vt:lpstr>
      <vt:lpstr>Emotiv</vt:lpstr>
      <vt:lpstr>4. Stres a iné fyziologické prejavy</vt:lpstr>
      <vt:lpstr>4. Stres a iné fyziologické prejavy</vt:lpstr>
      <vt:lpstr>Zhrnutie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Behavioral and Physiological Metrics</dc:title>
  <dc:creator>piers.demcak@gmail.com</dc:creator>
  <cp:lastModifiedBy>piers.demcak@gmail.com</cp:lastModifiedBy>
  <cp:revision>69</cp:revision>
  <dcterms:created xsi:type="dcterms:W3CDTF">2014-04-27T22:44:27Z</dcterms:created>
  <dcterms:modified xsi:type="dcterms:W3CDTF">2014-05-05T21:50:06Z</dcterms:modified>
</cp:coreProperties>
</file>