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57" r:id="rId3"/>
    <p:sldId id="260" r:id="rId4"/>
    <p:sldId id="262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58" r:id="rId15"/>
    <p:sldId id="275" r:id="rId16"/>
    <p:sldId id="281" r:id="rId17"/>
    <p:sldId id="283" r:id="rId18"/>
    <p:sldId id="282" r:id="rId19"/>
    <p:sldId id="284" r:id="rId20"/>
    <p:sldId id="277" r:id="rId21"/>
    <p:sldId id="278" r:id="rId22"/>
    <p:sldId id="274" r:id="rId23"/>
    <p:sldId id="276" r:id="rId24"/>
    <p:sldId id="279" r:id="rId25"/>
    <p:sldId id="285" r:id="rId26"/>
    <p:sldId id="280" r:id="rId27"/>
    <p:sldId id="286" r:id="rId28"/>
    <p:sldId id="292" r:id="rId29"/>
    <p:sldId id="293" r:id="rId30"/>
    <p:sldId id="294" r:id="rId31"/>
    <p:sldId id="295" r:id="rId32"/>
    <p:sldId id="296" r:id="rId33"/>
    <p:sldId id="298" r:id="rId34"/>
    <p:sldId id="299" r:id="rId35"/>
  </p:sldIdLst>
  <p:sldSz cx="9144000" cy="6858000" type="screen4x3"/>
  <p:notesSz cx="6858000" cy="9144000"/>
  <p:defaultTextStyle>
    <a:defPPr>
      <a:defRPr lang="sk-S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5620"/>
    <p:restoredTop sz="34357" autoAdjust="0"/>
  </p:normalViewPr>
  <p:slideViewPr>
    <p:cSldViewPr>
      <p:cViewPr>
        <p:scale>
          <a:sx n="66" d="100"/>
          <a:sy n="66" d="100"/>
        </p:scale>
        <p:origin x="-1272" y="8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racovn__h_rok_programu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sk-SK"/>
  <c:chart>
    <c:title>
      <c:layout/>
    </c:title>
    <c:plotArea>
      <c:layout/>
      <c:pieChart>
        <c:varyColors val="1"/>
        <c:ser>
          <c:idx val="0"/>
          <c:order val="0"/>
          <c:tx>
            <c:strRef>
              <c:f>Hárok1!$B$1</c:f>
              <c:strCache>
                <c:ptCount val="1"/>
                <c:pt idx="0">
                  <c:v>Rozdelenie vzoriek pre učenie</c:v>
                </c:pt>
              </c:strCache>
            </c:strRef>
          </c:tx>
          <c:dLbls>
            <c:showVal val="1"/>
            <c:showLeaderLines val="1"/>
          </c:dLbls>
          <c:cat>
            <c:strRef>
              <c:f>Hárok1!$A$2:$A$4</c:f>
              <c:strCache>
                <c:ptCount val="3"/>
                <c:pt idx="0">
                  <c:v>Trénovanie</c:v>
                </c:pt>
                <c:pt idx="1">
                  <c:v>Validácia</c:v>
                </c:pt>
                <c:pt idx="2">
                  <c:v>Testovanie</c:v>
                </c:pt>
              </c:strCache>
            </c:strRef>
          </c:cat>
          <c:val>
            <c:numRef>
              <c:f>Hárok1!$B$2:$B$4</c:f>
              <c:numCache>
                <c:formatCode>0%</c:formatCode>
                <c:ptCount val="3"/>
                <c:pt idx="0">
                  <c:v>0.6</c:v>
                </c:pt>
                <c:pt idx="1">
                  <c:v>0.2</c:v>
                </c:pt>
                <c:pt idx="2">
                  <c:v>0.2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sk-SK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CC3BE0-5F42-4E93-B8EB-57FE8F17B824}" type="datetimeFigureOut">
              <a:rPr lang="sk-SK" smtClean="0"/>
              <a:pPr/>
              <a:t>29. 10. 2012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748DAD-4EC8-48FD-B466-FB81F06B6853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748DAD-4EC8-48FD-B466-FB81F06B6853}" type="slidenum">
              <a:rPr lang="sk-SK" smtClean="0"/>
              <a:pPr/>
              <a:t>2</a:t>
            </a:fld>
            <a:endParaRPr lang="sk-SK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748DAD-4EC8-48FD-B466-FB81F06B6853}" type="slidenum">
              <a:rPr lang="sk-SK" smtClean="0"/>
              <a:pPr/>
              <a:t>16</a:t>
            </a:fld>
            <a:endParaRPr lang="sk-SK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748DAD-4EC8-48FD-B466-FB81F06B6853}" type="slidenum">
              <a:rPr lang="sk-SK" smtClean="0"/>
              <a:pPr/>
              <a:t>17</a:t>
            </a:fld>
            <a:endParaRPr lang="sk-SK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748DAD-4EC8-48FD-B466-FB81F06B6853}" type="slidenum">
              <a:rPr lang="sk-SK" smtClean="0"/>
              <a:pPr/>
              <a:t>18</a:t>
            </a:fld>
            <a:endParaRPr lang="sk-SK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748DAD-4EC8-48FD-B466-FB81F06B6853}" type="slidenum">
              <a:rPr lang="sk-SK" smtClean="0"/>
              <a:pPr/>
              <a:t>19</a:t>
            </a:fld>
            <a:endParaRPr lang="sk-SK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748DAD-4EC8-48FD-B466-FB81F06B6853}" type="slidenum">
              <a:rPr lang="sk-SK" smtClean="0"/>
              <a:pPr/>
              <a:t>20</a:t>
            </a:fld>
            <a:endParaRPr lang="sk-SK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748DAD-4EC8-48FD-B466-FB81F06B6853}" type="slidenum">
              <a:rPr lang="sk-SK" smtClean="0"/>
              <a:pPr/>
              <a:t>21</a:t>
            </a:fld>
            <a:endParaRPr lang="sk-SK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748DAD-4EC8-48FD-B466-FB81F06B6853}" type="slidenum">
              <a:rPr lang="sk-SK" smtClean="0"/>
              <a:pPr/>
              <a:t>22</a:t>
            </a:fld>
            <a:endParaRPr lang="sk-SK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748DAD-4EC8-48FD-B466-FB81F06B6853}" type="slidenum">
              <a:rPr lang="sk-SK" smtClean="0"/>
              <a:pPr/>
              <a:t>23</a:t>
            </a:fld>
            <a:endParaRPr lang="sk-SK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748DAD-4EC8-48FD-B466-FB81F06B6853}" type="slidenum">
              <a:rPr lang="sk-SK" smtClean="0"/>
              <a:pPr/>
              <a:t>24</a:t>
            </a:fld>
            <a:endParaRPr lang="sk-SK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748DAD-4EC8-48FD-B466-FB81F06B6853}" type="slidenum">
              <a:rPr lang="sk-SK" smtClean="0"/>
              <a:pPr/>
              <a:t>25</a:t>
            </a:fld>
            <a:endParaRPr lang="sk-SK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748DAD-4EC8-48FD-B466-FB81F06B6853}" type="slidenum">
              <a:rPr lang="sk-SK" smtClean="0"/>
              <a:pPr/>
              <a:t>3</a:t>
            </a:fld>
            <a:endParaRPr lang="sk-SK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748DAD-4EC8-48FD-B466-FB81F06B6853}" type="slidenum">
              <a:rPr lang="sk-SK" smtClean="0"/>
              <a:pPr/>
              <a:t>26</a:t>
            </a:fld>
            <a:endParaRPr lang="sk-SK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748DAD-4EC8-48FD-B466-FB81F06B6853}" type="slidenum">
              <a:rPr lang="sk-SK" smtClean="0"/>
              <a:pPr/>
              <a:t>27</a:t>
            </a:fld>
            <a:endParaRPr lang="sk-SK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748DAD-4EC8-48FD-B466-FB81F06B6853}" type="slidenum">
              <a:rPr lang="sk-SK" smtClean="0"/>
              <a:pPr/>
              <a:t>28</a:t>
            </a:fld>
            <a:endParaRPr lang="sk-SK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748DAD-4EC8-48FD-B466-FB81F06B6853}" type="slidenum">
              <a:rPr lang="sk-SK" smtClean="0"/>
              <a:pPr/>
              <a:t>29</a:t>
            </a:fld>
            <a:endParaRPr lang="sk-SK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748DAD-4EC8-48FD-B466-FB81F06B6853}" type="slidenum">
              <a:rPr lang="sk-SK" smtClean="0"/>
              <a:pPr/>
              <a:t>30</a:t>
            </a:fld>
            <a:endParaRPr lang="sk-SK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748DAD-4EC8-48FD-B466-FB81F06B6853}" type="slidenum">
              <a:rPr lang="sk-SK" smtClean="0"/>
              <a:pPr/>
              <a:t>31</a:t>
            </a:fld>
            <a:endParaRPr lang="sk-SK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748DAD-4EC8-48FD-B466-FB81F06B6853}" type="slidenum">
              <a:rPr lang="sk-SK" smtClean="0"/>
              <a:pPr/>
              <a:t>32</a:t>
            </a:fld>
            <a:endParaRPr lang="sk-SK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748DAD-4EC8-48FD-B466-FB81F06B6853}" type="slidenum">
              <a:rPr lang="sk-SK" smtClean="0"/>
              <a:pPr/>
              <a:t>33</a:t>
            </a:fld>
            <a:endParaRPr lang="sk-SK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748DAD-4EC8-48FD-B466-FB81F06B6853}" type="slidenum">
              <a:rPr lang="sk-SK" smtClean="0"/>
              <a:pPr/>
              <a:t>34</a:t>
            </a:fld>
            <a:endParaRPr lang="sk-SK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748DAD-4EC8-48FD-B466-FB81F06B6853}" type="slidenum">
              <a:rPr lang="sk-SK" smtClean="0"/>
              <a:pPr/>
              <a:t>4</a:t>
            </a:fld>
            <a:endParaRPr lang="sk-SK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748DAD-4EC8-48FD-B466-FB81F06B6853}" type="slidenum">
              <a:rPr lang="sk-SK" smtClean="0"/>
              <a:pPr/>
              <a:t>10</a:t>
            </a:fld>
            <a:endParaRPr lang="sk-SK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748DAD-4EC8-48FD-B466-FB81F06B6853}" type="slidenum">
              <a:rPr lang="sk-SK" smtClean="0"/>
              <a:pPr/>
              <a:t>11</a:t>
            </a:fld>
            <a:endParaRPr lang="sk-SK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748DAD-4EC8-48FD-B466-FB81F06B6853}" type="slidenum">
              <a:rPr lang="sk-SK" smtClean="0"/>
              <a:pPr/>
              <a:t>12</a:t>
            </a:fld>
            <a:endParaRPr lang="sk-SK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748DAD-4EC8-48FD-B466-FB81F06B6853}" type="slidenum">
              <a:rPr lang="sk-SK" smtClean="0"/>
              <a:pPr/>
              <a:t>13</a:t>
            </a:fld>
            <a:endParaRPr lang="sk-SK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748DAD-4EC8-48FD-B466-FB81F06B6853}" type="slidenum">
              <a:rPr lang="sk-SK" smtClean="0"/>
              <a:pPr/>
              <a:t>14</a:t>
            </a:fld>
            <a:endParaRPr lang="sk-SK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748DAD-4EC8-48FD-B466-FB81F06B6853}" type="slidenum">
              <a:rPr lang="sk-SK" smtClean="0"/>
              <a:pPr/>
              <a:t>15</a:t>
            </a:fld>
            <a:endParaRPr lang="sk-S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9A2BC0-9246-4DDD-9241-AB5243C2CCD3}" type="datetimeFigureOut">
              <a:rPr lang="sk-SK"/>
              <a:pPr>
                <a:defRPr/>
              </a:pPr>
              <a:t>29. 10. 2012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47AB36-55F6-485F-B63E-AC99781BD2B2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A7F67-57A4-4380-B512-51D59E26BDB5}" type="datetimeFigureOut">
              <a:rPr lang="sk-SK"/>
              <a:pPr>
                <a:defRPr/>
              </a:pPr>
              <a:t>29. 10. 2012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4B75BC-3149-4BAA-B2AC-C9C9B9F7195C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3B8986-FEB6-45DD-AE18-0D9AE5E9B83B}" type="datetimeFigureOut">
              <a:rPr lang="sk-SK"/>
              <a:pPr>
                <a:defRPr/>
              </a:pPr>
              <a:t>29. 10. 2012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8C7C18-D596-4E9D-85F2-AD5D9DA9FC9E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D6453-637D-453B-A949-1884E0018D99}" type="datetimeFigureOut">
              <a:rPr lang="sk-SK"/>
              <a:pPr>
                <a:defRPr/>
              </a:pPr>
              <a:t>29. 10. 2012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5416C3-0392-4997-932F-A112FEFC728B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F47EDC-BEA0-4B28-B83D-4F471A479BD3}" type="datetimeFigureOut">
              <a:rPr lang="sk-SK"/>
              <a:pPr>
                <a:defRPr/>
              </a:pPr>
              <a:t>29. 10. 2012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075FF5-DAD5-4A25-85B6-DDABEF09C43E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B0022C-D328-48FC-924D-89519D367D0D}" type="datetimeFigureOut">
              <a:rPr lang="sk-SK"/>
              <a:pPr>
                <a:defRPr/>
              </a:pPr>
              <a:t>29. 10. 2012</a:t>
            </a:fld>
            <a:endParaRPr lang="sk-SK"/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8682F-FACF-49C0-B75A-6572D797B9F6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C56C8-D00D-46C3-8F74-F68A07194756}" type="datetimeFigureOut">
              <a:rPr lang="sk-SK"/>
              <a:pPr>
                <a:defRPr/>
              </a:pPr>
              <a:t>29. 10. 2012</a:t>
            </a:fld>
            <a:endParaRPr lang="sk-SK"/>
          </a:p>
        </p:txBody>
      </p:sp>
      <p:sp>
        <p:nvSpPr>
          <p:cNvPr id="8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9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24634-046F-403E-B34C-6226E5875B53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752EFC-E8A0-41D7-B73E-98A8A5B9BF6B}" type="datetimeFigureOut">
              <a:rPr lang="sk-SK"/>
              <a:pPr>
                <a:defRPr/>
              </a:pPr>
              <a:t>29. 10. 2012</a:t>
            </a:fld>
            <a:endParaRPr lang="sk-SK"/>
          </a:p>
        </p:txBody>
      </p:sp>
      <p:sp>
        <p:nvSpPr>
          <p:cNvPr id="4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594F2B-4267-40CE-8D36-2F44C2AEC5A1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2CA9DD-0547-4D1F-A902-8B1E0B34756B}" type="datetimeFigureOut">
              <a:rPr lang="sk-SK"/>
              <a:pPr>
                <a:defRPr/>
              </a:pPr>
              <a:t>29. 10. 2012</a:t>
            </a:fld>
            <a:endParaRPr lang="sk-SK"/>
          </a:p>
        </p:txBody>
      </p:sp>
      <p:sp>
        <p:nvSpPr>
          <p:cNvPr id="3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97731-8483-4A3E-A2A6-18FE2A4698B3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D41018-2670-4837-B121-E1586E938FF1}" type="datetimeFigureOut">
              <a:rPr lang="sk-SK"/>
              <a:pPr>
                <a:defRPr/>
              </a:pPr>
              <a:t>29. 10. 2012</a:t>
            </a:fld>
            <a:endParaRPr lang="sk-SK"/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8C8B5A-7E16-4698-BD90-B249F16C344E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BC902A-6EC5-432A-A975-0CFBD7EBF07E}" type="datetimeFigureOut">
              <a:rPr lang="sk-SK"/>
              <a:pPr>
                <a:defRPr/>
              </a:pPr>
              <a:t>29. 10. 2012</a:t>
            </a:fld>
            <a:endParaRPr lang="sk-SK"/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8CC8D1-B714-4AD5-8A67-FD562B0F74C5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nadpis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 predlohy nadpisov.</a:t>
            </a:r>
          </a:p>
        </p:txBody>
      </p:sp>
      <p:sp>
        <p:nvSpPr>
          <p:cNvPr id="1027" name="Zástupný symbol tex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F292B99-91F5-4186-A784-66870F8CECBE}" type="datetimeFigureOut">
              <a:rPr lang="sk-SK"/>
              <a:pPr>
                <a:defRPr/>
              </a:pPr>
              <a:t>29. 10. 2012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4D16F79-162C-4A79-9564-74790804D491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DP\prez\img\mast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Podnadpis 2"/>
          <p:cNvSpPr>
            <a:spLocks noGrp="1"/>
          </p:cNvSpPr>
          <p:nvPr>
            <p:ph type="subTitle" idx="1"/>
          </p:nvPr>
        </p:nvSpPr>
        <p:spPr>
          <a:xfrm>
            <a:off x="1371600" y="4857750"/>
            <a:ext cx="6400800" cy="175260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sk-SK" sz="2800" smtClean="0">
                <a:solidFill>
                  <a:schemeClr val="bg1"/>
                </a:solidFill>
              </a:rPr>
              <a:t>Autor: Máté Fejes</a:t>
            </a:r>
          </a:p>
          <a:p>
            <a:pPr>
              <a:spcBef>
                <a:spcPts val="600"/>
              </a:spcBef>
            </a:pPr>
            <a:r>
              <a:rPr lang="sk-SK" sz="2800" smtClean="0">
                <a:solidFill>
                  <a:schemeClr val="bg1"/>
                </a:solidFill>
              </a:rPr>
              <a:t>Vedúci: Jozef Tvarožek</a:t>
            </a: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3114674"/>
            <a:ext cx="9144000" cy="1885962"/>
          </a:xfrm>
          <a:noFill/>
          <a:ln/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k-SK" sz="4800" dirty="0" smtClean="0">
                <a:solidFill>
                  <a:schemeClr val="bg1"/>
                </a:solidFill>
              </a:rPr>
              <a:t>Rozpoznávanie</a:t>
            </a:r>
            <a:r>
              <a:rPr lang="sk-SK" sz="4800" dirty="0" smtClean="0">
                <a:solidFill>
                  <a:schemeClr val="bg1">
                    <a:lumMod val="95000"/>
                  </a:schemeClr>
                </a:solidFill>
              </a:rPr>
              <a:t> emócií používateľa v </a:t>
            </a:r>
            <a:br>
              <a:rPr lang="sk-SK" sz="4800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sk-SK" sz="4800" dirty="0" smtClean="0">
                <a:solidFill>
                  <a:schemeClr val="bg1">
                    <a:lumMod val="95000"/>
                  </a:schemeClr>
                </a:solidFill>
              </a:rPr>
              <a:t>informačnom systéme</a:t>
            </a:r>
            <a:endParaRPr lang="sk-SK" sz="48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DP\prez\img\prin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500098" y="0"/>
            <a:ext cx="757237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BlokTextu 6"/>
          <p:cNvSpPr txBox="1">
            <a:spLocks noChangeArrowheads="1"/>
          </p:cNvSpPr>
          <p:nvPr/>
        </p:nvSpPr>
        <p:spPr bwMode="auto">
          <a:xfrm>
            <a:off x="1143000" y="-24"/>
            <a:ext cx="80010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 sz="4800" dirty="0" smtClean="0">
                <a:latin typeface="Calibri" pitchFamily="34" charset="0"/>
              </a:rPr>
              <a:t>Hlavné činnosti</a:t>
            </a:r>
            <a:endParaRPr lang="sk-SK" sz="4800" dirty="0">
              <a:latin typeface="Calibri" pitchFamily="34" charset="0"/>
            </a:endParaRPr>
          </a:p>
        </p:txBody>
      </p:sp>
      <p:sp>
        <p:nvSpPr>
          <p:cNvPr id="15" name="Ovál 14"/>
          <p:cNvSpPr/>
          <p:nvPr/>
        </p:nvSpPr>
        <p:spPr>
          <a:xfrm>
            <a:off x="1214414" y="1428736"/>
            <a:ext cx="1785950" cy="1785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Snímanie a uloženie obrázkov</a:t>
            </a:r>
            <a:endParaRPr lang="sk-SK" dirty="0"/>
          </a:p>
        </p:txBody>
      </p:sp>
      <p:sp>
        <p:nvSpPr>
          <p:cNvPr id="16" name="Ovál 15"/>
          <p:cNvSpPr/>
          <p:nvPr/>
        </p:nvSpPr>
        <p:spPr>
          <a:xfrm>
            <a:off x="2500298" y="3500438"/>
            <a:ext cx="1785950" cy="1785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Sledovanie aktivít</a:t>
            </a:r>
            <a:endParaRPr lang="sk-SK" dirty="0"/>
          </a:p>
        </p:txBody>
      </p:sp>
      <p:sp>
        <p:nvSpPr>
          <p:cNvPr id="17" name="Ovál 16"/>
          <p:cNvSpPr/>
          <p:nvPr/>
        </p:nvSpPr>
        <p:spPr>
          <a:xfrm>
            <a:off x="4000496" y="1428736"/>
            <a:ext cx="1785950" cy="1785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Extrakcia emócií z obrázkov</a:t>
            </a:r>
            <a:endParaRPr lang="sk-SK" dirty="0"/>
          </a:p>
        </p:txBody>
      </p:sp>
      <p:sp>
        <p:nvSpPr>
          <p:cNvPr id="18" name="Ovál 17"/>
          <p:cNvSpPr/>
          <p:nvPr/>
        </p:nvSpPr>
        <p:spPr>
          <a:xfrm>
            <a:off x="6929454" y="3500438"/>
            <a:ext cx="1785950" cy="1785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Hľadanie súvislostí medzi aktivitami a emóciami</a:t>
            </a:r>
            <a:endParaRPr lang="sk-SK" dirty="0"/>
          </a:p>
        </p:txBody>
      </p:sp>
      <p:cxnSp>
        <p:nvCxnSpPr>
          <p:cNvPr id="22" name="Rovná spojovacia šípka 21"/>
          <p:cNvCxnSpPr>
            <a:stCxn id="16" idx="6"/>
            <a:endCxn id="18" idx="2"/>
          </p:cNvCxnSpPr>
          <p:nvPr/>
        </p:nvCxnSpPr>
        <p:spPr>
          <a:xfrm>
            <a:off x="4286248" y="4393413"/>
            <a:ext cx="264320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Rovná spojovacia šípka 35"/>
          <p:cNvCxnSpPr>
            <a:stCxn id="15" idx="6"/>
            <a:endCxn id="17" idx="2"/>
          </p:cNvCxnSpPr>
          <p:nvPr/>
        </p:nvCxnSpPr>
        <p:spPr>
          <a:xfrm>
            <a:off x="3000364" y="2321711"/>
            <a:ext cx="100013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Rovná spojovacia šípka 37"/>
          <p:cNvCxnSpPr>
            <a:stCxn id="17" idx="6"/>
            <a:endCxn id="18" idx="1"/>
          </p:cNvCxnSpPr>
          <p:nvPr/>
        </p:nvCxnSpPr>
        <p:spPr>
          <a:xfrm>
            <a:off x="5786446" y="2321711"/>
            <a:ext cx="1404555" cy="144027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DP\prez\img\prin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500098" y="0"/>
            <a:ext cx="757237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BlokTextu 6"/>
          <p:cNvSpPr txBox="1">
            <a:spLocks noChangeArrowheads="1"/>
          </p:cNvSpPr>
          <p:nvPr/>
        </p:nvSpPr>
        <p:spPr bwMode="auto">
          <a:xfrm>
            <a:off x="1143000" y="-24"/>
            <a:ext cx="80010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 sz="4800" dirty="0" smtClean="0">
                <a:latin typeface="Calibri" pitchFamily="34" charset="0"/>
              </a:rPr>
              <a:t>Hlavné činnosti</a:t>
            </a:r>
            <a:endParaRPr lang="sk-SK" sz="4800" dirty="0">
              <a:latin typeface="Calibri" pitchFamily="34" charset="0"/>
            </a:endParaRPr>
          </a:p>
        </p:txBody>
      </p:sp>
      <p:sp>
        <p:nvSpPr>
          <p:cNvPr id="15" name="Ovál 14"/>
          <p:cNvSpPr/>
          <p:nvPr/>
        </p:nvSpPr>
        <p:spPr>
          <a:xfrm>
            <a:off x="1214414" y="1428736"/>
            <a:ext cx="1785950" cy="1785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Snímanie a uloženie obrázkov</a:t>
            </a:r>
            <a:endParaRPr lang="sk-SK" dirty="0"/>
          </a:p>
        </p:txBody>
      </p:sp>
      <p:sp>
        <p:nvSpPr>
          <p:cNvPr id="16" name="Ovál 15"/>
          <p:cNvSpPr/>
          <p:nvPr/>
        </p:nvSpPr>
        <p:spPr>
          <a:xfrm>
            <a:off x="2500298" y="3500438"/>
            <a:ext cx="1785950" cy="178595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Sledovanie aktivít</a:t>
            </a:r>
            <a:endParaRPr lang="sk-SK" dirty="0"/>
          </a:p>
        </p:txBody>
      </p:sp>
      <p:sp>
        <p:nvSpPr>
          <p:cNvPr id="17" name="Ovál 16"/>
          <p:cNvSpPr/>
          <p:nvPr/>
        </p:nvSpPr>
        <p:spPr>
          <a:xfrm>
            <a:off x="4000496" y="1428736"/>
            <a:ext cx="1785950" cy="1785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Extrakcia emócií z obrázkov</a:t>
            </a:r>
            <a:endParaRPr lang="sk-SK" dirty="0"/>
          </a:p>
        </p:txBody>
      </p:sp>
      <p:sp>
        <p:nvSpPr>
          <p:cNvPr id="18" name="Ovál 17"/>
          <p:cNvSpPr/>
          <p:nvPr/>
        </p:nvSpPr>
        <p:spPr>
          <a:xfrm>
            <a:off x="6929454" y="3500438"/>
            <a:ext cx="1785950" cy="1785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Hľadanie súvislostí medzi aktivitami a emóciami</a:t>
            </a:r>
            <a:endParaRPr lang="sk-SK" dirty="0"/>
          </a:p>
        </p:txBody>
      </p:sp>
      <p:cxnSp>
        <p:nvCxnSpPr>
          <p:cNvPr id="22" name="Rovná spojovacia šípka 21"/>
          <p:cNvCxnSpPr>
            <a:stCxn id="16" idx="6"/>
            <a:endCxn id="18" idx="2"/>
          </p:cNvCxnSpPr>
          <p:nvPr/>
        </p:nvCxnSpPr>
        <p:spPr>
          <a:xfrm>
            <a:off x="4286248" y="4393413"/>
            <a:ext cx="264320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Rovná spojovacia šípka 35"/>
          <p:cNvCxnSpPr>
            <a:stCxn id="15" idx="6"/>
            <a:endCxn id="17" idx="2"/>
          </p:cNvCxnSpPr>
          <p:nvPr/>
        </p:nvCxnSpPr>
        <p:spPr>
          <a:xfrm>
            <a:off x="3000364" y="2321711"/>
            <a:ext cx="100013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Rovná spojovacia šípka 37"/>
          <p:cNvCxnSpPr>
            <a:stCxn id="17" idx="6"/>
            <a:endCxn id="18" idx="1"/>
          </p:cNvCxnSpPr>
          <p:nvPr/>
        </p:nvCxnSpPr>
        <p:spPr>
          <a:xfrm>
            <a:off x="5786446" y="2321711"/>
            <a:ext cx="1404555" cy="144027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DP\prez\img\prin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500098" y="0"/>
            <a:ext cx="757237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BlokTextu 6"/>
          <p:cNvSpPr txBox="1">
            <a:spLocks noChangeArrowheads="1"/>
          </p:cNvSpPr>
          <p:nvPr/>
        </p:nvSpPr>
        <p:spPr bwMode="auto">
          <a:xfrm>
            <a:off x="1143000" y="-24"/>
            <a:ext cx="80010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 sz="4800" dirty="0" smtClean="0">
                <a:latin typeface="Calibri" pitchFamily="34" charset="0"/>
              </a:rPr>
              <a:t>Hlavné činnosti</a:t>
            </a:r>
            <a:endParaRPr lang="sk-SK" sz="4800" dirty="0">
              <a:latin typeface="Calibri" pitchFamily="34" charset="0"/>
            </a:endParaRPr>
          </a:p>
        </p:txBody>
      </p:sp>
      <p:sp>
        <p:nvSpPr>
          <p:cNvPr id="15" name="Ovál 14"/>
          <p:cNvSpPr/>
          <p:nvPr/>
        </p:nvSpPr>
        <p:spPr>
          <a:xfrm>
            <a:off x="1214414" y="1428736"/>
            <a:ext cx="1785950" cy="178595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Snímanie a uloženie obrázkov</a:t>
            </a:r>
            <a:endParaRPr lang="sk-SK" dirty="0"/>
          </a:p>
        </p:txBody>
      </p:sp>
      <p:sp>
        <p:nvSpPr>
          <p:cNvPr id="16" name="Ovál 15"/>
          <p:cNvSpPr/>
          <p:nvPr/>
        </p:nvSpPr>
        <p:spPr>
          <a:xfrm>
            <a:off x="2500298" y="3500438"/>
            <a:ext cx="1785950" cy="178595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Sledovanie aktivít</a:t>
            </a:r>
            <a:endParaRPr lang="sk-SK" dirty="0"/>
          </a:p>
        </p:txBody>
      </p:sp>
      <p:sp>
        <p:nvSpPr>
          <p:cNvPr id="17" name="Ovál 16"/>
          <p:cNvSpPr/>
          <p:nvPr/>
        </p:nvSpPr>
        <p:spPr>
          <a:xfrm>
            <a:off x="4000496" y="1428736"/>
            <a:ext cx="1785950" cy="1785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Extrakcia emócií z obrázkov</a:t>
            </a:r>
            <a:endParaRPr lang="sk-SK" dirty="0"/>
          </a:p>
        </p:txBody>
      </p:sp>
      <p:sp>
        <p:nvSpPr>
          <p:cNvPr id="18" name="Ovál 17"/>
          <p:cNvSpPr/>
          <p:nvPr/>
        </p:nvSpPr>
        <p:spPr>
          <a:xfrm>
            <a:off x="6929454" y="3500438"/>
            <a:ext cx="1785950" cy="1785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Hľadanie súvislostí medzi aktivitami a emóciami</a:t>
            </a:r>
            <a:endParaRPr lang="sk-SK" dirty="0"/>
          </a:p>
        </p:txBody>
      </p:sp>
      <p:cxnSp>
        <p:nvCxnSpPr>
          <p:cNvPr id="22" name="Rovná spojovacia šípka 21"/>
          <p:cNvCxnSpPr>
            <a:stCxn id="16" idx="6"/>
            <a:endCxn id="18" idx="2"/>
          </p:cNvCxnSpPr>
          <p:nvPr/>
        </p:nvCxnSpPr>
        <p:spPr>
          <a:xfrm>
            <a:off x="4286248" y="4393413"/>
            <a:ext cx="264320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Rovná spojovacia šípka 35"/>
          <p:cNvCxnSpPr>
            <a:stCxn id="15" idx="6"/>
            <a:endCxn id="17" idx="2"/>
          </p:cNvCxnSpPr>
          <p:nvPr/>
        </p:nvCxnSpPr>
        <p:spPr>
          <a:xfrm>
            <a:off x="3000364" y="2321711"/>
            <a:ext cx="100013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Rovná spojovacia šípka 37"/>
          <p:cNvCxnSpPr>
            <a:stCxn id="17" idx="6"/>
            <a:endCxn id="18" idx="1"/>
          </p:cNvCxnSpPr>
          <p:nvPr/>
        </p:nvCxnSpPr>
        <p:spPr>
          <a:xfrm>
            <a:off x="5786446" y="2321711"/>
            <a:ext cx="1404555" cy="144027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DP\prez\img\prin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500098" y="0"/>
            <a:ext cx="757237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BlokTextu 6"/>
          <p:cNvSpPr txBox="1">
            <a:spLocks noChangeArrowheads="1"/>
          </p:cNvSpPr>
          <p:nvPr/>
        </p:nvSpPr>
        <p:spPr bwMode="auto">
          <a:xfrm>
            <a:off x="1143000" y="-24"/>
            <a:ext cx="80010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 sz="4800" dirty="0" smtClean="0">
                <a:latin typeface="Calibri" pitchFamily="34" charset="0"/>
              </a:rPr>
              <a:t>Hlavné činnosti</a:t>
            </a:r>
            <a:endParaRPr lang="sk-SK" sz="4800" dirty="0">
              <a:latin typeface="Calibri" pitchFamily="34" charset="0"/>
            </a:endParaRPr>
          </a:p>
        </p:txBody>
      </p:sp>
      <p:sp>
        <p:nvSpPr>
          <p:cNvPr id="15" name="Ovál 14"/>
          <p:cNvSpPr/>
          <p:nvPr/>
        </p:nvSpPr>
        <p:spPr>
          <a:xfrm>
            <a:off x="1214414" y="1428736"/>
            <a:ext cx="1785950" cy="178595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Snímanie a uloženie obrázkov</a:t>
            </a:r>
            <a:endParaRPr lang="sk-SK" dirty="0"/>
          </a:p>
        </p:txBody>
      </p:sp>
      <p:sp>
        <p:nvSpPr>
          <p:cNvPr id="16" name="Ovál 15"/>
          <p:cNvSpPr/>
          <p:nvPr/>
        </p:nvSpPr>
        <p:spPr>
          <a:xfrm>
            <a:off x="2500298" y="3500438"/>
            <a:ext cx="1785950" cy="178595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Sledovanie aktivít</a:t>
            </a:r>
            <a:endParaRPr lang="sk-SK" dirty="0"/>
          </a:p>
        </p:txBody>
      </p:sp>
      <p:sp>
        <p:nvSpPr>
          <p:cNvPr id="17" name="Ovál 16"/>
          <p:cNvSpPr/>
          <p:nvPr/>
        </p:nvSpPr>
        <p:spPr>
          <a:xfrm>
            <a:off x="4000496" y="1428736"/>
            <a:ext cx="1785950" cy="178595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Extrakcia emócií z obrázkov</a:t>
            </a:r>
            <a:endParaRPr lang="sk-SK" dirty="0"/>
          </a:p>
        </p:txBody>
      </p:sp>
      <p:sp>
        <p:nvSpPr>
          <p:cNvPr id="18" name="Ovál 17"/>
          <p:cNvSpPr/>
          <p:nvPr/>
        </p:nvSpPr>
        <p:spPr>
          <a:xfrm>
            <a:off x="6929454" y="3500438"/>
            <a:ext cx="1785950" cy="1785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Hľadanie súvislostí medzi aktivitami a emóciami</a:t>
            </a:r>
            <a:endParaRPr lang="sk-SK" dirty="0"/>
          </a:p>
        </p:txBody>
      </p:sp>
      <p:cxnSp>
        <p:nvCxnSpPr>
          <p:cNvPr id="22" name="Rovná spojovacia šípka 21"/>
          <p:cNvCxnSpPr>
            <a:stCxn id="16" idx="6"/>
            <a:endCxn id="18" idx="2"/>
          </p:cNvCxnSpPr>
          <p:nvPr/>
        </p:nvCxnSpPr>
        <p:spPr>
          <a:xfrm>
            <a:off x="4286248" y="4393413"/>
            <a:ext cx="264320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Rovná spojovacia šípka 35"/>
          <p:cNvCxnSpPr>
            <a:stCxn id="15" idx="6"/>
            <a:endCxn id="17" idx="2"/>
          </p:cNvCxnSpPr>
          <p:nvPr/>
        </p:nvCxnSpPr>
        <p:spPr>
          <a:xfrm>
            <a:off x="3000364" y="2321711"/>
            <a:ext cx="100013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Rovná spojovacia šípka 37"/>
          <p:cNvCxnSpPr>
            <a:stCxn id="17" idx="6"/>
            <a:endCxn id="18" idx="1"/>
          </p:cNvCxnSpPr>
          <p:nvPr/>
        </p:nvCxnSpPr>
        <p:spPr>
          <a:xfrm>
            <a:off x="5786446" y="2321711"/>
            <a:ext cx="1404555" cy="144027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DP\prez\img\prin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500063" y="0"/>
            <a:ext cx="757237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BlokTextu 6"/>
          <p:cNvSpPr txBox="1">
            <a:spLocks noChangeArrowheads="1"/>
          </p:cNvSpPr>
          <p:nvPr/>
        </p:nvSpPr>
        <p:spPr bwMode="auto">
          <a:xfrm>
            <a:off x="1143000" y="-24"/>
            <a:ext cx="8001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 sz="4800" dirty="0" smtClean="0"/>
              <a:t>Extrakcia emócií z obrázkov</a:t>
            </a:r>
          </a:p>
        </p:txBody>
      </p:sp>
      <p:sp>
        <p:nvSpPr>
          <p:cNvPr id="8" name="BlokTextu 7"/>
          <p:cNvSpPr txBox="1"/>
          <p:nvPr/>
        </p:nvSpPr>
        <p:spPr>
          <a:xfrm>
            <a:off x="1214438" y="1135075"/>
            <a:ext cx="7786687" cy="93660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ts val="3400"/>
              </a:lnSpc>
              <a:spcBef>
                <a:spcPts val="0"/>
              </a:spcBef>
              <a:spcAft>
                <a:spcPts val="1800"/>
              </a:spcAft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Ø"/>
              <a:defRPr/>
            </a:pPr>
            <a:r>
              <a:rPr lang="sk-SK" sz="2400" dirty="0">
                <a:latin typeface="+mn-lt"/>
                <a:cs typeface="+mn-cs"/>
              </a:rPr>
              <a:t>	</a:t>
            </a:r>
            <a:r>
              <a:rPr lang="sk-SK" sz="2400" dirty="0" smtClean="0">
                <a:latin typeface="+mn-lt"/>
                <a:cs typeface="+mn-cs"/>
              </a:rPr>
              <a:t>Extrakcia tzv. </a:t>
            </a:r>
            <a:r>
              <a:rPr lang="sk-SK" sz="2400" i="1" dirty="0" err="1" smtClean="0">
                <a:latin typeface="+mn-lt"/>
                <a:cs typeface="+mn-cs"/>
              </a:rPr>
              <a:t>facial</a:t>
            </a:r>
            <a:r>
              <a:rPr lang="sk-SK" sz="2400" i="1" dirty="0" smtClean="0">
                <a:latin typeface="+mn-lt"/>
                <a:cs typeface="+mn-cs"/>
              </a:rPr>
              <a:t> </a:t>
            </a:r>
            <a:r>
              <a:rPr lang="sk-SK" sz="2400" i="1" dirty="0" err="1" smtClean="0">
                <a:latin typeface="+mn-lt"/>
                <a:cs typeface="+mn-cs"/>
              </a:rPr>
              <a:t>features</a:t>
            </a:r>
            <a:r>
              <a:rPr lang="sk-SK" sz="2400" i="1" dirty="0" smtClean="0">
                <a:latin typeface="+mn-lt"/>
                <a:cs typeface="+mn-cs"/>
              </a:rPr>
              <a:t> </a:t>
            </a:r>
            <a:r>
              <a:rPr lang="sk-SK" sz="2400" dirty="0" smtClean="0">
                <a:latin typeface="+mn-lt"/>
                <a:cs typeface="+mn-cs"/>
              </a:rPr>
              <a:t>pomocou nástroja </a:t>
            </a:r>
            <a:br>
              <a:rPr lang="sk-SK" sz="2400" dirty="0" smtClean="0">
                <a:latin typeface="+mn-lt"/>
                <a:cs typeface="+mn-cs"/>
              </a:rPr>
            </a:br>
            <a:r>
              <a:rPr lang="sk-SK" sz="2400" dirty="0" smtClean="0">
                <a:latin typeface="+mn-lt"/>
                <a:cs typeface="+mn-cs"/>
              </a:rPr>
              <a:t>	</a:t>
            </a:r>
            <a:r>
              <a:rPr lang="sk-SK" sz="2400" i="1" dirty="0" err="1" smtClean="0">
                <a:latin typeface="+mn-lt"/>
                <a:cs typeface="+mn-cs"/>
              </a:rPr>
              <a:t>Luxand</a:t>
            </a:r>
            <a:r>
              <a:rPr lang="sk-SK" sz="2400" i="1" dirty="0" smtClean="0">
                <a:latin typeface="+mn-lt"/>
                <a:cs typeface="+mn-cs"/>
              </a:rPr>
              <a:t> SDK</a:t>
            </a:r>
            <a:endParaRPr lang="sk-SK" sz="2400" i="1" dirty="0">
              <a:latin typeface="+mn-lt"/>
              <a:cs typeface="+mn-cs"/>
            </a:endParaRPr>
          </a:p>
        </p:txBody>
      </p:sp>
      <p:pic>
        <p:nvPicPr>
          <p:cNvPr id="18434" name="Picture 2" descr="E:\School\DP\master_project_git\Dokumenty\featur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64" y="2357454"/>
            <a:ext cx="4500570" cy="45005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DP\prez\img\prin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500063" y="0"/>
            <a:ext cx="757237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BlokTextu 6"/>
          <p:cNvSpPr txBox="1">
            <a:spLocks noChangeArrowheads="1"/>
          </p:cNvSpPr>
          <p:nvPr/>
        </p:nvSpPr>
        <p:spPr bwMode="auto">
          <a:xfrm>
            <a:off x="1143000" y="-24"/>
            <a:ext cx="8001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 sz="4800" dirty="0" smtClean="0"/>
              <a:t>Extrakcia emócií z obrázkov</a:t>
            </a:r>
          </a:p>
        </p:txBody>
      </p:sp>
      <p:sp>
        <p:nvSpPr>
          <p:cNvPr id="8" name="BlokTextu 7"/>
          <p:cNvSpPr txBox="1"/>
          <p:nvPr/>
        </p:nvSpPr>
        <p:spPr>
          <a:xfrm>
            <a:off x="1214438" y="1428736"/>
            <a:ext cx="7786687" cy="383694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ts val="3400"/>
              </a:lnSpc>
              <a:spcBef>
                <a:spcPts val="0"/>
              </a:spcBef>
              <a:spcAft>
                <a:spcPts val="1800"/>
              </a:spcAft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Ø"/>
              <a:defRPr/>
            </a:pPr>
            <a:r>
              <a:rPr lang="sk-SK" sz="2400" dirty="0">
                <a:latin typeface="+mn-lt"/>
                <a:cs typeface="+mn-cs"/>
              </a:rPr>
              <a:t>	</a:t>
            </a:r>
            <a:r>
              <a:rPr lang="sk-SK" sz="2400" dirty="0" err="1" smtClean="0">
                <a:latin typeface="+mn-lt"/>
                <a:cs typeface="+mn-cs"/>
              </a:rPr>
              <a:t>Trénovacie</a:t>
            </a:r>
            <a:r>
              <a:rPr lang="sk-SK" sz="2400" dirty="0" smtClean="0">
                <a:latin typeface="+mn-lt"/>
                <a:cs typeface="+mn-cs"/>
              </a:rPr>
              <a:t> dáta (fotky) rozdelené podľa 6 základných 	emócií: </a:t>
            </a:r>
            <a:br>
              <a:rPr lang="sk-SK" sz="2400" dirty="0" smtClean="0">
                <a:latin typeface="+mn-lt"/>
                <a:cs typeface="+mn-cs"/>
              </a:rPr>
            </a:br>
            <a:r>
              <a:rPr lang="sk-SK" sz="2400" dirty="0" smtClean="0">
                <a:latin typeface="+mn-lt"/>
                <a:cs typeface="+mn-cs"/>
              </a:rPr>
              <a:t>	</a:t>
            </a:r>
            <a:r>
              <a:rPr lang="sk-SK" sz="2400" i="1" dirty="0" smtClean="0">
                <a:latin typeface="+mn-lt"/>
                <a:cs typeface="+mn-cs"/>
              </a:rPr>
              <a:t>hnev, hnus, strach, radosť, smútok, prekvapenie</a:t>
            </a:r>
          </a:p>
          <a:p>
            <a:pPr fontAlgn="auto">
              <a:lnSpc>
                <a:spcPts val="3400"/>
              </a:lnSpc>
              <a:spcBef>
                <a:spcPts val="0"/>
              </a:spcBef>
              <a:spcAft>
                <a:spcPts val="1800"/>
              </a:spcAft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Ø"/>
              <a:defRPr/>
            </a:pPr>
            <a:r>
              <a:rPr lang="sk-SK" sz="2400" i="1" dirty="0" smtClean="0">
                <a:latin typeface="+mn-lt"/>
                <a:cs typeface="+mn-cs"/>
              </a:rPr>
              <a:t> 	</a:t>
            </a:r>
            <a:r>
              <a:rPr lang="sk-SK" sz="2400" dirty="0" smtClean="0">
                <a:latin typeface="+mn-lt"/>
                <a:cs typeface="+mn-cs"/>
              </a:rPr>
              <a:t>Natrénovanie systému na rozpoznávanie týchto 	emócií</a:t>
            </a:r>
          </a:p>
          <a:p>
            <a:pPr fontAlgn="auto">
              <a:lnSpc>
                <a:spcPts val="3400"/>
              </a:lnSpc>
              <a:spcBef>
                <a:spcPts val="0"/>
              </a:spcBef>
              <a:spcAft>
                <a:spcPts val="1800"/>
              </a:spcAft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Ø"/>
              <a:defRPr/>
            </a:pPr>
            <a:r>
              <a:rPr lang="sk-SK" sz="2400" i="1" dirty="0" smtClean="0">
                <a:latin typeface="+mn-lt"/>
                <a:cs typeface="+mn-cs"/>
              </a:rPr>
              <a:t> 	</a:t>
            </a:r>
            <a:r>
              <a:rPr lang="sk-SK" sz="2400" dirty="0" smtClean="0">
                <a:latin typeface="+mn-lt"/>
                <a:cs typeface="+mn-cs"/>
              </a:rPr>
              <a:t>Učenie pomocou SVM</a:t>
            </a:r>
            <a:endParaRPr lang="sk-SK" sz="2400" i="1" dirty="0">
              <a:latin typeface="+mn-lt"/>
              <a:cs typeface="+mn-cs"/>
            </a:endParaRPr>
          </a:p>
          <a:p>
            <a:pPr fontAlgn="auto">
              <a:lnSpc>
                <a:spcPts val="3400"/>
              </a:lnSpc>
              <a:spcBef>
                <a:spcPts val="0"/>
              </a:spcBef>
              <a:spcAft>
                <a:spcPts val="1800"/>
              </a:spcAft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Ø"/>
              <a:defRPr/>
            </a:pPr>
            <a:r>
              <a:rPr lang="sk-SK" sz="2400" i="1" dirty="0" smtClean="0">
                <a:latin typeface="+mn-lt"/>
                <a:cs typeface="+mn-cs"/>
              </a:rPr>
              <a:t> 	</a:t>
            </a:r>
            <a:r>
              <a:rPr lang="sk-SK" sz="2400" dirty="0" smtClean="0">
                <a:latin typeface="+mn-lt"/>
                <a:cs typeface="+mn-cs"/>
              </a:rPr>
              <a:t>Aktuálna presnosť </a:t>
            </a:r>
            <a:r>
              <a:rPr lang="sk-SK" sz="2400" dirty="0" smtClean="0">
                <a:latin typeface="+mn-lt"/>
                <a:cs typeface="+mn-cs"/>
              </a:rPr>
              <a:t>rozpoznávania 37,7%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DP\prez\img\prin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500063" y="0"/>
            <a:ext cx="757237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BlokTextu 6"/>
          <p:cNvSpPr txBox="1">
            <a:spLocks noChangeArrowheads="1"/>
          </p:cNvSpPr>
          <p:nvPr/>
        </p:nvSpPr>
        <p:spPr bwMode="auto">
          <a:xfrm>
            <a:off x="1143000" y="-24"/>
            <a:ext cx="8001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800" dirty="0" err="1" smtClean="0"/>
              <a:t>Uk</a:t>
            </a:r>
            <a:r>
              <a:rPr lang="sk-SK" sz="4800" dirty="0" err="1" smtClean="0"/>
              <a:t>ážky</a:t>
            </a:r>
            <a:endParaRPr lang="sk-SK" sz="4800" dirty="0" smtClean="0"/>
          </a:p>
        </p:txBody>
      </p:sp>
      <p:pic>
        <p:nvPicPr>
          <p:cNvPr id="1026" name="Picture 2" descr="E:\dp\data\mate_emo\happy\2012-10-28 10.47.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976" y="1643050"/>
            <a:ext cx="5343526" cy="40076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DP\prez\img\prin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500063" y="0"/>
            <a:ext cx="757237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BlokTextu 6"/>
          <p:cNvSpPr txBox="1">
            <a:spLocks noChangeArrowheads="1"/>
          </p:cNvSpPr>
          <p:nvPr/>
        </p:nvSpPr>
        <p:spPr bwMode="auto">
          <a:xfrm>
            <a:off x="1143000" y="-24"/>
            <a:ext cx="8001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800" dirty="0" err="1" smtClean="0"/>
              <a:t>Uk</a:t>
            </a:r>
            <a:r>
              <a:rPr lang="sk-SK" sz="4800" dirty="0" err="1" smtClean="0"/>
              <a:t>ážky</a:t>
            </a:r>
            <a:endParaRPr lang="sk-SK" sz="4800" dirty="0" smtClean="0"/>
          </a:p>
        </p:txBody>
      </p:sp>
      <p:pic>
        <p:nvPicPr>
          <p:cNvPr id="1026" name="Picture 2" descr="E:\dp\data\mate_emo\happy\2012-10-28 10.47.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976" y="1643050"/>
            <a:ext cx="5343526" cy="4007645"/>
          </a:xfrm>
          <a:prstGeom prst="rect">
            <a:avLst/>
          </a:prstGeom>
          <a:noFill/>
        </p:spPr>
      </p:pic>
      <p:sp>
        <p:nvSpPr>
          <p:cNvPr id="5" name="BlokTextu 4"/>
          <p:cNvSpPr txBox="1"/>
          <p:nvPr/>
        </p:nvSpPr>
        <p:spPr>
          <a:xfrm>
            <a:off x="6572265" y="1714488"/>
            <a:ext cx="2571736" cy="38625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ts val="3400"/>
              </a:lnSpc>
              <a:spcBef>
                <a:spcPts val="0"/>
              </a:spcBef>
              <a:spcAft>
                <a:spcPts val="1800"/>
              </a:spcAft>
              <a:buClr>
                <a:schemeClr val="tx2">
                  <a:lumMod val="60000"/>
                  <a:lumOff val="40000"/>
                </a:schemeClr>
              </a:buClr>
              <a:defRPr/>
            </a:pPr>
            <a:r>
              <a:rPr lang="sk-SK" sz="2400" dirty="0" smtClean="0">
                <a:latin typeface="+mn-lt"/>
                <a:cs typeface="+mn-cs"/>
              </a:rPr>
              <a:t>Hnev</a:t>
            </a:r>
            <a:r>
              <a:rPr lang="en-US" sz="2400" dirty="0" smtClean="0">
                <a:latin typeface="+mn-lt"/>
                <a:cs typeface="+mn-cs"/>
              </a:rPr>
              <a:t>:</a:t>
            </a:r>
            <a:r>
              <a:rPr lang="sk-SK" sz="2400" b="1" dirty="0" smtClean="0">
                <a:latin typeface="+mn-lt"/>
                <a:cs typeface="+mn-cs"/>
              </a:rPr>
              <a:t>	0%</a:t>
            </a:r>
            <a:endParaRPr lang="en-US" sz="2400" b="1" dirty="0" smtClean="0">
              <a:latin typeface="+mn-lt"/>
              <a:cs typeface="+mn-cs"/>
            </a:endParaRPr>
          </a:p>
          <a:p>
            <a:pPr fontAlgn="auto">
              <a:lnSpc>
                <a:spcPts val="3400"/>
              </a:lnSpc>
              <a:spcBef>
                <a:spcPts val="0"/>
              </a:spcBef>
              <a:spcAft>
                <a:spcPts val="1800"/>
              </a:spcAft>
              <a:buClr>
                <a:schemeClr val="tx2">
                  <a:lumMod val="60000"/>
                  <a:lumOff val="40000"/>
                </a:schemeClr>
              </a:buClr>
              <a:defRPr/>
            </a:pPr>
            <a:r>
              <a:rPr lang="en-US" sz="2400" dirty="0" err="1" smtClean="0">
                <a:latin typeface="+mn-lt"/>
                <a:cs typeface="+mn-cs"/>
              </a:rPr>
              <a:t>Hnus</a:t>
            </a:r>
            <a:r>
              <a:rPr lang="en-US" sz="2400" dirty="0" smtClean="0">
                <a:latin typeface="+mn-lt"/>
                <a:cs typeface="+mn-cs"/>
              </a:rPr>
              <a:t>:</a:t>
            </a:r>
            <a:r>
              <a:rPr lang="sk-SK" sz="2400" b="1" dirty="0" smtClean="0">
                <a:latin typeface="+mn-lt"/>
                <a:cs typeface="+mn-cs"/>
              </a:rPr>
              <a:t>	10%</a:t>
            </a:r>
            <a:endParaRPr lang="en-US" sz="2400" b="1" dirty="0" smtClean="0">
              <a:latin typeface="+mn-lt"/>
              <a:cs typeface="+mn-cs"/>
            </a:endParaRPr>
          </a:p>
          <a:p>
            <a:pPr fontAlgn="auto">
              <a:lnSpc>
                <a:spcPts val="3400"/>
              </a:lnSpc>
              <a:spcBef>
                <a:spcPts val="0"/>
              </a:spcBef>
              <a:spcAft>
                <a:spcPts val="1800"/>
              </a:spcAft>
              <a:buClr>
                <a:schemeClr val="tx2">
                  <a:lumMod val="60000"/>
                  <a:lumOff val="40000"/>
                </a:schemeClr>
              </a:buClr>
              <a:defRPr/>
            </a:pPr>
            <a:r>
              <a:rPr lang="en-US" sz="2400" dirty="0" err="1" smtClean="0">
                <a:latin typeface="+mn-lt"/>
                <a:cs typeface="+mn-cs"/>
              </a:rPr>
              <a:t>Strach</a:t>
            </a:r>
            <a:r>
              <a:rPr lang="en-US" sz="2400" dirty="0" smtClean="0">
                <a:latin typeface="+mn-lt"/>
                <a:cs typeface="+mn-cs"/>
              </a:rPr>
              <a:t>:</a:t>
            </a:r>
            <a:r>
              <a:rPr lang="sk-SK" sz="2400" b="1" dirty="0" smtClean="0">
                <a:latin typeface="+mn-lt"/>
                <a:cs typeface="+mn-cs"/>
              </a:rPr>
              <a:t>	0%</a:t>
            </a:r>
            <a:endParaRPr lang="en-US" sz="2400" b="1" dirty="0" smtClean="0">
              <a:latin typeface="+mn-lt"/>
              <a:cs typeface="+mn-cs"/>
            </a:endParaRPr>
          </a:p>
          <a:p>
            <a:pPr fontAlgn="auto">
              <a:lnSpc>
                <a:spcPts val="3400"/>
              </a:lnSpc>
              <a:spcBef>
                <a:spcPts val="0"/>
              </a:spcBef>
              <a:spcAft>
                <a:spcPts val="1800"/>
              </a:spcAft>
              <a:buClr>
                <a:schemeClr val="tx2">
                  <a:lumMod val="60000"/>
                  <a:lumOff val="40000"/>
                </a:schemeClr>
              </a:buClr>
              <a:defRPr/>
            </a:pPr>
            <a:r>
              <a:rPr lang="en-US" sz="2400" dirty="0" err="1" smtClean="0">
                <a:latin typeface="+mn-lt"/>
                <a:cs typeface="+mn-cs"/>
              </a:rPr>
              <a:t>Rados</a:t>
            </a:r>
            <a:r>
              <a:rPr lang="sk-SK" sz="2400" dirty="0" smtClean="0">
                <a:latin typeface="+mn-lt"/>
                <a:cs typeface="+mn-cs"/>
              </a:rPr>
              <a:t>ť:</a:t>
            </a:r>
            <a:r>
              <a:rPr lang="sk-SK" sz="2400" b="1" dirty="0" smtClean="0">
                <a:latin typeface="+mn-lt"/>
                <a:cs typeface="+mn-cs"/>
              </a:rPr>
              <a:t> 70%</a:t>
            </a:r>
          </a:p>
          <a:p>
            <a:pPr fontAlgn="auto">
              <a:lnSpc>
                <a:spcPts val="3400"/>
              </a:lnSpc>
              <a:spcBef>
                <a:spcPts val="0"/>
              </a:spcBef>
              <a:spcAft>
                <a:spcPts val="1800"/>
              </a:spcAft>
              <a:buClr>
                <a:schemeClr val="tx2">
                  <a:lumMod val="60000"/>
                  <a:lumOff val="40000"/>
                </a:schemeClr>
              </a:buClr>
              <a:defRPr/>
            </a:pPr>
            <a:r>
              <a:rPr lang="sk-SK" sz="2400" dirty="0" smtClean="0">
                <a:latin typeface="+mn-lt"/>
                <a:cs typeface="+mn-cs"/>
              </a:rPr>
              <a:t>Smútok:</a:t>
            </a:r>
            <a:r>
              <a:rPr lang="sk-SK" sz="2400" b="1" dirty="0" smtClean="0">
                <a:latin typeface="+mn-lt"/>
                <a:cs typeface="+mn-cs"/>
              </a:rPr>
              <a:t> 0%</a:t>
            </a:r>
          </a:p>
          <a:p>
            <a:pPr fontAlgn="auto">
              <a:lnSpc>
                <a:spcPts val="3400"/>
              </a:lnSpc>
              <a:spcBef>
                <a:spcPts val="0"/>
              </a:spcBef>
              <a:spcAft>
                <a:spcPts val="1800"/>
              </a:spcAft>
              <a:buClr>
                <a:schemeClr val="tx2">
                  <a:lumMod val="60000"/>
                  <a:lumOff val="40000"/>
                </a:schemeClr>
              </a:buClr>
              <a:defRPr/>
            </a:pPr>
            <a:r>
              <a:rPr lang="sk-SK" sz="2400" dirty="0" smtClean="0">
                <a:latin typeface="+mn-lt"/>
                <a:cs typeface="+mn-cs"/>
              </a:rPr>
              <a:t>Prekvapenie:</a:t>
            </a:r>
            <a:r>
              <a:rPr lang="sk-SK" sz="2400" b="1" dirty="0" smtClean="0">
                <a:latin typeface="+mn-lt"/>
                <a:cs typeface="+mn-cs"/>
              </a:rPr>
              <a:t> 10%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DP\prez\img\prin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500063" y="0"/>
            <a:ext cx="757237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BlokTextu 6"/>
          <p:cNvSpPr txBox="1">
            <a:spLocks noChangeArrowheads="1"/>
          </p:cNvSpPr>
          <p:nvPr/>
        </p:nvSpPr>
        <p:spPr bwMode="auto">
          <a:xfrm>
            <a:off x="1143000" y="-24"/>
            <a:ext cx="8001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800" dirty="0" err="1" smtClean="0"/>
              <a:t>Uk</a:t>
            </a:r>
            <a:r>
              <a:rPr lang="sk-SK" sz="4800" dirty="0" err="1" smtClean="0"/>
              <a:t>ážky</a:t>
            </a:r>
            <a:endParaRPr lang="sk-SK" sz="4800" dirty="0" smtClean="0"/>
          </a:p>
        </p:txBody>
      </p:sp>
      <p:pic>
        <p:nvPicPr>
          <p:cNvPr id="1026" name="Picture 2" descr="E:\dp\data\mate_emo\happy\2012-10-28 10.47.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976" y="1643050"/>
            <a:ext cx="5343526" cy="4007645"/>
          </a:xfrm>
          <a:prstGeom prst="rect">
            <a:avLst/>
          </a:prstGeom>
          <a:noFill/>
        </p:spPr>
      </p:pic>
      <p:pic>
        <p:nvPicPr>
          <p:cNvPr id="1027" name="Picture 3" descr="E:\dp\data\mate_emo\surprise\2012-10-28 10.47.4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2976" y="1643050"/>
            <a:ext cx="5357850" cy="40183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DP\prez\img\prin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500063" y="0"/>
            <a:ext cx="757237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BlokTextu 6"/>
          <p:cNvSpPr txBox="1">
            <a:spLocks noChangeArrowheads="1"/>
          </p:cNvSpPr>
          <p:nvPr/>
        </p:nvSpPr>
        <p:spPr bwMode="auto">
          <a:xfrm>
            <a:off x="1143000" y="-24"/>
            <a:ext cx="8001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800" dirty="0" err="1" smtClean="0"/>
              <a:t>Uk</a:t>
            </a:r>
            <a:r>
              <a:rPr lang="sk-SK" sz="4800" dirty="0" err="1" smtClean="0"/>
              <a:t>ážky</a:t>
            </a:r>
            <a:endParaRPr lang="sk-SK" sz="4800" dirty="0" smtClean="0"/>
          </a:p>
        </p:txBody>
      </p:sp>
      <p:pic>
        <p:nvPicPr>
          <p:cNvPr id="1026" name="Picture 2" descr="E:\dp\data\mate_emo\happy\2012-10-28 10.47.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976" y="1643050"/>
            <a:ext cx="5343526" cy="4007645"/>
          </a:xfrm>
          <a:prstGeom prst="rect">
            <a:avLst/>
          </a:prstGeom>
          <a:noFill/>
        </p:spPr>
      </p:pic>
      <p:pic>
        <p:nvPicPr>
          <p:cNvPr id="1027" name="Picture 3" descr="E:\dp\data\mate_emo\surprise\2012-10-28 10.47.4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2976" y="1643050"/>
            <a:ext cx="5357850" cy="4018387"/>
          </a:xfrm>
          <a:prstGeom prst="rect">
            <a:avLst/>
          </a:prstGeom>
          <a:noFill/>
        </p:spPr>
      </p:pic>
      <p:sp>
        <p:nvSpPr>
          <p:cNvPr id="6" name="BlokTextu 5"/>
          <p:cNvSpPr txBox="1"/>
          <p:nvPr/>
        </p:nvSpPr>
        <p:spPr>
          <a:xfrm>
            <a:off x="6572265" y="1714488"/>
            <a:ext cx="2571736" cy="38625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ts val="3400"/>
              </a:lnSpc>
              <a:spcBef>
                <a:spcPts val="0"/>
              </a:spcBef>
              <a:spcAft>
                <a:spcPts val="1800"/>
              </a:spcAft>
              <a:buClr>
                <a:schemeClr val="tx2">
                  <a:lumMod val="60000"/>
                  <a:lumOff val="40000"/>
                </a:schemeClr>
              </a:buClr>
              <a:defRPr/>
            </a:pPr>
            <a:r>
              <a:rPr lang="sk-SK" sz="2400" dirty="0" smtClean="0">
                <a:latin typeface="+mn-lt"/>
                <a:cs typeface="+mn-cs"/>
              </a:rPr>
              <a:t>Hnev</a:t>
            </a:r>
            <a:r>
              <a:rPr lang="en-US" sz="2400" dirty="0" smtClean="0">
                <a:latin typeface="+mn-lt"/>
                <a:cs typeface="+mn-cs"/>
              </a:rPr>
              <a:t>:</a:t>
            </a:r>
            <a:r>
              <a:rPr lang="sk-SK" sz="2400" b="1" dirty="0" smtClean="0">
                <a:latin typeface="+mn-lt"/>
                <a:cs typeface="+mn-cs"/>
              </a:rPr>
              <a:t>	18%</a:t>
            </a:r>
            <a:endParaRPr lang="en-US" sz="2400" b="1" dirty="0" smtClean="0">
              <a:latin typeface="+mn-lt"/>
              <a:cs typeface="+mn-cs"/>
            </a:endParaRPr>
          </a:p>
          <a:p>
            <a:pPr fontAlgn="auto">
              <a:lnSpc>
                <a:spcPts val="3400"/>
              </a:lnSpc>
              <a:spcBef>
                <a:spcPts val="0"/>
              </a:spcBef>
              <a:spcAft>
                <a:spcPts val="1800"/>
              </a:spcAft>
              <a:buClr>
                <a:schemeClr val="tx2">
                  <a:lumMod val="60000"/>
                  <a:lumOff val="40000"/>
                </a:schemeClr>
              </a:buClr>
              <a:defRPr/>
            </a:pPr>
            <a:r>
              <a:rPr lang="en-US" sz="2400" dirty="0" err="1" smtClean="0">
                <a:latin typeface="+mn-lt"/>
                <a:cs typeface="+mn-cs"/>
              </a:rPr>
              <a:t>Hnus</a:t>
            </a:r>
            <a:r>
              <a:rPr lang="en-US" sz="2400" dirty="0" smtClean="0">
                <a:latin typeface="+mn-lt"/>
                <a:cs typeface="+mn-cs"/>
              </a:rPr>
              <a:t>:</a:t>
            </a:r>
            <a:r>
              <a:rPr lang="sk-SK" sz="2400" b="1" dirty="0" smtClean="0">
                <a:latin typeface="+mn-lt"/>
                <a:cs typeface="+mn-cs"/>
              </a:rPr>
              <a:t>	8%</a:t>
            </a:r>
            <a:endParaRPr lang="en-US" sz="2400" b="1" dirty="0" smtClean="0">
              <a:latin typeface="+mn-lt"/>
              <a:cs typeface="+mn-cs"/>
            </a:endParaRPr>
          </a:p>
          <a:p>
            <a:pPr fontAlgn="auto">
              <a:lnSpc>
                <a:spcPts val="3400"/>
              </a:lnSpc>
              <a:spcBef>
                <a:spcPts val="0"/>
              </a:spcBef>
              <a:spcAft>
                <a:spcPts val="1800"/>
              </a:spcAft>
              <a:buClr>
                <a:schemeClr val="tx2">
                  <a:lumMod val="60000"/>
                  <a:lumOff val="40000"/>
                </a:schemeClr>
              </a:buClr>
              <a:defRPr/>
            </a:pPr>
            <a:r>
              <a:rPr lang="en-US" sz="2400" dirty="0" err="1" smtClean="0">
                <a:latin typeface="+mn-lt"/>
                <a:cs typeface="+mn-cs"/>
              </a:rPr>
              <a:t>Strach</a:t>
            </a:r>
            <a:r>
              <a:rPr lang="en-US" sz="2400" dirty="0" smtClean="0">
                <a:latin typeface="+mn-lt"/>
                <a:cs typeface="+mn-cs"/>
              </a:rPr>
              <a:t>:</a:t>
            </a:r>
            <a:r>
              <a:rPr lang="sk-SK" sz="2400" b="1" dirty="0" smtClean="0">
                <a:latin typeface="+mn-lt"/>
                <a:cs typeface="+mn-cs"/>
              </a:rPr>
              <a:t>	54%</a:t>
            </a:r>
            <a:endParaRPr lang="en-US" sz="2400" b="1" dirty="0" smtClean="0">
              <a:latin typeface="+mn-lt"/>
              <a:cs typeface="+mn-cs"/>
            </a:endParaRPr>
          </a:p>
          <a:p>
            <a:pPr fontAlgn="auto">
              <a:lnSpc>
                <a:spcPts val="3400"/>
              </a:lnSpc>
              <a:spcBef>
                <a:spcPts val="0"/>
              </a:spcBef>
              <a:spcAft>
                <a:spcPts val="1800"/>
              </a:spcAft>
              <a:buClr>
                <a:schemeClr val="tx2">
                  <a:lumMod val="60000"/>
                  <a:lumOff val="40000"/>
                </a:schemeClr>
              </a:buClr>
              <a:defRPr/>
            </a:pPr>
            <a:r>
              <a:rPr lang="en-US" sz="2400" dirty="0" err="1" smtClean="0">
                <a:latin typeface="+mn-lt"/>
                <a:cs typeface="+mn-cs"/>
              </a:rPr>
              <a:t>Rados</a:t>
            </a:r>
            <a:r>
              <a:rPr lang="sk-SK" sz="2400" dirty="0" smtClean="0">
                <a:latin typeface="+mn-lt"/>
                <a:cs typeface="+mn-cs"/>
              </a:rPr>
              <a:t>ť:</a:t>
            </a:r>
            <a:r>
              <a:rPr lang="sk-SK" sz="2400" b="1" dirty="0" smtClean="0">
                <a:latin typeface="+mn-lt"/>
                <a:cs typeface="+mn-cs"/>
              </a:rPr>
              <a:t> 0%</a:t>
            </a:r>
          </a:p>
          <a:p>
            <a:pPr fontAlgn="auto">
              <a:lnSpc>
                <a:spcPts val="3400"/>
              </a:lnSpc>
              <a:spcBef>
                <a:spcPts val="0"/>
              </a:spcBef>
              <a:spcAft>
                <a:spcPts val="1800"/>
              </a:spcAft>
              <a:buClr>
                <a:schemeClr val="tx2">
                  <a:lumMod val="60000"/>
                  <a:lumOff val="40000"/>
                </a:schemeClr>
              </a:buClr>
              <a:defRPr/>
            </a:pPr>
            <a:r>
              <a:rPr lang="sk-SK" sz="2400" dirty="0" smtClean="0">
                <a:latin typeface="+mn-lt"/>
                <a:cs typeface="+mn-cs"/>
              </a:rPr>
              <a:t>Smútok:</a:t>
            </a:r>
            <a:r>
              <a:rPr lang="sk-SK" sz="2400" b="1" dirty="0" smtClean="0">
                <a:latin typeface="+mn-lt"/>
                <a:cs typeface="+mn-cs"/>
              </a:rPr>
              <a:t> 0%</a:t>
            </a:r>
          </a:p>
          <a:p>
            <a:pPr fontAlgn="auto">
              <a:lnSpc>
                <a:spcPts val="3400"/>
              </a:lnSpc>
              <a:spcBef>
                <a:spcPts val="0"/>
              </a:spcBef>
              <a:spcAft>
                <a:spcPts val="1800"/>
              </a:spcAft>
              <a:buClr>
                <a:schemeClr val="tx2">
                  <a:lumMod val="60000"/>
                  <a:lumOff val="40000"/>
                </a:schemeClr>
              </a:buClr>
              <a:defRPr/>
            </a:pPr>
            <a:r>
              <a:rPr lang="sk-SK" sz="2400" dirty="0" smtClean="0">
                <a:latin typeface="+mn-lt"/>
                <a:cs typeface="+mn-cs"/>
              </a:rPr>
              <a:t>Prekvapenie:</a:t>
            </a:r>
            <a:r>
              <a:rPr lang="sk-SK" sz="2400" b="1" dirty="0" smtClean="0">
                <a:latin typeface="+mn-lt"/>
                <a:cs typeface="+mn-cs"/>
              </a:rPr>
              <a:t> 8%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DP\prez\img\prin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500063" y="0"/>
            <a:ext cx="757237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BlokTextu 6"/>
          <p:cNvSpPr txBox="1">
            <a:spLocks noChangeArrowheads="1"/>
          </p:cNvSpPr>
          <p:nvPr/>
        </p:nvSpPr>
        <p:spPr bwMode="auto">
          <a:xfrm>
            <a:off x="1143000" y="-24"/>
            <a:ext cx="80010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 sz="4800" dirty="0">
                <a:latin typeface="Calibri" pitchFamily="34" charset="0"/>
              </a:rPr>
              <a:t>Ciele</a:t>
            </a:r>
          </a:p>
        </p:txBody>
      </p:sp>
      <p:sp>
        <p:nvSpPr>
          <p:cNvPr id="8" name="BlokTextu 7"/>
          <p:cNvSpPr txBox="1"/>
          <p:nvPr/>
        </p:nvSpPr>
        <p:spPr>
          <a:xfrm>
            <a:off x="1214438" y="901843"/>
            <a:ext cx="7786687" cy="273408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ts val="3400"/>
              </a:lnSpc>
              <a:spcBef>
                <a:spcPts val="0"/>
              </a:spcBef>
              <a:spcAft>
                <a:spcPts val="1800"/>
              </a:spcAft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Ø"/>
              <a:defRPr/>
            </a:pPr>
            <a:r>
              <a:rPr lang="sk-SK" sz="2400" dirty="0">
                <a:latin typeface="+mn-lt"/>
                <a:cs typeface="+mn-cs"/>
              </a:rPr>
              <a:t>	</a:t>
            </a:r>
            <a:r>
              <a:rPr lang="sk-SK" sz="2400" dirty="0" smtClean="0">
                <a:latin typeface="+mn-lt"/>
                <a:cs typeface="+mn-cs"/>
              </a:rPr>
              <a:t>Modelovanie znalostí používateľa na	základe </a:t>
            </a:r>
            <a:r>
              <a:rPr lang="sk-SK" sz="2400" dirty="0" smtClean="0">
                <a:latin typeface="+mn-lt"/>
              </a:rPr>
              <a:t>emócií 	vyvolaných obsahom</a:t>
            </a:r>
            <a:endParaRPr lang="sk-SK" sz="2400" dirty="0" smtClean="0">
              <a:latin typeface="+mn-lt"/>
              <a:cs typeface="+mn-cs"/>
            </a:endParaRPr>
          </a:p>
          <a:p>
            <a:pPr fontAlgn="auto">
              <a:lnSpc>
                <a:spcPts val="3400"/>
              </a:lnSpc>
              <a:spcBef>
                <a:spcPts val="0"/>
              </a:spcBef>
              <a:spcAft>
                <a:spcPts val="1800"/>
              </a:spcAft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Ø"/>
              <a:defRPr/>
            </a:pPr>
            <a:r>
              <a:rPr lang="sk-SK" sz="2400" dirty="0" smtClean="0">
                <a:latin typeface="+mn-lt"/>
                <a:cs typeface="+mn-cs"/>
              </a:rPr>
              <a:t>	Odhadnúť znalosť už po prečítaní textu</a:t>
            </a:r>
            <a:r>
              <a:rPr lang="sk-SK" sz="2400" dirty="0">
                <a:latin typeface="+mn-lt"/>
              </a:rPr>
              <a:t> bez skúšania</a:t>
            </a:r>
            <a:endParaRPr lang="sk-SK" sz="2400" dirty="0">
              <a:latin typeface="+mn-lt"/>
              <a:cs typeface="+mn-cs"/>
            </a:endParaRPr>
          </a:p>
          <a:p>
            <a:pPr fontAlgn="auto">
              <a:lnSpc>
                <a:spcPts val="3400"/>
              </a:lnSpc>
              <a:spcBef>
                <a:spcPts val="0"/>
              </a:spcBef>
              <a:spcAft>
                <a:spcPts val="1800"/>
              </a:spcAft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Ø"/>
              <a:defRPr/>
            </a:pPr>
            <a:r>
              <a:rPr lang="sk-SK" sz="2400" dirty="0">
                <a:latin typeface="+mn-lt"/>
                <a:cs typeface="+mn-cs"/>
              </a:rPr>
              <a:t> 	Navrhnutú metódu nasadiť a overiť vo webovom 	výučbovom systéme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DP\prez\img\prin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500098" y="0"/>
            <a:ext cx="757237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BlokTextu 6"/>
          <p:cNvSpPr txBox="1">
            <a:spLocks noChangeArrowheads="1"/>
          </p:cNvSpPr>
          <p:nvPr/>
        </p:nvSpPr>
        <p:spPr bwMode="auto">
          <a:xfrm>
            <a:off x="1143000" y="-24"/>
            <a:ext cx="80010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 sz="4800" dirty="0" smtClean="0">
                <a:latin typeface="Calibri" pitchFamily="34" charset="0"/>
              </a:rPr>
              <a:t>Hlavné činnosti</a:t>
            </a:r>
            <a:endParaRPr lang="sk-SK" sz="4800" dirty="0">
              <a:latin typeface="Calibri" pitchFamily="34" charset="0"/>
            </a:endParaRPr>
          </a:p>
        </p:txBody>
      </p:sp>
      <p:sp>
        <p:nvSpPr>
          <p:cNvPr id="15" name="Ovál 14"/>
          <p:cNvSpPr/>
          <p:nvPr/>
        </p:nvSpPr>
        <p:spPr>
          <a:xfrm>
            <a:off x="1214414" y="1428736"/>
            <a:ext cx="1785950" cy="178595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Snímanie a uloženie obrázkov</a:t>
            </a:r>
            <a:endParaRPr lang="sk-SK" dirty="0"/>
          </a:p>
        </p:txBody>
      </p:sp>
      <p:sp>
        <p:nvSpPr>
          <p:cNvPr id="16" name="Ovál 15"/>
          <p:cNvSpPr/>
          <p:nvPr/>
        </p:nvSpPr>
        <p:spPr>
          <a:xfrm>
            <a:off x="2500298" y="3500438"/>
            <a:ext cx="1785950" cy="178595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Sledovanie aktivít</a:t>
            </a:r>
            <a:endParaRPr lang="sk-SK" dirty="0"/>
          </a:p>
        </p:txBody>
      </p:sp>
      <p:sp>
        <p:nvSpPr>
          <p:cNvPr id="17" name="Ovál 16"/>
          <p:cNvSpPr/>
          <p:nvPr/>
        </p:nvSpPr>
        <p:spPr>
          <a:xfrm>
            <a:off x="4000496" y="1428736"/>
            <a:ext cx="1785950" cy="178595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Extrakcia emócií z obrázkov</a:t>
            </a:r>
            <a:endParaRPr lang="sk-SK" dirty="0"/>
          </a:p>
        </p:txBody>
      </p:sp>
      <p:sp>
        <p:nvSpPr>
          <p:cNvPr id="18" name="Ovál 17"/>
          <p:cNvSpPr/>
          <p:nvPr/>
        </p:nvSpPr>
        <p:spPr>
          <a:xfrm>
            <a:off x="6929454" y="3500438"/>
            <a:ext cx="1785950" cy="1785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Hľadanie súvislostí medzi aktivitami a emóciami</a:t>
            </a:r>
            <a:endParaRPr lang="sk-SK" dirty="0"/>
          </a:p>
        </p:txBody>
      </p:sp>
      <p:cxnSp>
        <p:nvCxnSpPr>
          <p:cNvPr id="22" name="Rovná spojovacia šípka 21"/>
          <p:cNvCxnSpPr>
            <a:stCxn id="16" idx="6"/>
            <a:endCxn id="18" idx="2"/>
          </p:cNvCxnSpPr>
          <p:nvPr/>
        </p:nvCxnSpPr>
        <p:spPr>
          <a:xfrm>
            <a:off x="4286248" y="4393413"/>
            <a:ext cx="264320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Rovná spojovacia šípka 35"/>
          <p:cNvCxnSpPr>
            <a:stCxn id="15" idx="6"/>
            <a:endCxn id="17" idx="2"/>
          </p:cNvCxnSpPr>
          <p:nvPr/>
        </p:nvCxnSpPr>
        <p:spPr>
          <a:xfrm>
            <a:off x="3000364" y="2321711"/>
            <a:ext cx="100013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Rovná spojovacia šípka 37"/>
          <p:cNvCxnSpPr>
            <a:stCxn id="17" idx="6"/>
            <a:endCxn id="18" idx="1"/>
          </p:cNvCxnSpPr>
          <p:nvPr/>
        </p:nvCxnSpPr>
        <p:spPr>
          <a:xfrm>
            <a:off x="5786446" y="2321711"/>
            <a:ext cx="1404555" cy="144027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Rovná spojovacia šípka 11"/>
          <p:cNvCxnSpPr/>
          <p:nvPr/>
        </p:nvCxnSpPr>
        <p:spPr>
          <a:xfrm rot="5400000">
            <a:off x="5000628" y="1000108"/>
            <a:ext cx="642942" cy="214314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DP\prez\img\prin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500098" y="0"/>
            <a:ext cx="757237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BlokTextu 6"/>
          <p:cNvSpPr txBox="1">
            <a:spLocks noChangeArrowheads="1"/>
          </p:cNvSpPr>
          <p:nvPr/>
        </p:nvSpPr>
        <p:spPr bwMode="auto">
          <a:xfrm>
            <a:off x="1143000" y="-24"/>
            <a:ext cx="80010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 sz="4800" dirty="0" smtClean="0">
                <a:latin typeface="Calibri" pitchFamily="34" charset="0"/>
              </a:rPr>
              <a:t>Hlavné činnosti</a:t>
            </a:r>
            <a:endParaRPr lang="sk-SK" sz="4800" dirty="0">
              <a:latin typeface="Calibri" pitchFamily="34" charset="0"/>
            </a:endParaRPr>
          </a:p>
        </p:txBody>
      </p:sp>
      <p:sp>
        <p:nvSpPr>
          <p:cNvPr id="15" name="Ovál 14"/>
          <p:cNvSpPr/>
          <p:nvPr/>
        </p:nvSpPr>
        <p:spPr>
          <a:xfrm>
            <a:off x="1214414" y="1428736"/>
            <a:ext cx="1785950" cy="178595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Snímanie a uloženie obrázkov</a:t>
            </a:r>
            <a:endParaRPr lang="sk-SK" dirty="0"/>
          </a:p>
        </p:txBody>
      </p:sp>
      <p:sp>
        <p:nvSpPr>
          <p:cNvPr id="16" name="Ovál 15"/>
          <p:cNvSpPr/>
          <p:nvPr/>
        </p:nvSpPr>
        <p:spPr>
          <a:xfrm>
            <a:off x="2500298" y="3500438"/>
            <a:ext cx="1785950" cy="178595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Sledovanie aktivít</a:t>
            </a:r>
            <a:endParaRPr lang="sk-SK" dirty="0"/>
          </a:p>
        </p:txBody>
      </p:sp>
      <p:sp>
        <p:nvSpPr>
          <p:cNvPr id="17" name="Ovál 16"/>
          <p:cNvSpPr/>
          <p:nvPr/>
        </p:nvSpPr>
        <p:spPr>
          <a:xfrm>
            <a:off x="4000496" y="1428736"/>
            <a:ext cx="1785950" cy="178595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Extrakcia emócií z obrázkov</a:t>
            </a:r>
            <a:endParaRPr lang="sk-SK" dirty="0"/>
          </a:p>
        </p:txBody>
      </p:sp>
      <p:sp>
        <p:nvSpPr>
          <p:cNvPr id="18" name="Ovál 17"/>
          <p:cNvSpPr/>
          <p:nvPr/>
        </p:nvSpPr>
        <p:spPr>
          <a:xfrm>
            <a:off x="6929454" y="3500438"/>
            <a:ext cx="1785950" cy="1785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Hľadanie súvislostí medzi aktivitami a emóciami</a:t>
            </a:r>
            <a:endParaRPr lang="sk-SK" dirty="0"/>
          </a:p>
        </p:txBody>
      </p:sp>
      <p:cxnSp>
        <p:nvCxnSpPr>
          <p:cNvPr id="22" name="Rovná spojovacia šípka 21"/>
          <p:cNvCxnSpPr>
            <a:stCxn id="16" idx="6"/>
            <a:endCxn id="18" idx="2"/>
          </p:cNvCxnSpPr>
          <p:nvPr/>
        </p:nvCxnSpPr>
        <p:spPr>
          <a:xfrm>
            <a:off x="4286248" y="4393413"/>
            <a:ext cx="264320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Rovná spojovacia šípka 35"/>
          <p:cNvCxnSpPr>
            <a:stCxn id="15" idx="6"/>
            <a:endCxn id="17" idx="2"/>
          </p:cNvCxnSpPr>
          <p:nvPr/>
        </p:nvCxnSpPr>
        <p:spPr>
          <a:xfrm>
            <a:off x="3000364" y="2321711"/>
            <a:ext cx="100013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Rovná spojovacia šípka 37"/>
          <p:cNvCxnSpPr>
            <a:stCxn id="17" idx="6"/>
            <a:endCxn id="18" idx="1"/>
          </p:cNvCxnSpPr>
          <p:nvPr/>
        </p:nvCxnSpPr>
        <p:spPr>
          <a:xfrm>
            <a:off x="5786446" y="2321711"/>
            <a:ext cx="1404555" cy="144027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Rovná spojovacia šípka 11"/>
          <p:cNvCxnSpPr/>
          <p:nvPr/>
        </p:nvCxnSpPr>
        <p:spPr>
          <a:xfrm rot="5400000">
            <a:off x="7929586" y="3071810"/>
            <a:ext cx="642942" cy="214314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DP\prez\img\prin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500063" y="0"/>
            <a:ext cx="757237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BlokTextu 6"/>
          <p:cNvSpPr txBox="1">
            <a:spLocks noChangeArrowheads="1"/>
          </p:cNvSpPr>
          <p:nvPr/>
        </p:nvSpPr>
        <p:spPr bwMode="auto">
          <a:xfrm>
            <a:off x="1143000" y="-24"/>
            <a:ext cx="8001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 sz="4800" dirty="0" smtClean="0"/>
              <a:t>Hľadanie súvislostí medzi aktivitami a emóciami</a:t>
            </a:r>
            <a:endParaRPr lang="sk-SK" sz="48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2643182"/>
            <a:ext cx="24923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3500438"/>
            <a:ext cx="414337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86644" y="2428868"/>
            <a:ext cx="639763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Rovná spojnica 8"/>
          <p:cNvCxnSpPr>
            <a:stCxn id="13" idx="3"/>
            <a:endCxn id="5" idx="1"/>
          </p:cNvCxnSpPr>
          <p:nvPr/>
        </p:nvCxnSpPr>
        <p:spPr>
          <a:xfrm>
            <a:off x="2381231" y="2762244"/>
            <a:ext cx="2333645" cy="182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ovná spojnica 9"/>
          <p:cNvCxnSpPr>
            <a:stCxn id="5" idx="3"/>
            <a:endCxn id="7" idx="1"/>
          </p:cNvCxnSpPr>
          <p:nvPr/>
        </p:nvCxnSpPr>
        <p:spPr>
          <a:xfrm flipV="1">
            <a:off x="4964113" y="2748750"/>
            <a:ext cx="2322531" cy="317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ovná spojnica 10"/>
          <p:cNvCxnSpPr>
            <a:stCxn id="13" idx="3"/>
            <a:endCxn id="6" idx="1"/>
          </p:cNvCxnSpPr>
          <p:nvPr/>
        </p:nvCxnSpPr>
        <p:spPr>
          <a:xfrm>
            <a:off x="2381231" y="2762244"/>
            <a:ext cx="2262207" cy="9485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ovná spojnica 11"/>
          <p:cNvCxnSpPr>
            <a:stCxn id="6" idx="3"/>
            <a:endCxn id="7" idx="1"/>
          </p:cNvCxnSpPr>
          <p:nvPr/>
        </p:nvCxnSpPr>
        <p:spPr>
          <a:xfrm flipV="1">
            <a:off x="5057775" y="2748750"/>
            <a:ext cx="2228869" cy="962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857356" y="2500306"/>
            <a:ext cx="523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928794" y="4572008"/>
            <a:ext cx="523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5" name="Rovná spojnica 14"/>
          <p:cNvCxnSpPr>
            <a:stCxn id="14" idx="3"/>
            <a:endCxn id="6" idx="1"/>
          </p:cNvCxnSpPr>
          <p:nvPr/>
        </p:nvCxnSpPr>
        <p:spPr>
          <a:xfrm flipV="1">
            <a:off x="2452669" y="3710782"/>
            <a:ext cx="2190769" cy="11231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4643446"/>
            <a:ext cx="24923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7" name="Rovná spojnica 16"/>
          <p:cNvCxnSpPr>
            <a:stCxn id="14" idx="3"/>
            <a:endCxn id="16" idx="1"/>
          </p:cNvCxnSpPr>
          <p:nvPr/>
        </p:nvCxnSpPr>
        <p:spPr>
          <a:xfrm flipV="1">
            <a:off x="2452669" y="4780765"/>
            <a:ext cx="2262207" cy="531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86644" y="4429132"/>
            <a:ext cx="639763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9" name="Rovná spojnica 18"/>
          <p:cNvCxnSpPr>
            <a:stCxn id="16" idx="3"/>
            <a:endCxn id="18" idx="1"/>
          </p:cNvCxnSpPr>
          <p:nvPr/>
        </p:nvCxnSpPr>
        <p:spPr>
          <a:xfrm flipV="1">
            <a:off x="4964113" y="4749014"/>
            <a:ext cx="2322531" cy="317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ovná spojnica 19"/>
          <p:cNvCxnSpPr>
            <a:stCxn id="6" idx="3"/>
            <a:endCxn id="18" idx="1"/>
          </p:cNvCxnSpPr>
          <p:nvPr/>
        </p:nvCxnSpPr>
        <p:spPr>
          <a:xfrm>
            <a:off x="5057775" y="3710782"/>
            <a:ext cx="2228869" cy="10382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DP\prez\img\prin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500063" y="0"/>
            <a:ext cx="757237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Zaoblený obdĺžnik 20"/>
          <p:cNvSpPr/>
          <p:nvPr/>
        </p:nvSpPr>
        <p:spPr>
          <a:xfrm>
            <a:off x="4214810" y="2143116"/>
            <a:ext cx="1285884" cy="335758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075" name="BlokTextu 6"/>
          <p:cNvSpPr txBox="1">
            <a:spLocks noChangeArrowheads="1"/>
          </p:cNvSpPr>
          <p:nvPr/>
        </p:nvSpPr>
        <p:spPr bwMode="auto">
          <a:xfrm>
            <a:off x="1143000" y="-24"/>
            <a:ext cx="8001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 sz="4800" dirty="0" smtClean="0"/>
              <a:t>Hľadanie súvislostí medzi aktivitami a emóciami</a:t>
            </a:r>
            <a:endParaRPr lang="sk-SK" sz="48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2643182"/>
            <a:ext cx="24923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3500438"/>
            <a:ext cx="414337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86644" y="2428868"/>
            <a:ext cx="639763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Rovná spojnica 8"/>
          <p:cNvCxnSpPr>
            <a:stCxn id="13" idx="3"/>
            <a:endCxn id="5" idx="1"/>
          </p:cNvCxnSpPr>
          <p:nvPr/>
        </p:nvCxnSpPr>
        <p:spPr>
          <a:xfrm>
            <a:off x="2381231" y="2762244"/>
            <a:ext cx="2333645" cy="182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ovná spojnica 9"/>
          <p:cNvCxnSpPr>
            <a:stCxn id="5" idx="3"/>
            <a:endCxn id="7" idx="1"/>
          </p:cNvCxnSpPr>
          <p:nvPr/>
        </p:nvCxnSpPr>
        <p:spPr>
          <a:xfrm flipV="1">
            <a:off x="4964113" y="2748750"/>
            <a:ext cx="2322531" cy="317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ovná spojnica 10"/>
          <p:cNvCxnSpPr>
            <a:stCxn id="13" idx="3"/>
            <a:endCxn id="6" idx="1"/>
          </p:cNvCxnSpPr>
          <p:nvPr/>
        </p:nvCxnSpPr>
        <p:spPr>
          <a:xfrm>
            <a:off x="2381231" y="2762244"/>
            <a:ext cx="2262207" cy="9485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ovná spojnica 11"/>
          <p:cNvCxnSpPr>
            <a:stCxn id="6" idx="3"/>
            <a:endCxn id="7" idx="1"/>
          </p:cNvCxnSpPr>
          <p:nvPr/>
        </p:nvCxnSpPr>
        <p:spPr>
          <a:xfrm flipV="1">
            <a:off x="5057775" y="2748750"/>
            <a:ext cx="2228869" cy="962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857356" y="2500306"/>
            <a:ext cx="523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928794" y="4572008"/>
            <a:ext cx="523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5" name="Rovná spojnica 14"/>
          <p:cNvCxnSpPr>
            <a:stCxn id="14" idx="3"/>
            <a:endCxn id="6" idx="1"/>
          </p:cNvCxnSpPr>
          <p:nvPr/>
        </p:nvCxnSpPr>
        <p:spPr>
          <a:xfrm flipV="1">
            <a:off x="2452669" y="3710782"/>
            <a:ext cx="2190769" cy="11231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4643446"/>
            <a:ext cx="24923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7" name="Rovná spojnica 16"/>
          <p:cNvCxnSpPr>
            <a:stCxn id="14" idx="3"/>
            <a:endCxn id="16" idx="1"/>
          </p:cNvCxnSpPr>
          <p:nvPr/>
        </p:nvCxnSpPr>
        <p:spPr>
          <a:xfrm flipV="1">
            <a:off x="2452669" y="4780765"/>
            <a:ext cx="2262207" cy="531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86644" y="4429132"/>
            <a:ext cx="639763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9" name="Rovná spojnica 18"/>
          <p:cNvCxnSpPr>
            <a:stCxn id="16" idx="3"/>
            <a:endCxn id="18" idx="1"/>
          </p:cNvCxnSpPr>
          <p:nvPr/>
        </p:nvCxnSpPr>
        <p:spPr>
          <a:xfrm flipV="1">
            <a:off x="4964113" y="4749014"/>
            <a:ext cx="2322531" cy="317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ovná spojnica 19"/>
          <p:cNvCxnSpPr>
            <a:stCxn id="6" idx="3"/>
            <a:endCxn id="18" idx="1"/>
          </p:cNvCxnSpPr>
          <p:nvPr/>
        </p:nvCxnSpPr>
        <p:spPr>
          <a:xfrm>
            <a:off x="5057775" y="3710782"/>
            <a:ext cx="2228869" cy="10382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DP\prez\img\prin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500098" y="0"/>
            <a:ext cx="757237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BlokTextu 6"/>
          <p:cNvSpPr txBox="1">
            <a:spLocks noChangeArrowheads="1"/>
          </p:cNvSpPr>
          <p:nvPr/>
        </p:nvSpPr>
        <p:spPr bwMode="auto">
          <a:xfrm>
            <a:off x="1143000" y="-24"/>
            <a:ext cx="80010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 sz="4800" dirty="0" smtClean="0">
                <a:latin typeface="Calibri" pitchFamily="34" charset="0"/>
              </a:rPr>
              <a:t>Overenie</a:t>
            </a:r>
            <a:endParaRPr lang="sk-SK" sz="4800" dirty="0">
              <a:latin typeface="Calibri" pitchFamily="34" charset="0"/>
            </a:endParaRPr>
          </a:p>
        </p:txBody>
      </p:sp>
      <p:sp>
        <p:nvSpPr>
          <p:cNvPr id="15" name="Ovál 14"/>
          <p:cNvSpPr/>
          <p:nvPr/>
        </p:nvSpPr>
        <p:spPr>
          <a:xfrm>
            <a:off x="1214414" y="1428736"/>
            <a:ext cx="1785950" cy="178595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Snímanie a uloženie obrázkov</a:t>
            </a:r>
            <a:endParaRPr lang="sk-SK" dirty="0"/>
          </a:p>
        </p:txBody>
      </p:sp>
      <p:sp>
        <p:nvSpPr>
          <p:cNvPr id="16" name="Ovál 15"/>
          <p:cNvSpPr/>
          <p:nvPr/>
        </p:nvSpPr>
        <p:spPr>
          <a:xfrm>
            <a:off x="2500298" y="3500438"/>
            <a:ext cx="1785950" cy="178595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Sledovanie aktivít</a:t>
            </a:r>
            <a:endParaRPr lang="sk-SK" dirty="0"/>
          </a:p>
        </p:txBody>
      </p:sp>
      <p:sp>
        <p:nvSpPr>
          <p:cNvPr id="17" name="Ovál 16"/>
          <p:cNvSpPr/>
          <p:nvPr/>
        </p:nvSpPr>
        <p:spPr>
          <a:xfrm>
            <a:off x="4000496" y="1428736"/>
            <a:ext cx="1785950" cy="178595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Extrakcia emócií z obrázkov</a:t>
            </a:r>
            <a:endParaRPr lang="sk-SK" dirty="0"/>
          </a:p>
        </p:txBody>
      </p:sp>
      <p:sp>
        <p:nvSpPr>
          <p:cNvPr id="18" name="Ovál 17"/>
          <p:cNvSpPr/>
          <p:nvPr/>
        </p:nvSpPr>
        <p:spPr>
          <a:xfrm>
            <a:off x="6929454" y="3500438"/>
            <a:ext cx="1785950" cy="1785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Hľadanie súvislostí medzi aktivitami a emóciami</a:t>
            </a:r>
            <a:endParaRPr lang="sk-SK" dirty="0"/>
          </a:p>
        </p:txBody>
      </p:sp>
      <p:cxnSp>
        <p:nvCxnSpPr>
          <p:cNvPr id="22" name="Rovná spojovacia šípka 21"/>
          <p:cNvCxnSpPr>
            <a:stCxn id="16" idx="6"/>
            <a:endCxn id="18" idx="2"/>
          </p:cNvCxnSpPr>
          <p:nvPr/>
        </p:nvCxnSpPr>
        <p:spPr>
          <a:xfrm>
            <a:off x="4286248" y="4393413"/>
            <a:ext cx="264320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Rovná spojovacia šípka 35"/>
          <p:cNvCxnSpPr>
            <a:stCxn id="15" idx="6"/>
            <a:endCxn id="17" idx="2"/>
          </p:cNvCxnSpPr>
          <p:nvPr/>
        </p:nvCxnSpPr>
        <p:spPr>
          <a:xfrm>
            <a:off x="3000364" y="2321711"/>
            <a:ext cx="100013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Rovná spojovacia šípka 37"/>
          <p:cNvCxnSpPr>
            <a:stCxn id="17" idx="6"/>
            <a:endCxn id="18" idx="1"/>
          </p:cNvCxnSpPr>
          <p:nvPr/>
        </p:nvCxnSpPr>
        <p:spPr>
          <a:xfrm>
            <a:off x="5786446" y="2321711"/>
            <a:ext cx="1404555" cy="144027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Rovná spojovacia šípka 11"/>
          <p:cNvCxnSpPr/>
          <p:nvPr/>
        </p:nvCxnSpPr>
        <p:spPr>
          <a:xfrm rot="5400000">
            <a:off x="5000628" y="1000108"/>
            <a:ext cx="642942" cy="214314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DP\prez\img\prin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500098" y="0"/>
            <a:ext cx="757237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BlokTextu 6"/>
          <p:cNvSpPr txBox="1">
            <a:spLocks noChangeArrowheads="1"/>
          </p:cNvSpPr>
          <p:nvPr/>
        </p:nvSpPr>
        <p:spPr bwMode="auto">
          <a:xfrm>
            <a:off x="1143000" y="-24"/>
            <a:ext cx="80010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 sz="2800" dirty="0" smtClean="0"/>
              <a:t>Overenie:</a:t>
            </a:r>
          </a:p>
          <a:p>
            <a:pPr algn="ctr"/>
            <a:r>
              <a:rPr lang="sk-SK" sz="4800" dirty="0" smtClean="0"/>
              <a:t>Extrakcia </a:t>
            </a:r>
            <a:r>
              <a:rPr lang="sk-SK" sz="4800" dirty="0" smtClean="0"/>
              <a:t>emócií z obrázkov</a:t>
            </a:r>
            <a:endParaRPr lang="sk-SK" sz="4800" dirty="0"/>
          </a:p>
        </p:txBody>
      </p:sp>
      <p:graphicFrame>
        <p:nvGraphicFramePr>
          <p:cNvPr id="13" name="Graf 12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DP\prez\img\prin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500098" y="0"/>
            <a:ext cx="757237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BlokTextu 6"/>
          <p:cNvSpPr txBox="1">
            <a:spLocks noChangeArrowheads="1"/>
          </p:cNvSpPr>
          <p:nvPr/>
        </p:nvSpPr>
        <p:spPr bwMode="auto">
          <a:xfrm>
            <a:off x="1143000" y="-24"/>
            <a:ext cx="80010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 sz="4800" dirty="0" smtClean="0">
                <a:latin typeface="Calibri" pitchFamily="34" charset="0"/>
              </a:rPr>
              <a:t>Overenie</a:t>
            </a:r>
            <a:endParaRPr lang="sk-SK" sz="4800" dirty="0">
              <a:latin typeface="Calibri" pitchFamily="34" charset="0"/>
            </a:endParaRPr>
          </a:p>
        </p:txBody>
      </p:sp>
      <p:sp>
        <p:nvSpPr>
          <p:cNvPr id="15" name="Ovál 14"/>
          <p:cNvSpPr/>
          <p:nvPr/>
        </p:nvSpPr>
        <p:spPr>
          <a:xfrm>
            <a:off x="1214414" y="1428736"/>
            <a:ext cx="1785950" cy="178595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Snímanie a uloženie obrázkov</a:t>
            </a:r>
            <a:endParaRPr lang="sk-SK" dirty="0"/>
          </a:p>
        </p:txBody>
      </p:sp>
      <p:sp>
        <p:nvSpPr>
          <p:cNvPr id="16" name="Ovál 15"/>
          <p:cNvSpPr/>
          <p:nvPr/>
        </p:nvSpPr>
        <p:spPr>
          <a:xfrm>
            <a:off x="2500298" y="3500438"/>
            <a:ext cx="1785950" cy="178595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Sledovanie aktivít</a:t>
            </a:r>
            <a:endParaRPr lang="sk-SK" dirty="0"/>
          </a:p>
        </p:txBody>
      </p:sp>
      <p:sp>
        <p:nvSpPr>
          <p:cNvPr id="17" name="Ovál 16"/>
          <p:cNvSpPr/>
          <p:nvPr/>
        </p:nvSpPr>
        <p:spPr>
          <a:xfrm>
            <a:off x="4000496" y="1428736"/>
            <a:ext cx="1785950" cy="178595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Extrakcia emócií z obrázkov</a:t>
            </a:r>
            <a:endParaRPr lang="sk-SK" dirty="0"/>
          </a:p>
        </p:txBody>
      </p:sp>
      <p:sp>
        <p:nvSpPr>
          <p:cNvPr id="18" name="Ovál 17"/>
          <p:cNvSpPr/>
          <p:nvPr/>
        </p:nvSpPr>
        <p:spPr>
          <a:xfrm>
            <a:off x="6929454" y="3500438"/>
            <a:ext cx="1785950" cy="1785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Hľadanie súvislostí medzi aktivitami a emóciami</a:t>
            </a:r>
            <a:endParaRPr lang="sk-SK" dirty="0"/>
          </a:p>
        </p:txBody>
      </p:sp>
      <p:cxnSp>
        <p:nvCxnSpPr>
          <p:cNvPr id="22" name="Rovná spojovacia šípka 21"/>
          <p:cNvCxnSpPr>
            <a:stCxn id="16" idx="6"/>
            <a:endCxn id="18" idx="2"/>
          </p:cNvCxnSpPr>
          <p:nvPr/>
        </p:nvCxnSpPr>
        <p:spPr>
          <a:xfrm>
            <a:off x="4286248" y="4393413"/>
            <a:ext cx="264320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Rovná spojovacia šípka 35"/>
          <p:cNvCxnSpPr>
            <a:stCxn id="15" idx="6"/>
            <a:endCxn id="17" idx="2"/>
          </p:cNvCxnSpPr>
          <p:nvPr/>
        </p:nvCxnSpPr>
        <p:spPr>
          <a:xfrm>
            <a:off x="3000364" y="2321711"/>
            <a:ext cx="100013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Rovná spojovacia šípka 37"/>
          <p:cNvCxnSpPr>
            <a:stCxn id="17" idx="6"/>
            <a:endCxn id="18" idx="1"/>
          </p:cNvCxnSpPr>
          <p:nvPr/>
        </p:nvCxnSpPr>
        <p:spPr>
          <a:xfrm>
            <a:off x="5786446" y="2321711"/>
            <a:ext cx="1404555" cy="144027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Rovná spojovacia šípka 11"/>
          <p:cNvCxnSpPr/>
          <p:nvPr/>
        </p:nvCxnSpPr>
        <p:spPr>
          <a:xfrm rot="5400000">
            <a:off x="7929586" y="3071810"/>
            <a:ext cx="642942" cy="214314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DP\prez\img\prin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500046" y="0"/>
            <a:ext cx="757237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BlokTextu 6"/>
          <p:cNvSpPr txBox="1">
            <a:spLocks noChangeArrowheads="1"/>
          </p:cNvSpPr>
          <p:nvPr/>
        </p:nvSpPr>
        <p:spPr bwMode="auto">
          <a:xfrm>
            <a:off x="1143000" y="-24"/>
            <a:ext cx="8001000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 sz="2800" dirty="0" smtClean="0"/>
              <a:t>Overenie:</a:t>
            </a:r>
          </a:p>
          <a:p>
            <a:r>
              <a:rPr lang="sk-SK" sz="4800" dirty="0" smtClean="0"/>
              <a:t>Hľadanie súvislostí medzi aktivitami a emóciami</a:t>
            </a:r>
            <a:endParaRPr lang="sk-SK" sz="4800" dirty="0"/>
          </a:p>
        </p:txBody>
      </p:sp>
      <p:sp>
        <p:nvSpPr>
          <p:cNvPr id="9" name="BlokTextu 8"/>
          <p:cNvSpPr txBox="1"/>
          <p:nvPr/>
        </p:nvSpPr>
        <p:spPr>
          <a:xfrm>
            <a:off x="5643570" y="2928934"/>
            <a:ext cx="1714512" cy="640515"/>
          </a:xfrm>
          <a:prstGeom prst="rect">
            <a:avLst/>
          </a:prstGeom>
          <a:noFill/>
          <a:ln w="50800">
            <a:solidFill>
              <a:schemeClr val="tx2"/>
            </a:solidFill>
          </a:ln>
        </p:spPr>
        <p:txBody>
          <a:bodyPr wrap="square" tIns="180000" bIns="180000" rtlCol="0">
            <a:spAutoFit/>
          </a:bodyPr>
          <a:lstStyle/>
          <a:p>
            <a:pPr algn="ctr"/>
            <a:r>
              <a:rPr lang="sk-SK" dirty="0" smtClean="0"/>
              <a:t>Emócie</a:t>
            </a:r>
            <a:endParaRPr lang="sk-SK" dirty="0"/>
          </a:p>
        </p:txBody>
      </p:sp>
      <p:sp>
        <p:nvSpPr>
          <p:cNvPr id="10" name="BlokTextu 9"/>
          <p:cNvSpPr txBox="1"/>
          <p:nvPr/>
        </p:nvSpPr>
        <p:spPr>
          <a:xfrm>
            <a:off x="2643174" y="2916792"/>
            <a:ext cx="1714512" cy="640515"/>
          </a:xfrm>
          <a:prstGeom prst="rect">
            <a:avLst/>
          </a:prstGeom>
          <a:noFill/>
          <a:ln w="50800">
            <a:solidFill>
              <a:schemeClr val="tx2"/>
            </a:solidFill>
          </a:ln>
        </p:spPr>
        <p:txBody>
          <a:bodyPr wrap="square" tIns="180000" bIns="180000" rtlCol="0">
            <a:spAutoFit/>
          </a:bodyPr>
          <a:lstStyle/>
          <a:p>
            <a:pPr algn="ctr"/>
            <a:r>
              <a:rPr lang="sk-SK" dirty="0" smtClean="0"/>
              <a:t> Kamera</a:t>
            </a:r>
            <a:endParaRPr lang="sk-SK" dirty="0"/>
          </a:p>
        </p:txBody>
      </p:sp>
      <p:sp>
        <p:nvSpPr>
          <p:cNvPr id="12" name="BlokTextu 11"/>
          <p:cNvSpPr txBox="1"/>
          <p:nvPr/>
        </p:nvSpPr>
        <p:spPr>
          <a:xfrm>
            <a:off x="5643570" y="4845618"/>
            <a:ext cx="1714512" cy="640515"/>
          </a:xfrm>
          <a:prstGeom prst="rect">
            <a:avLst/>
          </a:prstGeom>
          <a:noFill/>
          <a:ln w="50800">
            <a:solidFill>
              <a:schemeClr val="tx2"/>
            </a:solidFill>
          </a:ln>
        </p:spPr>
        <p:txBody>
          <a:bodyPr wrap="square" tIns="180000" bIns="180000" rtlCol="0">
            <a:spAutoFit/>
          </a:bodyPr>
          <a:lstStyle/>
          <a:p>
            <a:pPr algn="ctr"/>
            <a:r>
              <a:rPr lang="sk-SK" dirty="0" smtClean="0"/>
              <a:t> Znalosť</a:t>
            </a:r>
            <a:endParaRPr lang="sk-SK" dirty="0"/>
          </a:p>
        </p:txBody>
      </p:sp>
      <p:sp>
        <p:nvSpPr>
          <p:cNvPr id="13" name="BlokTextu 12"/>
          <p:cNvSpPr txBox="1"/>
          <p:nvPr/>
        </p:nvSpPr>
        <p:spPr>
          <a:xfrm>
            <a:off x="2643174" y="4848045"/>
            <a:ext cx="1714512" cy="640515"/>
          </a:xfrm>
          <a:prstGeom prst="rect">
            <a:avLst/>
          </a:prstGeom>
          <a:noFill/>
          <a:ln w="50800">
            <a:solidFill>
              <a:schemeClr val="tx2"/>
            </a:solidFill>
          </a:ln>
        </p:spPr>
        <p:txBody>
          <a:bodyPr wrap="square" tIns="180000" bIns="180000" rtlCol="0">
            <a:spAutoFit/>
          </a:bodyPr>
          <a:lstStyle/>
          <a:p>
            <a:pPr algn="ctr"/>
            <a:r>
              <a:rPr lang="sk-SK" dirty="0" smtClean="0"/>
              <a:t> Testy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DP\prez\img\prin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500046" y="0"/>
            <a:ext cx="757237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BlokTextu 6"/>
          <p:cNvSpPr txBox="1">
            <a:spLocks noChangeArrowheads="1"/>
          </p:cNvSpPr>
          <p:nvPr/>
        </p:nvSpPr>
        <p:spPr bwMode="auto">
          <a:xfrm>
            <a:off x="1143000" y="-24"/>
            <a:ext cx="8001000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 sz="2800" dirty="0" smtClean="0"/>
              <a:t>Overenie:</a:t>
            </a:r>
          </a:p>
          <a:p>
            <a:r>
              <a:rPr lang="sk-SK" sz="4800" dirty="0" smtClean="0"/>
              <a:t>Hľadanie súvislostí medzi aktivitami a emóciami</a:t>
            </a:r>
            <a:endParaRPr lang="sk-SK" sz="4800" dirty="0"/>
          </a:p>
        </p:txBody>
      </p:sp>
      <p:sp>
        <p:nvSpPr>
          <p:cNvPr id="9" name="BlokTextu 8"/>
          <p:cNvSpPr txBox="1"/>
          <p:nvPr/>
        </p:nvSpPr>
        <p:spPr>
          <a:xfrm>
            <a:off x="5643570" y="2928934"/>
            <a:ext cx="1714512" cy="640515"/>
          </a:xfrm>
          <a:prstGeom prst="rect">
            <a:avLst/>
          </a:prstGeom>
          <a:noFill/>
          <a:ln w="50800">
            <a:solidFill>
              <a:schemeClr val="tx2"/>
            </a:solidFill>
          </a:ln>
        </p:spPr>
        <p:txBody>
          <a:bodyPr wrap="square" tIns="180000" bIns="180000" rtlCol="0">
            <a:spAutoFit/>
          </a:bodyPr>
          <a:lstStyle/>
          <a:p>
            <a:pPr algn="ctr"/>
            <a:r>
              <a:rPr lang="sk-SK" dirty="0" smtClean="0"/>
              <a:t>Emócie</a:t>
            </a:r>
            <a:endParaRPr lang="sk-SK" dirty="0"/>
          </a:p>
        </p:txBody>
      </p:sp>
      <p:sp>
        <p:nvSpPr>
          <p:cNvPr id="10" name="BlokTextu 9"/>
          <p:cNvSpPr txBox="1"/>
          <p:nvPr/>
        </p:nvSpPr>
        <p:spPr>
          <a:xfrm>
            <a:off x="2643174" y="2916792"/>
            <a:ext cx="1714512" cy="640515"/>
          </a:xfrm>
          <a:prstGeom prst="rect">
            <a:avLst/>
          </a:prstGeom>
          <a:noFill/>
          <a:ln w="50800">
            <a:solidFill>
              <a:schemeClr val="tx2"/>
            </a:solidFill>
          </a:ln>
        </p:spPr>
        <p:txBody>
          <a:bodyPr wrap="square" tIns="180000" bIns="180000" rtlCol="0">
            <a:spAutoFit/>
          </a:bodyPr>
          <a:lstStyle/>
          <a:p>
            <a:pPr algn="ctr"/>
            <a:r>
              <a:rPr lang="sk-SK" dirty="0" smtClean="0"/>
              <a:t> Kamera</a:t>
            </a:r>
            <a:endParaRPr lang="sk-SK" dirty="0"/>
          </a:p>
        </p:txBody>
      </p:sp>
      <p:sp>
        <p:nvSpPr>
          <p:cNvPr id="12" name="BlokTextu 11"/>
          <p:cNvSpPr txBox="1"/>
          <p:nvPr/>
        </p:nvSpPr>
        <p:spPr>
          <a:xfrm>
            <a:off x="5643570" y="4845618"/>
            <a:ext cx="1714512" cy="640515"/>
          </a:xfrm>
          <a:prstGeom prst="rect">
            <a:avLst/>
          </a:prstGeom>
          <a:noFill/>
          <a:ln w="50800">
            <a:solidFill>
              <a:schemeClr val="tx2"/>
            </a:solidFill>
          </a:ln>
        </p:spPr>
        <p:txBody>
          <a:bodyPr wrap="square" tIns="180000" bIns="180000" rtlCol="0">
            <a:spAutoFit/>
          </a:bodyPr>
          <a:lstStyle/>
          <a:p>
            <a:pPr algn="ctr"/>
            <a:r>
              <a:rPr lang="sk-SK" dirty="0" smtClean="0"/>
              <a:t> Znalosť</a:t>
            </a:r>
            <a:endParaRPr lang="sk-SK" dirty="0"/>
          </a:p>
        </p:txBody>
      </p:sp>
      <p:sp>
        <p:nvSpPr>
          <p:cNvPr id="13" name="BlokTextu 12"/>
          <p:cNvSpPr txBox="1"/>
          <p:nvPr/>
        </p:nvSpPr>
        <p:spPr>
          <a:xfrm>
            <a:off x="2643174" y="4848045"/>
            <a:ext cx="1714512" cy="640515"/>
          </a:xfrm>
          <a:prstGeom prst="rect">
            <a:avLst/>
          </a:prstGeom>
          <a:noFill/>
          <a:ln w="50800">
            <a:solidFill>
              <a:schemeClr val="tx2"/>
            </a:solidFill>
          </a:ln>
        </p:spPr>
        <p:txBody>
          <a:bodyPr wrap="square" tIns="180000" bIns="180000" rtlCol="0">
            <a:spAutoFit/>
          </a:bodyPr>
          <a:lstStyle/>
          <a:p>
            <a:pPr algn="ctr"/>
            <a:r>
              <a:rPr lang="sk-SK" dirty="0" smtClean="0"/>
              <a:t> Testy</a:t>
            </a:r>
            <a:endParaRPr lang="sk-SK" dirty="0"/>
          </a:p>
        </p:txBody>
      </p:sp>
      <p:grpSp>
        <p:nvGrpSpPr>
          <p:cNvPr id="2" name="Skupina 74"/>
          <p:cNvGrpSpPr/>
          <p:nvPr/>
        </p:nvGrpSpPr>
        <p:grpSpPr>
          <a:xfrm>
            <a:off x="4429124" y="2845354"/>
            <a:ext cx="1143008" cy="369332"/>
            <a:chOff x="3071802" y="3916924"/>
            <a:chExt cx="1143008" cy="369332"/>
          </a:xfrm>
        </p:grpSpPr>
        <p:cxnSp>
          <p:nvCxnSpPr>
            <p:cNvPr id="15" name="Rovná spojovacia šípka 14"/>
            <p:cNvCxnSpPr/>
            <p:nvPr/>
          </p:nvCxnSpPr>
          <p:spPr>
            <a:xfrm>
              <a:off x="3071802" y="4274114"/>
              <a:ext cx="1143008" cy="158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BlokTextu 15"/>
            <p:cNvSpPr txBox="1"/>
            <p:nvPr/>
          </p:nvSpPr>
          <p:spPr>
            <a:xfrm>
              <a:off x="3214678" y="3916924"/>
              <a:ext cx="7858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k-SK" dirty="0" smtClean="0">
                  <a:solidFill>
                    <a:schemeClr val="tx2"/>
                  </a:solidFill>
                </a:rPr>
                <a:t>1a</a:t>
              </a:r>
              <a:endParaRPr lang="sk-SK" dirty="0">
                <a:solidFill>
                  <a:schemeClr val="tx2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DP\prez\img\prin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500046" y="0"/>
            <a:ext cx="757237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BlokTextu 6"/>
          <p:cNvSpPr txBox="1">
            <a:spLocks noChangeArrowheads="1"/>
          </p:cNvSpPr>
          <p:nvPr/>
        </p:nvSpPr>
        <p:spPr bwMode="auto">
          <a:xfrm>
            <a:off x="1143000" y="-24"/>
            <a:ext cx="8001000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 sz="2800" dirty="0" smtClean="0"/>
              <a:t>Overenie:</a:t>
            </a:r>
          </a:p>
          <a:p>
            <a:r>
              <a:rPr lang="sk-SK" sz="4800" dirty="0" smtClean="0"/>
              <a:t>Hľadanie súvislostí medzi aktivitami a emóciami</a:t>
            </a:r>
            <a:endParaRPr lang="sk-SK" sz="4800" dirty="0"/>
          </a:p>
        </p:txBody>
      </p:sp>
      <p:sp>
        <p:nvSpPr>
          <p:cNvPr id="9" name="BlokTextu 8"/>
          <p:cNvSpPr txBox="1"/>
          <p:nvPr/>
        </p:nvSpPr>
        <p:spPr>
          <a:xfrm>
            <a:off x="5643570" y="2928934"/>
            <a:ext cx="1714512" cy="640515"/>
          </a:xfrm>
          <a:prstGeom prst="rect">
            <a:avLst/>
          </a:prstGeom>
          <a:noFill/>
          <a:ln w="50800">
            <a:solidFill>
              <a:schemeClr val="tx2"/>
            </a:solidFill>
          </a:ln>
        </p:spPr>
        <p:txBody>
          <a:bodyPr wrap="square" tIns="180000" bIns="180000" rtlCol="0">
            <a:spAutoFit/>
          </a:bodyPr>
          <a:lstStyle/>
          <a:p>
            <a:pPr algn="ctr"/>
            <a:r>
              <a:rPr lang="sk-SK" dirty="0" smtClean="0"/>
              <a:t>Emócie</a:t>
            </a:r>
            <a:endParaRPr lang="sk-SK" dirty="0"/>
          </a:p>
        </p:txBody>
      </p:sp>
      <p:sp>
        <p:nvSpPr>
          <p:cNvPr id="10" name="BlokTextu 9"/>
          <p:cNvSpPr txBox="1"/>
          <p:nvPr/>
        </p:nvSpPr>
        <p:spPr>
          <a:xfrm>
            <a:off x="2643174" y="2916792"/>
            <a:ext cx="1714512" cy="640515"/>
          </a:xfrm>
          <a:prstGeom prst="rect">
            <a:avLst/>
          </a:prstGeom>
          <a:noFill/>
          <a:ln w="50800">
            <a:solidFill>
              <a:schemeClr val="tx2"/>
            </a:solidFill>
          </a:ln>
        </p:spPr>
        <p:txBody>
          <a:bodyPr wrap="square" tIns="180000" bIns="180000" rtlCol="0">
            <a:spAutoFit/>
          </a:bodyPr>
          <a:lstStyle/>
          <a:p>
            <a:pPr algn="ctr"/>
            <a:r>
              <a:rPr lang="sk-SK" dirty="0" smtClean="0"/>
              <a:t> Kamera</a:t>
            </a:r>
            <a:endParaRPr lang="sk-SK" dirty="0"/>
          </a:p>
        </p:txBody>
      </p:sp>
      <p:sp>
        <p:nvSpPr>
          <p:cNvPr id="12" name="BlokTextu 11"/>
          <p:cNvSpPr txBox="1"/>
          <p:nvPr/>
        </p:nvSpPr>
        <p:spPr>
          <a:xfrm>
            <a:off x="5643570" y="4845618"/>
            <a:ext cx="1714512" cy="640515"/>
          </a:xfrm>
          <a:prstGeom prst="rect">
            <a:avLst/>
          </a:prstGeom>
          <a:noFill/>
          <a:ln w="50800">
            <a:solidFill>
              <a:schemeClr val="tx2"/>
            </a:solidFill>
          </a:ln>
        </p:spPr>
        <p:txBody>
          <a:bodyPr wrap="square" tIns="180000" bIns="180000" rtlCol="0">
            <a:spAutoFit/>
          </a:bodyPr>
          <a:lstStyle/>
          <a:p>
            <a:pPr algn="ctr"/>
            <a:r>
              <a:rPr lang="sk-SK" dirty="0" smtClean="0"/>
              <a:t> Znalosť</a:t>
            </a:r>
            <a:endParaRPr lang="sk-SK" dirty="0"/>
          </a:p>
        </p:txBody>
      </p:sp>
      <p:sp>
        <p:nvSpPr>
          <p:cNvPr id="13" name="BlokTextu 12"/>
          <p:cNvSpPr txBox="1"/>
          <p:nvPr/>
        </p:nvSpPr>
        <p:spPr>
          <a:xfrm>
            <a:off x="2643174" y="4848045"/>
            <a:ext cx="1714512" cy="640515"/>
          </a:xfrm>
          <a:prstGeom prst="rect">
            <a:avLst/>
          </a:prstGeom>
          <a:noFill/>
          <a:ln w="50800">
            <a:solidFill>
              <a:schemeClr val="tx2"/>
            </a:solidFill>
          </a:ln>
        </p:spPr>
        <p:txBody>
          <a:bodyPr wrap="square" tIns="180000" bIns="180000" rtlCol="0">
            <a:spAutoFit/>
          </a:bodyPr>
          <a:lstStyle/>
          <a:p>
            <a:pPr algn="ctr"/>
            <a:r>
              <a:rPr lang="sk-SK" dirty="0" smtClean="0"/>
              <a:t> Testy</a:t>
            </a:r>
            <a:endParaRPr lang="sk-SK" dirty="0"/>
          </a:p>
        </p:txBody>
      </p:sp>
      <p:grpSp>
        <p:nvGrpSpPr>
          <p:cNvPr id="2" name="Skupina 74"/>
          <p:cNvGrpSpPr/>
          <p:nvPr/>
        </p:nvGrpSpPr>
        <p:grpSpPr>
          <a:xfrm>
            <a:off x="4429124" y="2845354"/>
            <a:ext cx="1143008" cy="369332"/>
            <a:chOff x="3071802" y="3916924"/>
            <a:chExt cx="1143008" cy="369332"/>
          </a:xfrm>
        </p:grpSpPr>
        <p:cxnSp>
          <p:nvCxnSpPr>
            <p:cNvPr id="15" name="Rovná spojovacia šípka 14"/>
            <p:cNvCxnSpPr/>
            <p:nvPr/>
          </p:nvCxnSpPr>
          <p:spPr>
            <a:xfrm>
              <a:off x="3071802" y="4274114"/>
              <a:ext cx="1143008" cy="158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BlokTextu 15"/>
            <p:cNvSpPr txBox="1"/>
            <p:nvPr/>
          </p:nvSpPr>
          <p:spPr>
            <a:xfrm>
              <a:off x="3214678" y="3916924"/>
              <a:ext cx="7858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k-SK" dirty="0" smtClean="0">
                  <a:solidFill>
                    <a:schemeClr val="tx2"/>
                  </a:solidFill>
                </a:rPr>
                <a:t>1a</a:t>
              </a:r>
              <a:endParaRPr lang="sk-SK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3" name="Skupina 76"/>
          <p:cNvGrpSpPr/>
          <p:nvPr/>
        </p:nvGrpSpPr>
        <p:grpSpPr>
          <a:xfrm>
            <a:off x="4429124" y="4762038"/>
            <a:ext cx="1143008" cy="370920"/>
            <a:chOff x="3071802" y="5917188"/>
            <a:chExt cx="1143008" cy="370920"/>
          </a:xfrm>
        </p:grpSpPr>
        <p:cxnSp>
          <p:nvCxnSpPr>
            <p:cNvPr id="18" name="Rovná spojovacia šípka 17"/>
            <p:cNvCxnSpPr/>
            <p:nvPr/>
          </p:nvCxnSpPr>
          <p:spPr>
            <a:xfrm>
              <a:off x="3071802" y="6286520"/>
              <a:ext cx="1143008" cy="158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BlokTextu 18"/>
            <p:cNvSpPr txBox="1"/>
            <p:nvPr/>
          </p:nvSpPr>
          <p:spPr>
            <a:xfrm>
              <a:off x="3214678" y="5917188"/>
              <a:ext cx="7858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k-SK" dirty="0" smtClean="0">
                  <a:solidFill>
                    <a:schemeClr val="tx2"/>
                  </a:solidFill>
                </a:rPr>
                <a:t>2a</a:t>
              </a:r>
              <a:endParaRPr lang="sk-SK" dirty="0">
                <a:solidFill>
                  <a:schemeClr val="tx2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DP\prez\img\prin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500063" y="0"/>
            <a:ext cx="757237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BlokTextu 6"/>
          <p:cNvSpPr txBox="1">
            <a:spLocks noChangeArrowheads="1"/>
          </p:cNvSpPr>
          <p:nvPr/>
        </p:nvSpPr>
        <p:spPr bwMode="auto">
          <a:xfrm>
            <a:off x="1143000" y="-24"/>
            <a:ext cx="80010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 sz="4800" dirty="0" smtClean="0">
                <a:latin typeface="Calibri" pitchFamily="34" charset="0"/>
              </a:rPr>
              <a:t>Návrh metódy</a:t>
            </a:r>
            <a:endParaRPr lang="sk-SK" sz="4800" dirty="0">
              <a:latin typeface="Calibri" pitchFamily="34" charset="0"/>
            </a:endParaRPr>
          </a:p>
        </p:txBody>
      </p:sp>
      <p:sp>
        <p:nvSpPr>
          <p:cNvPr id="11" name="BlokTextu 10"/>
          <p:cNvSpPr txBox="1"/>
          <p:nvPr/>
        </p:nvSpPr>
        <p:spPr>
          <a:xfrm>
            <a:off x="1214438" y="901843"/>
            <a:ext cx="7786687" cy="140038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ts val="3400"/>
              </a:lnSpc>
              <a:spcBef>
                <a:spcPts val="0"/>
              </a:spcBef>
              <a:spcAft>
                <a:spcPts val="1800"/>
              </a:spcAft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Ø"/>
              <a:defRPr/>
            </a:pPr>
            <a:r>
              <a:rPr lang="sk-SK" sz="2400" dirty="0">
                <a:latin typeface="+mn-lt"/>
                <a:cs typeface="+mn-cs"/>
              </a:rPr>
              <a:t>	</a:t>
            </a:r>
            <a:r>
              <a:rPr lang="sk-SK" sz="2400" dirty="0" smtClean="0">
                <a:latin typeface="+mn-lt"/>
                <a:cs typeface="+mn-cs"/>
              </a:rPr>
              <a:t>Hypotéza: Pri čítaní textu existuje korelácia medzi 	úrovňou pochopenia obsahu a mimikou 	(emocionálnym stavom)</a:t>
            </a:r>
            <a:endParaRPr lang="sk-SK" sz="2400" i="1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DP\prez\img\prin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500046" y="0"/>
            <a:ext cx="757237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BlokTextu 6"/>
          <p:cNvSpPr txBox="1">
            <a:spLocks noChangeArrowheads="1"/>
          </p:cNvSpPr>
          <p:nvPr/>
        </p:nvSpPr>
        <p:spPr bwMode="auto">
          <a:xfrm>
            <a:off x="1143000" y="-24"/>
            <a:ext cx="8001000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 sz="2800" dirty="0" smtClean="0"/>
              <a:t>Overenie:</a:t>
            </a:r>
          </a:p>
          <a:p>
            <a:r>
              <a:rPr lang="sk-SK" sz="4800" dirty="0" smtClean="0"/>
              <a:t>Hľadanie súvislostí medzi aktivitami a emóciami</a:t>
            </a:r>
            <a:endParaRPr lang="sk-SK" sz="4800" dirty="0"/>
          </a:p>
        </p:txBody>
      </p:sp>
      <p:sp>
        <p:nvSpPr>
          <p:cNvPr id="9" name="BlokTextu 8"/>
          <p:cNvSpPr txBox="1"/>
          <p:nvPr/>
        </p:nvSpPr>
        <p:spPr>
          <a:xfrm>
            <a:off x="5643570" y="2928934"/>
            <a:ext cx="1714512" cy="640515"/>
          </a:xfrm>
          <a:prstGeom prst="rect">
            <a:avLst/>
          </a:prstGeom>
          <a:noFill/>
          <a:ln w="50800">
            <a:solidFill>
              <a:schemeClr val="tx2"/>
            </a:solidFill>
          </a:ln>
        </p:spPr>
        <p:txBody>
          <a:bodyPr wrap="square" tIns="180000" bIns="180000" rtlCol="0">
            <a:spAutoFit/>
          </a:bodyPr>
          <a:lstStyle/>
          <a:p>
            <a:pPr algn="ctr"/>
            <a:r>
              <a:rPr lang="sk-SK" dirty="0" smtClean="0"/>
              <a:t>Emócie</a:t>
            </a:r>
            <a:endParaRPr lang="sk-SK" dirty="0"/>
          </a:p>
        </p:txBody>
      </p:sp>
      <p:sp>
        <p:nvSpPr>
          <p:cNvPr id="10" name="BlokTextu 9"/>
          <p:cNvSpPr txBox="1"/>
          <p:nvPr/>
        </p:nvSpPr>
        <p:spPr>
          <a:xfrm>
            <a:off x="2643174" y="2916792"/>
            <a:ext cx="1714512" cy="640515"/>
          </a:xfrm>
          <a:prstGeom prst="rect">
            <a:avLst/>
          </a:prstGeom>
          <a:noFill/>
          <a:ln w="50800">
            <a:solidFill>
              <a:schemeClr val="tx2"/>
            </a:solidFill>
          </a:ln>
        </p:spPr>
        <p:txBody>
          <a:bodyPr wrap="square" tIns="180000" bIns="180000" rtlCol="0">
            <a:spAutoFit/>
          </a:bodyPr>
          <a:lstStyle/>
          <a:p>
            <a:pPr algn="ctr"/>
            <a:r>
              <a:rPr lang="sk-SK" dirty="0" smtClean="0"/>
              <a:t> Kamera</a:t>
            </a:r>
            <a:endParaRPr lang="sk-SK" dirty="0"/>
          </a:p>
        </p:txBody>
      </p:sp>
      <p:sp>
        <p:nvSpPr>
          <p:cNvPr id="12" name="BlokTextu 11"/>
          <p:cNvSpPr txBox="1"/>
          <p:nvPr/>
        </p:nvSpPr>
        <p:spPr>
          <a:xfrm>
            <a:off x="5643570" y="4845618"/>
            <a:ext cx="1714512" cy="640515"/>
          </a:xfrm>
          <a:prstGeom prst="rect">
            <a:avLst/>
          </a:prstGeom>
          <a:noFill/>
          <a:ln w="50800">
            <a:solidFill>
              <a:schemeClr val="tx2"/>
            </a:solidFill>
          </a:ln>
        </p:spPr>
        <p:txBody>
          <a:bodyPr wrap="square" tIns="180000" bIns="180000" rtlCol="0">
            <a:spAutoFit/>
          </a:bodyPr>
          <a:lstStyle/>
          <a:p>
            <a:pPr algn="ctr"/>
            <a:r>
              <a:rPr lang="sk-SK" dirty="0" smtClean="0"/>
              <a:t> Znalosť</a:t>
            </a:r>
            <a:endParaRPr lang="sk-SK" dirty="0"/>
          </a:p>
        </p:txBody>
      </p:sp>
      <p:sp>
        <p:nvSpPr>
          <p:cNvPr id="13" name="BlokTextu 12"/>
          <p:cNvSpPr txBox="1"/>
          <p:nvPr/>
        </p:nvSpPr>
        <p:spPr>
          <a:xfrm>
            <a:off x="2643174" y="4848045"/>
            <a:ext cx="1714512" cy="640515"/>
          </a:xfrm>
          <a:prstGeom prst="rect">
            <a:avLst/>
          </a:prstGeom>
          <a:noFill/>
          <a:ln w="50800">
            <a:solidFill>
              <a:schemeClr val="tx2"/>
            </a:solidFill>
          </a:ln>
        </p:spPr>
        <p:txBody>
          <a:bodyPr wrap="square" tIns="180000" bIns="180000" rtlCol="0">
            <a:spAutoFit/>
          </a:bodyPr>
          <a:lstStyle/>
          <a:p>
            <a:pPr algn="ctr"/>
            <a:r>
              <a:rPr lang="sk-SK" dirty="0" smtClean="0"/>
              <a:t> Testy</a:t>
            </a:r>
            <a:endParaRPr lang="sk-SK" dirty="0"/>
          </a:p>
        </p:txBody>
      </p:sp>
      <p:grpSp>
        <p:nvGrpSpPr>
          <p:cNvPr id="2" name="Skupina 74"/>
          <p:cNvGrpSpPr/>
          <p:nvPr/>
        </p:nvGrpSpPr>
        <p:grpSpPr>
          <a:xfrm>
            <a:off x="4429124" y="2845354"/>
            <a:ext cx="1143008" cy="369332"/>
            <a:chOff x="3071802" y="3916924"/>
            <a:chExt cx="1143008" cy="369332"/>
          </a:xfrm>
        </p:grpSpPr>
        <p:cxnSp>
          <p:nvCxnSpPr>
            <p:cNvPr id="15" name="Rovná spojovacia šípka 14"/>
            <p:cNvCxnSpPr/>
            <p:nvPr/>
          </p:nvCxnSpPr>
          <p:spPr>
            <a:xfrm>
              <a:off x="3071802" y="4274114"/>
              <a:ext cx="1143008" cy="158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BlokTextu 15"/>
            <p:cNvSpPr txBox="1"/>
            <p:nvPr/>
          </p:nvSpPr>
          <p:spPr>
            <a:xfrm>
              <a:off x="3214678" y="3916924"/>
              <a:ext cx="7858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k-SK" dirty="0" smtClean="0">
                  <a:solidFill>
                    <a:schemeClr val="tx2"/>
                  </a:solidFill>
                </a:rPr>
                <a:t>1a</a:t>
              </a:r>
              <a:endParaRPr lang="sk-SK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3" name="Skupina 76"/>
          <p:cNvGrpSpPr/>
          <p:nvPr/>
        </p:nvGrpSpPr>
        <p:grpSpPr>
          <a:xfrm>
            <a:off x="4429124" y="4762038"/>
            <a:ext cx="1143008" cy="370920"/>
            <a:chOff x="3071802" y="5917188"/>
            <a:chExt cx="1143008" cy="370920"/>
          </a:xfrm>
        </p:grpSpPr>
        <p:cxnSp>
          <p:nvCxnSpPr>
            <p:cNvPr id="18" name="Rovná spojovacia šípka 17"/>
            <p:cNvCxnSpPr/>
            <p:nvPr/>
          </p:nvCxnSpPr>
          <p:spPr>
            <a:xfrm>
              <a:off x="3071802" y="6286520"/>
              <a:ext cx="1143008" cy="158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BlokTextu 18"/>
            <p:cNvSpPr txBox="1"/>
            <p:nvPr/>
          </p:nvSpPr>
          <p:spPr>
            <a:xfrm>
              <a:off x="3214678" y="5917188"/>
              <a:ext cx="7858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k-SK" dirty="0" smtClean="0">
                  <a:solidFill>
                    <a:schemeClr val="tx2"/>
                  </a:solidFill>
                </a:rPr>
                <a:t>2a</a:t>
              </a:r>
              <a:endParaRPr lang="sk-SK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4" name="Skupina 77"/>
          <p:cNvGrpSpPr/>
          <p:nvPr/>
        </p:nvGrpSpPr>
        <p:grpSpPr>
          <a:xfrm>
            <a:off x="6072198" y="3703404"/>
            <a:ext cx="500066" cy="1000132"/>
            <a:chOff x="4357686" y="4858554"/>
            <a:chExt cx="500066" cy="1000132"/>
          </a:xfrm>
        </p:grpSpPr>
        <p:cxnSp>
          <p:nvCxnSpPr>
            <p:cNvPr id="21" name="Rovná spojovacia šípka 20"/>
            <p:cNvCxnSpPr/>
            <p:nvPr/>
          </p:nvCxnSpPr>
          <p:spPr>
            <a:xfrm rot="5400000">
              <a:off x="4287042" y="5357826"/>
              <a:ext cx="1000132" cy="1588"/>
            </a:xfrm>
            <a:prstGeom prst="straightConnector1">
              <a:avLst/>
            </a:prstGeom>
            <a:ln w="28575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BlokTextu 21"/>
            <p:cNvSpPr txBox="1"/>
            <p:nvPr/>
          </p:nvSpPr>
          <p:spPr>
            <a:xfrm>
              <a:off x="4357686" y="5143512"/>
              <a:ext cx="5000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k-SK" dirty="0" smtClean="0">
                  <a:solidFill>
                    <a:schemeClr val="tx2"/>
                  </a:solidFill>
                </a:rPr>
                <a:t>3a</a:t>
              </a:r>
              <a:endParaRPr lang="sk-SK" dirty="0">
                <a:solidFill>
                  <a:schemeClr val="tx2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DP\prez\img\prin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500046" y="0"/>
            <a:ext cx="757237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BlokTextu 6"/>
          <p:cNvSpPr txBox="1">
            <a:spLocks noChangeArrowheads="1"/>
          </p:cNvSpPr>
          <p:nvPr/>
        </p:nvSpPr>
        <p:spPr bwMode="auto">
          <a:xfrm>
            <a:off x="1143000" y="-24"/>
            <a:ext cx="8001000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 sz="2800" dirty="0" smtClean="0"/>
              <a:t>Overenie:</a:t>
            </a:r>
          </a:p>
          <a:p>
            <a:r>
              <a:rPr lang="sk-SK" sz="4800" dirty="0" smtClean="0"/>
              <a:t>Hľadanie súvislostí medzi aktivitami a emóciami</a:t>
            </a:r>
            <a:endParaRPr lang="sk-SK" sz="4800" dirty="0"/>
          </a:p>
        </p:txBody>
      </p:sp>
      <p:sp>
        <p:nvSpPr>
          <p:cNvPr id="9" name="BlokTextu 8"/>
          <p:cNvSpPr txBox="1"/>
          <p:nvPr/>
        </p:nvSpPr>
        <p:spPr>
          <a:xfrm>
            <a:off x="5643570" y="2928934"/>
            <a:ext cx="1714512" cy="640515"/>
          </a:xfrm>
          <a:prstGeom prst="rect">
            <a:avLst/>
          </a:prstGeom>
          <a:noFill/>
          <a:ln w="50800">
            <a:solidFill>
              <a:schemeClr val="tx2"/>
            </a:solidFill>
          </a:ln>
        </p:spPr>
        <p:txBody>
          <a:bodyPr wrap="square" tIns="180000" bIns="180000" rtlCol="0">
            <a:spAutoFit/>
          </a:bodyPr>
          <a:lstStyle/>
          <a:p>
            <a:pPr algn="ctr"/>
            <a:r>
              <a:rPr lang="sk-SK" dirty="0" smtClean="0"/>
              <a:t>Emócie</a:t>
            </a:r>
            <a:endParaRPr lang="sk-SK" dirty="0"/>
          </a:p>
        </p:txBody>
      </p:sp>
      <p:sp>
        <p:nvSpPr>
          <p:cNvPr id="10" name="BlokTextu 9"/>
          <p:cNvSpPr txBox="1"/>
          <p:nvPr/>
        </p:nvSpPr>
        <p:spPr>
          <a:xfrm>
            <a:off x="2643174" y="2916792"/>
            <a:ext cx="1714512" cy="640515"/>
          </a:xfrm>
          <a:prstGeom prst="rect">
            <a:avLst/>
          </a:prstGeom>
          <a:noFill/>
          <a:ln w="50800">
            <a:solidFill>
              <a:schemeClr val="tx2"/>
            </a:solidFill>
          </a:ln>
        </p:spPr>
        <p:txBody>
          <a:bodyPr wrap="square" tIns="180000" bIns="180000" rtlCol="0">
            <a:spAutoFit/>
          </a:bodyPr>
          <a:lstStyle/>
          <a:p>
            <a:pPr algn="ctr"/>
            <a:r>
              <a:rPr lang="sk-SK" dirty="0" smtClean="0"/>
              <a:t> Kamera</a:t>
            </a:r>
            <a:endParaRPr lang="sk-SK" dirty="0"/>
          </a:p>
        </p:txBody>
      </p:sp>
      <p:sp>
        <p:nvSpPr>
          <p:cNvPr id="12" name="BlokTextu 11"/>
          <p:cNvSpPr txBox="1"/>
          <p:nvPr/>
        </p:nvSpPr>
        <p:spPr>
          <a:xfrm>
            <a:off x="5643570" y="4845618"/>
            <a:ext cx="1714512" cy="640515"/>
          </a:xfrm>
          <a:prstGeom prst="rect">
            <a:avLst/>
          </a:prstGeom>
          <a:noFill/>
          <a:ln w="50800">
            <a:solidFill>
              <a:schemeClr val="tx2"/>
            </a:solidFill>
          </a:ln>
        </p:spPr>
        <p:txBody>
          <a:bodyPr wrap="square" tIns="180000" bIns="180000" rtlCol="0">
            <a:spAutoFit/>
          </a:bodyPr>
          <a:lstStyle/>
          <a:p>
            <a:pPr algn="ctr"/>
            <a:r>
              <a:rPr lang="sk-SK" dirty="0" smtClean="0"/>
              <a:t> Znalosť</a:t>
            </a:r>
            <a:endParaRPr lang="sk-SK" dirty="0"/>
          </a:p>
        </p:txBody>
      </p:sp>
      <p:grpSp>
        <p:nvGrpSpPr>
          <p:cNvPr id="48" name="Skupina 75"/>
          <p:cNvGrpSpPr/>
          <p:nvPr/>
        </p:nvGrpSpPr>
        <p:grpSpPr>
          <a:xfrm>
            <a:off x="4429124" y="3345420"/>
            <a:ext cx="1143008" cy="369332"/>
            <a:chOff x="3071802" y="4547724"/>
            <a:chExt cx="1143008" cy="369332"/>
          </a:xfrm>
        </p:grpSpPr>
        <p:cxnSp>
          <p:nvCxnSpPr>
            <p:cNvPr id="49" name="Rovná spojovacia šípka 48"/>
            <p:cNvCxnSpPr/>
            <p:nvPr/>
          </p:nvCxnSpPr>
          <p:spPr>
            <a:xfrm>
              <a:off x="3071802" y="4559866"/>
              <a:ext cx="1143008" cy="1588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BlokTextu 49"/>
            <p:cNvSpPr txBox="1"/>
            <p:nvPr/>
          </p:nvSpPr>
          <p:spPr>
            <a:xfrm>
              <a:off x="3214678" y="4547724"/>
              <a:ext cx="7858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k-SK" dirty="0" smtClean="0">
                  <a:solidFill>
                    <a:srgbClr val="C00000"/>
                  </a:solidFill>
                </a:rPr>
                <a:t>1b</a:t>
              </a:r>
              <a:endParaRPr lang="sk-SK" dirty="0">
                <a:solidFill>
                  <a:srgbClr val="C00000"/>
                </a:solidFill>
              </a:endParaRPr>
            </a:p>
          </p:txBody>
        </p:sp>
      </p:grpSp>
      <p:cxnSp>
        <p:nvCxnSpPr>
          <p:cNvPr id="51" name="Rovná spojovacia šípka 50"/>
          <p:cNvCxnSpPr/>
          <p:nvPr/>
        </p:nvCxnSpPr>
        <p:spPr>
          <a:xfrm>
            <a:off x="4429124" y="3131106"/>
            <a:ext cx="1143008" cy="1588"/>
          </a:xfrm>
          <a:prstGeom prst="straightConnector1">
            <a:avLst/>
          </a:prstGeom>
          <a:ln w="28575">
            <a:solidFill>
              <a:schemeClr val="accent1">
                <a:shade val="95000"/>
                <a:satMod val="105000"/>
                <a:alpha val="2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BlokTextu 51"/>
          <p:cNvSpPr txBox="1"/>
          <p:nvPr/>
        </p:nvSpPr>
        <p:spPr>
          <a:xfrm>
            <a:off x="4572000" y="2773916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 smtClean="0">
                <a:solidFill>
                  <a:schemeClr val="bg1">
                    <a:lumMod val="50000"/>
                  </a:schemeClr>
                </a:solidFill>
              </a:rPr>
              <a:t>1a</a:t>
            </a:r>
            <a:endParaRPr lang="sk-SK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53" name="Rovná spojovacia šípka 52"/>
          <p:cNvCxnSpPr/>
          <p:nvPr/>
        </p:nvCxnSpPr>
        <p:spPr>
          <a:xfrm rot="5400000">
            <a:off x="5644364" y="4214818"/>
            <a:ext cx="1000132" cy="1588"/>
          </a:xfrm>
          <a:prstGeom prst="straightConnector1">
            <a:avLst/>
          </a:prstGeom>
          <a:ln w="28575">
            <a:solidFill>
              <a:schemeClr val="accent1">
                <a:shade val="95000"/>
                <a:satMod val="105000"/>
                <a:alpha val="2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BlokTextu 53"/>
          <p:cNvSpPr txBox="1"/>
          <p:nvPr/>
        </p:nvSpPr>
        <p:spPr>
          <a:xfrm>
            <a:off x="5715008" y="4000504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 smtClean="0">
                <a:solidFill>
                  <a:schemeClr val="bg1">
                    <a:lumMod val="50000"/>
                  </a:schemeClr>
                </a:solidFill>
              </a:rPr>
              <a:t>3a</a:t>
            </a:r>
            <a:endParaRPr lang="sk-SK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55" name="Rovná spojovacia šípka 54"/>
          <p:cNvCxnSpPr/>
          <p:nvPr/>
        </p:nvCxnSpPr>
        <p:spPr>
          <a:xfrm>
            <a:off x="4429124" y="5143512"/>
            <a:ext cx="1143008" cy="1588"/>
          </a:xfrm>
          <a:prstGeom prst="straightConnector1">
            <a:avLst/>
          </a:prstGeom>
          <a:ln w="28575">
            <a:solidFill>
              <a:schemeClr val="accent1">
                <a:shade val="95000"/>
                <a:satMod val="105000"/>
                <a:alpha val="2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BlokTextu 55"/>
          <p:cNvSpPr txBox="1"/>
          <p:nvPr/>
        </p:nvSpPr>
        <p:spPr>
          <a:xfrm>
            <a:off x="4572000" y="4774180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 smtClean="0">
                <a:solidFill>
                  <a:schemeClr val="bg1">
                    <a:lumMod val="50000"/>
                  </a:schemeClr>
                </a:solidFill>
              </a:rPr>
              <a:t>2a</a:t>
            </a:r>
            <a:endParaRPr lang="sk-SK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7" name="BlokTextu 56"/>
          <p:cNvSpPr txBox="1"/>
          <p:nvPr/>
        </p:nvSpPr>
        <p:spPr>
          <a:xfrm>
            <a:off x="2643174" y="4857760"/>
            <a:ext cx="1714512" cy="640515"/>
          </a:xfrm>
          <a:prstGeom prst="rect">
            <a:avLst/>
          </a:prstGeom>
          <a:noFill/>
          <a:ln w="50800">
            <a:solidFill>
              <a:schemeClr val="tx2">
                <a:alpha val="20000"/>
              </a:schemeClr>
            </a:solidFill>
          </a:ln>
        </p:spPr>
        <p:txBody>
          <a:bodyPr wrap="square" tIns="180000" bIns="180000" rtlCol="0">
            <a:spAutoFit/>
          </a:bodyPr>
          <a:lstStyle/>
          <a:p>
            <a:pPr algn="ctr"/>
            <a:r>
              <a:rPr lang="sk-SK" dirty="0" smtClean="0"/>
              <a:t> </a:t>
            </a:r>
            <a:r>
              <a:rPr lang="sk-SK" dirty="0" smtClean="0">
                <a:solidFill>
                  <a:schemeClr val="bg1">
                    <a:lumMod val="50000"/>
                  </a:schemeClr>
                </a:solidFill>
              </a:rPr>
              <a:t>Testy</a:t>
            </a:r>
            <a:endParaRPr lang="sk-SK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DP\prez\img\prin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500046" y="0"/>
            <a:ext cx="757237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BlokTextu 6"/>
          <p:cNvSpPr txBox="1">
            <a:spLocks noChangeArrowheads="1"/>
          </p:cNvSpPr>
          <p:nvPr/>
        </p:nvSpPr>
        <p:spPr bwMode="auto">
          <a:xfrm>
            <a:off x="1143000" y="-24"/>
            <a:ext cx="8001000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 sz="2800" dirty="0" smtClean="0"/>
              <a:t>Overenie:</a:t>
            </a:r>
          </a:p>
          <a:p>
            <a:r>
              <a:rPr lang="sk-SK" sz="4800" dirty="0" smtClean="0"/>
              <a:t>Hľadanie súvislostí medzi aktivitami a emóciami</a:t>
            </a:r>
            <a:endParaRPr lang="sk-SK" sz="4800" dirty="0"/>
          </a:p>
        </p:txBody>
      </p:sp>
      <p:sp>
        <p:nvSpPr>
          <p:cNvPr id="17" name="BlokTextu 16"/>
          <p:cNvSpPr txBox="1"/>
          <p:nvPr/>
        </p:nvSpPr>
        <p:spPr>
          <a:xfrm>
            <a:off x="5643570" y="2928934"/>
            <a:ext cx="1714512" cy="640515"/>
          </a:xfrm>
          <a:prstGeom prst="rect">
            <a:avLst/>
          </a:prstGeom>
          <a:noFill/>
          <a:ln w="50800">
            <a:solidFill>
              <a:schemeClr val="tx2"/>
            </a:solidFill>
          </a:ln>
        </p:spPr>
        <p:txBody>
          <a:bodyPr wrap="square" tIns="180000" bIns="180000" rtlCol="0">
            <a:spAutoFit/>
          </a:bodyPr>
          <a:lstStyle/>
          <a:p>
            <a:pPr algn="ctr"/>
            <a:r>
              <a:rPr lang="sk-SK" dirty="0" smtClean="0"/>
              <a:t>Emócie</a:t>
            </a:r>
            <a:endParaRPr lang="sk-SK" dirty="0"/>
          </a:p>
        </p:txBody>
      </p:sp>
      <p:sp>
        <p:nvSpPr>
          <p:cNvPr id="20" name="BlokTextu 19"/>
          <p:cNvSpPr txBox="1"/>
          <p:nvPr/>
        </p:nvSpPr>
        <p:spPr>
          <a:xfrm>
            <a:off x="2643174" y="2916792"/>
            <a:ext cx="1714512" cy="640515"/>
          </a:xfrm>
          <a:prstGeom prst="rect">
            <a:avLst/>
          </a:prstGeom>
          <a:noFill/>
          <a:ln w="50800">
            <a:solidFill>
              <a:schemeClr val="tx2"/>
            </a:solidFill>
          </a:ln>
        </p:spPr>
        <p:txBody>
          <a:bodyPr wrap="square" tIns="180000" bIns="180000" rtlCol="0">
            <a:spAutoFit/>
          </a:bodyPr>
          <a:lstStyle/>
          <a:p>
            <a:pPr algn="ctr"/>
            <a:r>
              <a:rPr lang="sk-SK" dirty="0" smtClean="0"/>
              <a:t> Kamera</a:t>
            </a:r>
            <a:endParaRPr lang="sk-SK" dirty="0"/>
          </a:p>
        </p:txBody>
      </p:sp>
      <p:sp>
        <p:nvSpPr>
          <p:cNvPr id="23" name="BlokTextu 22"/>
          <p:cNvSpPr txBox="1"/>
          <p:nvPr/>
        </p:nvSpPr>
        <p:spPr>
          <a:xfrm>
            <a:off x="5643570" y="4845618"/>
            <a:ext cx="1714512" cy="640515"/>
          </a:xfrm>
          <a:prstGeom prst="rect">
            <a:avLst/>
          </a:prstGeom>
          <a:noFill/>
          <a:ln w="50800">
            <a:solidFill>
              <a:schemeClr val="tx2"/>
            </a:solidFill>
          </a:ln>
        </p:spPr>
        <p:txBody>
          <a:bodyPr wrap="square" tIns="180000" bIns="180000" rtlCol="0">
            <a:spAutoFit/>
          </a:bodyPr>
          <a:lstStyle/>
          <a:p>
            <a:pPr algn="ctr"/>
            <a:r>
              <a:rPr lang="sk-SK" dirty="0" smtClean="0"/>
              <a:t> Znalosť</a:t>
            </a:r>
            <a:endParaRPr lang="sk-SK" dirty="0"/>
          </a:p>
        </p:txBody>
      </p:sp>
      <p:grpSp>
        <p:nvGrpSpPr>
          <p:cNvPr id="25" name="Skupina 78"/>
          <p:cNvGrpSpPr/>
          <p:nvPr/>
        </p:nvGrpSpPr>
        <p:grpSpPr>
          <a:xfrm>
            <a:off x="6429388" y="3714752"/>
            <a:ext cx="642942" cy="1000132"/>
            <a:chOff x="5286380" y="4857760"/>
            <a:chExt cx="642942" cy="1000132"/>
          </a:xfrm>
        </p:grpSpPr>
        <p:cxnSp>
          <p:nvCxnSpPr>
            <p:cNvPr id="26" name="Rovná spojovacia šípka 25"/>
            <p:cNvCxnSpPr/>
            <p:nvPr/>
          </p:nvCxnSpPr>
          <p:spPr>
            <a:xfrm rot="5400000">
              <a:off x="4929984" y="5357032"/>
              <a:ext cx="1000132" cy="1588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BlokTextu 26"/>
            <p:cNvSpPr txBox="1"/>
            <p:nvPr/>
          </p:nvSpPr>
          <p:spPr>
            <a:xfrm>
              <a:off x="5286380" y="5142718"/>
              <a:ext cx="6429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k-SK" dirty="0" smtClean="0">
                  <a:solidFill>
                    <a:srgbClr val="C00000"/>
                  </a:solidFill>
                </a:rPr>
                <a:t>2b</a:t>
              </a:r>
              <a:endParaRPr lang="sk-SK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28" name="Skupina 75"/>
          <p:cNvGrpSpPr/>
          <p:nvPr/>
        </p:nvGrpSpPr>
        <p:grpSpPr>
          <a:xfrm>
            <a:off x="4429124" y="3345420"/>
            <a:ext cx="1143008" cy="369332"/>
            <a:chOff x="3071802" y="4547724"/>
            <a:chExt cx="1143008" cy="369332"/>
          </a:xfrm>
        </p:grpSpPr>
        <p:cxnSp>
          <p:nvCxnSpPr>
            <p:cNvPr id="29" name="Rovná spojovacia šípka 28"/>
            <p:cNvCxnSpPr/>
            <p:nvPr/>
          </p:nvCxnSpPr>
          <p:spPr>
            <a:xfrm>
              <a:off x="3071802" y="4559866"/>
              <a:ext cx="1143008" cy="1588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BlokTextu 29"/>
            <p:cNvSpPr txBox="1"/>
            <p:nvPr/>
          </p:nvSpPr>
          <p:spPr>
            <a:xfrm>
              <a:off x="3214678" y="4547724"/>
              <a:ext cx="7858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k-SK" dirty="0" smtClean="0">
                  <a:solidFill>
                    <a:srgbClr val="C00000"/>
                  </a:solidFill>
                </a:rPr>
                <a:t>1b</a:t>
              </a:r>
              <a:endParaRPr lang="sk-SK" dirty="0">
                <a:solidFill>
                  <a:srgbClr val="C00000"/>
                </a:solidFill>
              </a:endParaRPr>
            </a:p>
          </p:txBody>
        </p:sp>
      </p:grpSp>
      <p:cxnSp>
        <p:nvCxnSpPr>
          <p:cNvPr id="31" name="Rovná spojovacia šípka 30"/>
          <p:cNvCxnSpPr/>
          <p:nvPr/>
        </p:nvCxnSpPr>
        <p:spPr>
          <a:xfrm>
            <a:off x="4429124" y="3131106"/>
            <a:ext cx="1143008" cy="1588"/>
          </a:xfrm>
          <a:prstGeom prst="straightConnector1">
            <a:avLst/>
          </a:prstGeom>
          <a:ln w="28575">
            <a:solidFill>
              <a:schemeClr val="accent1">
                <a:shade val="95000"/>
                <a:satMod val="105000"/>
                <a:alpha val="2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BlokTextu 31"/>
          <p:cNvSpPr txBox="1"/>
          <p:nvPr/>
        </p:nvSpPr>
        <p:spPr>
          <a:xfrm>
            <a:off x="4572000" y="2773916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 smtClean="0">
                <a:solidFill>
                  <a:schemeClr val="bg1">
                    <a:lumMod val="50000"/>
                  </a:schemeClr>
                </a:solidFill>
              </a:rPr>
              <a:t>1a</a:t>
            </a:r>
            <a:endParaRPr lang="sk-SK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33" name="Rovná spojovacia šípka 32"/>
          <p:cNvCxnSpPr/>
          <p:nvPr/>
        </p:nvCxnSpPr>
        <p:spPr>
          <a:xfrm rot="5400000">
            <a:off x="5644364" y="4214818"/>
            <a:ext cx="1000132" cy="1588"/>
          </a:xfrm>
          <a:prstGeom prst="straightConnector1">
            <a:avLst/>
          </a:prstGeom>
          <a:ln w="28575">
            <a:solidFill>
              <a:schemeClr val="accent1">
                <a:shade val="95000"/>
                <a:satMod val="105000"/>
                <a:alpha val="2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BlokTextu 33"/>
          <p:cNvSpPr txBox="1"/>
          <p:nvPr/>
        </p:nvSpPr>
        <p:spPr>
          <a:xfrm>
            <a:off x="5715008" y="4000504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 smtClean="0">
                <a:solidFill>
                  <a:schemeClr val="bg1">
                    <a:lumMod val="50000"/>
                  </a:schemeClr>
                </a:solidFill>
              </a:rPr>
              <a:t>3a</a:t>
            </a:r>
            <a:endParaRPr lang="sk-SK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35" name="Rovná spojovacia šípka 34"/>
          <p:cNvCxnSpPr/>
          <p:nvPr/>
        </p:nvCxnSpPr>
        <p:spPr>
          <a:xfrm>
            <a:off x="4429124" y="5143512"/>
            <a:ext cx="1143008" cy="1588"/>
          </a:xfrm>
          <a:prstGeom prst="straightConnector1">
            <a:avLst/>
          </a:prstGeom>
          <a:ln w="28575">
            <a:solidFill>
              <a:schemeClr val="accent1">
                <a:shade val="95000"/>
                <a:satMod val="105000"/>
                <a:alpha val="2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BlokTextu 35"/>
          <p:cNvSpPr txBox="1"/>
          <p:nvPr/>
        </p:nvSpPr>
        <p:spPr>
          <a:xfrm>
            <a:off x="4572000" y="4774180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 smtClean="0">
                <a:solidFill>
                  <a:schemeClr val="bg1">
                    <a:lumMod val="50000"/>
                  </a:schemeClr>
                </a:solidFill>
              </a:rPr>
              <a:t>2a</a:t>
            </a:r>
            <a:endParaRPr lang="sk-SK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7" name="BlokTextu 36"/>
          <p:cNvSpPr txBox="1"/>
          <p:nvPr/>
        </p:nvSpPr>
        <p:spPr>
          <a:xfrm>
            <a:off x="2643174" y="4857760"/>
            <a:ext cx="1714512" cy="640515"/>
          </a:xfrm>
          <a:prstGeom prst="rect">
            <a:avLst/>
          </a:prstGeom>
          <a:noFill/>
          <a:ln w="50800">
            <a:solidFill>
              <a:schemeClr val="tx2">
                <a:alpha val="20000"/>
              </a:schemeClr>
            </a:solidFill>
          </a:ln>
        </p:spPr>
        <p:txBody>
          <a:bodyPr wrap="square" tIns="180000" bIns="180000" rtlCol="0">
            <a:spAutoFit/>
          </a:bodyPr>
          <a:lstStyle/>
          <a:p>
            <a:pPr algn="ctr"/>
            <a:r>
              <a:rPr lang="sk-SK" dirty="0" smtClean="0"/>
              <a:t> </a:t>
            </a:r>
            <a:r>
              <a:rPr lang="sk-SK" dirty="0" smtClean="0">
                <a:solidFill>
                  <a:schemeClr val="bg1">
                    <a:lumMod val="50000"/>
                  </a:schemeClr>
                </a:solidFill>
              </a:rPr>
              <a:t>Testy</a:t>
            </a:r>
            <a:endParaRPr lang="sk-SK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DP\prez\img\prin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500046" y="0"/>
            <a:ext cx="757237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BlokTextu 6"/>
          <p:cNvSpPr txBox="1">
            <a:spLocks noChangeArrowheads="1"/>
          </p:cNvSpPr>
          <p:nvPr/>
        </p:nvSpPr>
        <p:spPr bwMode="auto">
          <a:xfrm>
            <a:off x="1143000" y="-24"/>
            <a:ext cx="8001000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 sz="2800" dirty="0" smtClean="0"/>
              <a:t>Overenie:</a:t>
            </a:r>
          </a:p>
          <a:p>
            <a:r>
              <a:rPr lang="sk-SK" sz="4800" dirty="0" smtClean="0"/>
              <a:t>Hľadanie súvislostí medzi aktivitami a emóciami</a:t>
            </a:r>
            <a:endParaRPr lang="sk-SK" sz="4800" dirty="0"/>
          </a:p>
        </p:txBody>
      </p:sp>
      <p:sp>
        <p:nvSpPr>
          <p:cNvPr id="17" name="BlokTextu 16"/>
          <p:cNvSpPr txBox="1"/>
          <p:nvPr/>
        </p:nvSpPr>
        <p:spPr>
          <a:xfrm>
            <a:off x="5643570" y="2928934"/>
            <a:ext cx="1714512" cy="640515"/>
          </a:xfrm>
          <a:prstGeom prst="rect">
            <a:avLst/>
          </a:prstGeom>
          <a:noFill/>
          <a:ln w="50800">
            <a:solidFill>
              <a:schemeClr val="tx2"/>
            </a:solidFill>
          </a:ln>
        </p:spPr>
        <p:txBody>
          <a:bodyPr wrap="square" tIns="180000" bIns="180000" rtlCol="0">
            <a:spAutoFit/>
          </a:bodyPr>
          <a:lstStyle/>
          <a:p>
            <a:pPr algn="ctr"/>
            <a:r>
              <a:rPr lang="sk-SK" dirty="0" smtClean="0"/>
              <a:t>Emócie</a:t>
            </a:r>
            <a:endParaRPr lang="sk-SK" dirty="0"/>
          </a:p>
        </p:txBody>
      </p:sp>
      <p:sp>
        <p:nvSpPr>
          <p:cNvPr id="20" name="BlokTextu 19"/>
          <p:cNvSpPr txBox="1"/>
          <p:nvPr/>
        </p:nvSpPr>
        <p:spPr>
          <a:xfrm>
            <a:off x="2643174" y="2916792"/>
            <a:ext cx="1714512" cy="640515"/>
          </a:xfrm>
          <a:prstGeom prst="rect">
            <a:avLst/>
          </a:prstGeom>
          <a:noFill/>
          <a:ln w="50800">
            <a:solidFill>
              <a:schemeClr val="tx2"/>
            </a:solidFill>
          </a:ln>
        </p:spPr>
        <p:txBody>
          <a:bodyPr wrap="square" tIns="180000" bIns="180000" rtlCol="0">
            <a:spAutoFit/>
          </a:bodyPr>
          <a:lstStyle/>
          <a:p>
            <a:pPr algn="ctr"/>
            <a:r>
              <a:rPr lang="sk-SK" dirty="0" smtClean="0"/>
              <a:t> Kamera</a:t>
            </a:r>
            <a:endParaRPr lang="sk-SK" dirty="0"/>
          </a:p>
        </p:txBody>
      </p:sp>
      <p:sp>
        <p:nvSpPr>
          <p:cNvPr id="23" name="BlokTextu 22"/>
          <p:cNvSpPr txBox="1"/>
          <p:nvPr/>
        </p:nvSpPr>
        <p:spPr>
          <a:xfrm>
            <a:off x="5643570" y="4845618"/>
            <a:ext cx="1714512" cy="640515"/>
          </a:xfrm>
          <a:prstGeom prst="rect">
            <a:avLst/>
          </a:prstGeom>
          <a:noFill/>
          <a:ln w="50800">
            <a:solidFill>
              <a:schemeClr val="tx2"/>
            </a:solidFill>
          </a:ln>
        </p:spPr>
        <p:txBody>
          <a:bodyPr wrap="square" tIns="180000" bIns="180000" rtlCol="0">
            <a:spAutoFit/>
          </a:bodyPr>
          <a:lstStyle/>
          <a:p>
            <a:pPr algn="ctr"/>
            <a:r>
              <a:rPr lang="sk-SK" dirty="0" smtClean="0"/>
              <a:t> Znalosť</a:t>
            </a:r>
            <a:endParaRPr lang="sk-SK" dirty="0"/>
          </a:p>
        </p:txBody>
      </p:sp>
      <p:sp>
        <p:nvSpPr>
          <p:cNvPr id="24" name="BlokTextu 23"/>
          <p:cNvSpPr txBox="1"/>
          <p:nvPr/>
        </p:nvSpPr>
        <p:spPr>
          <a:xfrm>
            <a:off x="2643174" y="4848045"/>
            <a:ext cx="1714512" cy="640515"/>
          </a:xfrm>
          <a:prstGeom prst="rect">
            <a:avLst/>
          </a:prstGeom>
          <a:noFill/>
          <a:ln w="50800">
            <a:solidFill>
              <a:schemeClr val="tx2"/>
            </a:solidFill>
          </a:ln>
        </p:spPr>
        <p:txBody>
          <a:bodyPr wrap="square" tIns="180000" bIns="180000" rtlCol="0">
            <a:spAutoFit/>
          </a:bodyPr>
          <a:lstStyle/>
          <a:p>
            <a:pPr algn="ctr"/>
            <a:r>
              <a:rPr lang="sk-SK" dirty="0" smtClean="0"/>
              <a:t> Testy</a:t>
            </a:r>
            <a:endParaRPr lang="sk-SK" dirty="0"/>
          </a:p>
        </p:txBody>
      </p:sp>
      <p:grpSp>
        <p:nvGrpSpPr>
          <p:cNvPr id="25" name="Skupina 78"/>
          <p:cNvGrpSpPr/>
          <p:nvPr/>
        </p:nvGrpSpPr>
        <p:grpSpPr>
          <a:xfrm>
            <a:off x="6429388" y="3714752"/>
            <a:ext cx="642942" cy="1000132"/>
            <a:chOff x="5286380" y="4857760"/>
            <a:chExt cx="642942" cy="1000132"/>
          </a:xfrm>
        </p:grpSpPr>
        <p:cxnSp>
          <p:nvCxnSpPr>
            <p:cNvPr id="26" name="Rovná spojovacia šípka 25"/>
            <p:cNvCxnSpPr/>
            <p:nvPr/>
          </p:nvCxnSpPr>
          <p:spPr>
            <a:xfrm rot="5400000">
              <a:off x="4929984" y="5357032"/>
              <a:ext cx="1000132" cy="1588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BlokTextu 26"/>
            <p:cNvSpPr txBox="1"/>
            <p:nvPr/>
          </p:nvSpPr>
          <p:spPr>
            <a:xfrm>
              <a:off x="5286380" y="5142718"/>
              <a:ext cx="6429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k-SK" dirty="0" smtClean="0">
                  <a:solidFill>
                    <a:srgbClr val="C00000"/>
                  </a:solidFill>
                </a:rPr>
                <a:t>2b</a:t>
              </a:r>
              <a:endParaRPr lang="sk-SK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28" name="Skupina 75"/>
          <p:cNvGrpSpPr/>
          <p:nvPr/>
        </p:nvGrpSpPr>
        <p:grpSpPr>
          <a:xfrm>
            <a:off x="4429124" y="3345420"/>
            <a:ext cx="1143008" cy="369332"/>
            <a:chOff x="3071802" y="4547724"/>
            <a:chExt cx="1143008" cy="369332"/>
          </a:xfrm>
        </p:grpSpPr>
        <p:cxnSp>
          <p:nvCxnSpPr>
            <p:cNvPr id="29" name="Rovná spojovacia šípka 28"/>
            <p:cNvCxnSpPr/>
            <p:nvPr/>
          </p:nvCxnSpPr>
          <p:spPr>
            <a:xfrm>
              <a:off x="3071802" y="4559866"/>
              <a:ext cx="1143008" cy="1588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BlokTextu 29"/>
            <p:cNvSpPr txBox="1"/>
            <p:nvPr/>
          </p:nvSpPr>
          <p:spPr>
            <a:xfrm>
              <a:off x="3214678" y="4547724"/>
              <a:ext cx="7858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k-SK" dirty="0" smtClean="0">
                  <a:solidFill>
                    <a:srgbClr val="C00000"/>
                  </a:solidFill>
                </a:rPr>
                <a:t>1b</a:t>
              </a:r>
              <a:endParaRPr lang="sk-SK" dirty="0">
                <a:solidFill>
                  <a:srgbClr val="C00000"/>
                </a:solidFill>
              </a:endParaRPr>
            </a:p>
          </p:txBody>
        </p:sp>
      </p:grpSp>
      <p:cxnSp>
        <p:nvCxnSpPr>
          <p:cNvPr id="31" name="Rovná spojovacia šípka 30"/>
          <p:cNvCxnSpPr/>
          <p:nvPr/>
        </p:nvCxnSpPr>
        <p:spPr>
          <a:xfrm>
            <a:off x="4429124" y="3131106"/>
            <a:ext cx="1143008" cy="1588"/>
          </a:xfrm>
          <a:prstGeom prst="straightConnector1">
            <a:avLst/>
          </a:prstGeom>
          <a:ln w="28575">
            <a:solidFill>
              <a:schemeClr val="accent1">
                <a:shade val="95000"/>
                <a:satMod val="105000"/>
                <a:alpha val="2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BlokTextu 31"/>
          <p:cNvSpPr txBox="1"/>
          <p:nvPr/>
        </p:nvSpPr>
        <p:spPr>
          <a:xfrm>
            <a:off x="4572000" y="2773916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 smtClean="0">
                <a:solidFill>
                  <a:schemeClr val="bg1">
                    <a:lumMod val="50000"/>
                  </a:schemeClr>
                </a:solidFill>
              </a:rPr>
              <a:t>1a</a:t>
            </a:r>
            <a:endParaRPr lang="sk-SK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33" name="Rovná spojovacia šípka 32"/>
          <p:cNvCxnSpPr/>
          <p:nvPr/>
        </p:nvCxnSpPr>
        <p:spPr>
          <a:xfrm rot="5400000">
            <a:off x="5644364" y="4214818"/>
            <a:ext cx="1000132" cy="1588"/>
          </a:xfrm>
          <a:prstGeom prst="straightConnector1">
            <a:avLst/>
          </a:prstGeom>
          <a:ln w="28575">
            <a:solidFill>
              <a:schemeClr val="accent1">
                <a:shade val="95000"/>
                <a:satMod val="105000"/>
                <a:alpha val="2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BlokTextu 33"/>
          <p:cNvSpPr txBox="1"/>
          <p:nvPr/>
        </p:nvSpPr>
        <p:spPr>
          <a:xfrm>
            <a:off x="5715008" y="4000504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 smtClean="0">
                <a:solidFill>
                  <a:schemeClr val="bg1">
                    <a:lumMod val="50000"/>
                  </a:schemeClr>
                </a:solidFill>
              </a:rPr>
              <a:t>3a</a:t>
            </a:r>
            <a:endParaRPr lang="sk-SK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35" name="Rovná spojovacia šípka 34"/>
          <p:cNvCxnSpPr/>
          <p:nvPr/>
        </p:nvCxnSpPr>
        <p:spPr>
          <a:xfrm>
            <a:off x="4429124" y="5143512"/>
            <a:ext cx="1143008" cy="1588"/>
          </a:xfrm>
          <a:prstGeom prst="straightConnector1">
            <a:avLst/>
          </a:prstGeom>
          <a:ln w="28575">
            <a:solidFill>
              <a:schemeClr val="accent1">
                <a:shade val="95000"/>
                <a:satMod val="105000"/>
                <a:alpha val="2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BlokTextu 35"/>
          <p:cNvSpPr txBox="1"/>
          <p:nvPr/>
        </p:nvSpPr>
        <p:spPr>
          <a:xfrm>
            <a:off x="4572000" y="4774180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 smtClean="0">
                <a:solidFill>
                  <a:schemeClr val="bg1">
                    <a:lumMod val="50000"/>
                  </a:schemeClr>
                </a:solidFill>
              </a:rPr>
              <a:t>2a</a:t>
            </a:r>
            <a:endParaRPr lang="sk-SK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DP\prez\img\prin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500046" y="0"/>
            <a:ext cx="757237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BlokTextu 6"/>
          <p:cNvSpPr txBox="1">
            <a:spLocks noChangeArrowheads="1"/>
          </p:cNvSpPr>
          <p:nvPr/>
        </p:nvSpPr>
        <p:spPr bwMode="auto">
          <a:xfrm>
            <a:off x="1143000" y="-24"/>
            <a:ext cx="8001000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 sz="2800" dirty="0" smtClean="0"/>
              <a:t>Overenie:</a:t>
            </a:r>
          </a:p>
          <a:p>
            <a:r>
              <a:rPr lang="sk-SK" sz="4800" dirty="0" smtClean="0"/>
              <a:t>Hľadanie súvislostí medzi aktivitami a emóciami</a:t>
            </a:r>
            <a:endParaRPr lang="sk-SK" sz="4800" dirty="0"/>
          </a:p>
        </p:txBody>
      </p:sp>
      <p:sp>
        <p:nvSpPr>
          <p:cNvPr id="17" name="BlokTextu 16"/>
          <p:cNvSpPr txBox="1"/>
          <p:nvPr/>
        </p:nvSpPr>
        <p:spPr>
          <a:xfrm>
            <a:off x="5643570" y="2928934"/>
            <a:ext cx="1714512" cy="640515"/>
          </a:xfrm>
          <a:prstGeom prst="rect">
            <a:avLst/>
          </a:prstGeom>
          <a:noFill/>
          <a:ln w="50800">
            <a:solidFill>
              <a:schemeClr val="tx2"/>
            </a:solidFill>
          </a:ln>
        </p:spPr>
        <p:txBody>
          <a:bodyPr wrap="square" tIns="180000" bIns="180000" rtlCol="0">
            <a:spAutoFit/>
          </a:bodyPr>
          <a:lstStyle/>
          <a:p>
            <a:pPr algn="ctr"/>
            <a:r>
              <a:rPr lang="sk-SK" dirty="0" smtClean="0"/>
              <a:t>Emócie</a:t>
            </a:r>
            <a:endParaRPr lang="sk-SK" dirty="0"/>
          </a:p>
        </p:txBody>
      </p:sp>
      <p:sp>
        <p:nvSpPr>
          <p:cNvPr id="20" name="BlokTextu 19"/>
          <p:cNvSpPr txBox="1"/>
          <p:nvPr/>
        </p:nvSpPr>
        <p:spPr>
          <a:xfrm>
            <a:off x="2643174" y="2916792"/>
            <a:ext cx="1714512" cy="640515"/>
          </a:xfrm>
          <a:prstGeom prst="rect">
            <a:avLst/>
          </a:prstGeom>
          <a:noFill/>
          <a:ln w="50800">
            <a:solidFill>
              <a:schemeClr val="tx2"/>
            </a:solidFill>
          </a:ln>
        </p:spPr>
        <p:txBody>
          <a:bodyPr wrap="square" tIns="180000" bIns="180000" rtlCol="0">
            <a:spAutoFit/>
          </a:bodyPr>
          <a:lstStyle/>
          <a:p>
            <a:pPr algn="ctr"/>
            <a:r>
              <a:rPr lang="sk-SK" dirty="0" smtClean="0"/>
              <a:t> Kamera</a:t>
            </a:r>
            <a:endParaRPr lang="sk-SK" dirty="0"/>
          </a:p>
        </p:txBody>
      </p:sp>
      <p:sp>
        <p:nvSpPr>
          <p:cNvPr id="23" name="BlokTextu 22"/>
          <p:cNvSpPr txBox="1"/>
          <p:nvPr/>
        </p:nvSpPr>
        <p:spPr>
          <a:xfrm>
            <a:off x="5643570" y="4845618"/>
            <a:ext cx="1714512" cy="640515"/>
          </a:xfrm>
          <a:prstGeom prst="rect">
            <a:avLst/>
          </a:prstGeom>
          <a:noFill/>
          <a:ln w="50800">
            <a:solidFill>
              <a:schemeClr val="tx2"/>
            </a:solidFill>
          </a:ln>
        </p:spPr>
        <p:txBody>
          <a:bodyPr wrap="square" tIns="180000" bIns="180000" rtlCol="0">
            <a:spAutoFit/>
          </a:bodyPr>
          <a:lstStyle/>
          <a:p>
            <a:pPr algn="ctr"/>
            <a:r>
              <a:rPr lang="sk-SK" dirty="0" smtClean="0"/>
              <a:t> Znalosť</a:t>
            </a:r>
            <a:endParaRPr lang="sk-SK" dirty="0"/>
          </a:p>
        </p:txBody>
      </p:sp>
      <p:sp>
        <p:nvSpPr>
          <p:cNvPr id="24" name="BlokTextu 23"/>
          <p:cNvSpPr txBox="1"/>
          <p:nvPr/>
        </p:nvSpPr>
        <p:spPr>
          <a:xfrm>
            <a:off x="2643174" y="4848045"/>
            <a:ext cx="1714512" cy="640515"/>
          </a:xfrm>
          <a:prstGeom prst="rect">
            <a:avLst/>
          </a:prstGeom>
          <a:noFill/>
          <a:ln w="50800">
            <a:solidFill>
              <a:schemeClr val="tx2"/>
            </a:solidFill>
          </a:ln>
        </p:spPr>
        <p:txBody>
          <a:bodyPr wrap="square" tIns="180000" bIns="180000" rtlCol="0">
            <a:spAutoFit/>
          </a:bodyPr>
          <a:lstStyle/>
          <a:p>
            <a:pPr algn="ctr"/>
            <a:r>
              <a:rPr lang="sk-SK" dirty="0" smtClean="0"/>
              <a:t> Testy</a:t>
            </a:r>
            <a:endParaRPr lang="sk-SK" dirty="0"/>
          </a:p>
        </p:txBody>
      </p:sp>
      <p:grpSp>
        <p:nvGrpSpPr>
          <p:cNvPr id="2" name="Skupina 78"/>
          <p:cNvGrpSpPr/>
          <p:nvPr/>
        </p:nvGrpSpPr>
        <p:grpSpPr>
          <a:xfrm>
            <a:off x="6429388" y="3714752"/>
            <a:ext cx="642942" cy="1000132"/>
            <a:chOff x="5286380" y="4857760"/>
            <a:chExt cx="642942" cy="1000132"/>
          </a:xfrm>
        </p:grpSpPr>
        <p:cxnSp>
          <p:nvCxnSpPr>
            <p:cNvPr id="26" name="Rovná spojovacia šípka 25"/>
            <p:cNvCxnSpPr/>
            <p:nvPr/>
          </p:nvCxnSpPr>
          <p:spPr>
            <a:xfrm rot="5400000">
              <a:off x="4929984" y="5357032"/>
              <a:ext cx="1000132" cy="1588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BlokTextu 26"/>
            <p:cNvSpPr txBox="1"/>
            <p:nvPr/>
          </p:nvSpPr>
          <p:spPr>
            <a:xfrm>
              <a:off x="5286380" y="5142718"/>
              <a:ext cx="6429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k-SK" dirty="0" smtClean="0">
                  <a:solidFill>
                    <a:srgbClr val="C00000"/>
                  </a:solidFill>
                </a:rPr>
                <a:t>2b</a:t>
              </a:r>
              <a:endParaRPr lang="sk-SK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3" name="Skupina 75"/>
          <p:cNvGrpSpPr/>
          <p:nvPr/>
        </p:nvGrpSpPr>
        <p:grpSpPr>
          <a:xfrm>
            <a:off x="4429124" y="3345420"/>
            <a:ext cx="1143008" cy="369332"/>
            <a:chOff x="3071802" y="4547724"/>
            <a:chExt cx="1143008" cy="369332"/>
          </a:xfrm>
        </p:grpSpPr>
        <p:cxnSp>
          <p:nvCxnSpPr>
            <p:cNvPr id="29" name="Rovná spojovacia šípka 28"/>
            <p:cNvCxnSpPr/>
            <p:nvPr/>
          </p:nvCxnSpPr>
          <p:spPr>
            <a:xfrm>
              <a:off x="3071802" y="4559866"/>
              <a:ext cx="1143008" cy="1588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BlokTextu 29"/>
            <p:cNvSpPr txBox="1"/>
            <p:nvPr/>
          </p:nvSpPr>
          <p:spPr>
            <a:xfrm>
              <a:off x="3214678" y="4547724"/>
              <a:ext cx="7858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k-SK" dirty="0" smtClean="0">
                  <a:solidFill>
                    <a:srgbClr val="C00000"/>
                  </a:solidFill>
                </a:rPr>
                <a:t>1b</a:t>
              </a:r>
              <a:endParaRPr lang="sk-SK" dirty="0">
                <a:solidFill>
                  <a:srgbClr val="C00000"/>
                </a:solidFill>
              </a:endParaRPr>
            </a:p>
          </p:txBody>
        </p:sp>
      </p:grpSp>
      <p:cxnSp>
        <p:nvCxnSpPr>
          <p:cNvPr id="31" name="Rovná spojovacia šípka 30"/>
          <p:cNvCxnSpPr/>
          <p:nvPr/>
        </p:nvCxnSpPr>
        <p:spPr>
          <a:xfrm>
            <a:off x="4429124" y="3131106"/>
            <a:ext cx="1143008" cy="1588"/>
          </a:xfrm>
          <a:prstGeom prst="straightConnector1">
            <a:avLst/>
          </a:prstGeom>
          <a:ln w="28575">
            <a:solidFill>
              <a:schemeClr val="accent1">
                <a:shade val="95000"/>
                <a:satMod val="105000"/>
                <a:alpha val="2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BlokTextu 31"/>
          <p:cNvSpPr txBox="1"/>
          <p:nvPr/>
        </p:nvSpPr>
        <p:spPr>
          <a:xfrm>
            <a:off x="4572000" y="2773916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 smtClean="0">
                <a:solidFill>
                  <a:schemeClr val="bg1">
                    <a:lumMod val="50000"/>
                  </a:schemeClr>
                </a:solidFill>
              </a:rPr>
              <a:t>1a</a:t>
            </a:r>
            <a:endParaRPr lang="sk-SK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33" name="Rovná spojovacia šípka 32"/>
          <p:cNvCxnSpPr/>
          <p:nvPr/>
        </p:nvCxnSpPr>
        <p:spPr>
          <a:xfrm rot="5400000">
            <a:off x="5644364" y="4214818"/>
            <a:ext cx="1000132" cy="1588"/>
          </a:xfrm>
          <a:prstGeom prst="straightConnector1">
            <a:avLst/>
          </a:prstGeom>
          <a:ln w="28575">
            <a:solidFill>
              <a:schemeClr val="accent1">
                <a:shade val="95000"/>
                <a:satMod val="105000"/>
                <a:alpha val="2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BlokTextu 33"/>
          <p:cNvSpPr txBox="1"/>
          <p:nvPr/>
        </p:nvSpPr>
        <p:spPr>
          <a:xfrm>
            <a:off x="5715008" y="4000504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 smtClean="0">
                <a:solidFill>
                  <a:schemeClr val="bg1">
                    <a:lumMod val="50000"/>
                  </a:schemeClr>
                </a:solidFill>
              </a:rPr>
              <a:t>3a</a:t>
            </a:r>
            <a:endParaRPr lang="sk-SK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35" name="Rovná spojovacia šípka 34"/>
          <p:cNvCxnSpPr/>
          <p:nvPr/>
        </p:nvCxnSpPr>
        <p:spPr>
          <a:xfrm>
            <a:off x="4429124" y="5143512"/>
            <a:ext cx="1143008" cy="1588"/>
          </a:xfrm>
          <a:prstGeom prst="straightConnector1">
            <a:avLst/>
          </a:prstGeom>
          <a:ln w="28575">
            <a:solidFill>
              <a:schemeClr val="accent1">
                <a:shade val="95000"/>
                <a:satMod val="105000"/>
                <a:alpha val="2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BlokTextu 35"/>
          <p:cNvSpPr txBox="1"/>
          <p:nvPr/>
        </p:nvSpPr>
        <p:spPr>
          <a:xfrm>
            <a:off x="4572000" y="4774180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 smtClean="0">
                <a:solidFill>
                  <a:schemeClr val="bg1">
                    <a:lumMod val="50000"/>
                  </a:schemeClr>
                </a:solidFill>
              </a:rPr>
              <a:t>2a</a:t>
            </a:r>
            <a:endParaRPr lang="sk-SK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38" name="Rovná spojovacia šípka 37"/>
          <p:cNvCxnSpPr/>
          <p:nvPr/>
        </p:nvCxnSpPr>
        <p:spPr>
          <a:xfrm>
            <a:off x="4430712" y="5427676"/>
            <a:ext cx="1141420" cy="1588"/>
          </a:xfrm>
          <a:prstGeom prst="straightConnector1">
            <a:avLst/>
          </a:prstGeom>
          <a:ln w="28575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BlokTextu 39"/>
          <p:cNvSpPr txBox="1"/>
          <p:nvPr/>
        </p:nvSpPr>
        <p:spPr>
          <a:xfrm>
            <a:off x="4643438" y="5500702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 smtClean="0">
                <a:solidFill>
                  <a:srgbClr val="C00000"/>
                </a:solidFill>
              </a:rPr>
              <a:t>3b</a:t>
            </a:r>
            <a:endParaRPr lang="sk-SK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DP\prez\img\prin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500046" y="0"/>
            <a:ext cx="757237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BlokTextu 6"/>
          <p:cNvSpPr txBox="1">
            <a:spLocks noChangeArrowheads="1"/>
          </p:cNvSpPr>
          <p:nvPr/>
        </p:nvSpPr>
        <p:spPr bwMode="auto">
          <a:xfrm>
            <a:off x="1143000" y="-24"/>
            <a:ext cx="80010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 sz="4800" dirty="0" smtClean="0">
                <a:latin typeface="Calibri" pitchFamily="34" charset="0"/>
              </a:rPr>
              <a:t>Návrh metódy</a:t>
            </a:r>
            <a:endParaRPr lang="sk-SK" sz="4800" dirty="0">
              <a:latin typeface="Calibri" pitchFamily="34" charset="0"/>
            </a:endParaRPr>
          </a:p>
        </p:txBody>
      </p:sp>
      <p:sp>
        <p:nvSpPr>
          <p:cNvPr id="11" name="BlokTextu 10"/>
          <p:cNvSpPr txBox="1"/>
          <p:nvPr/>
        </p:nvSpPr>
        <p:spPr>
          <a:xfrm>
            <a:off x="1214438" y="901843"/>
            <a:ext cx="7786687" cy="140038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ts val="3400"/>
              </a:lnSpc>
              <a:spcBef>
                <a:spcPts val="0"/>
              </a:spcBef>
              <a:spcAft>
                <a:spcPts val="1800"/>
              </a:spcAft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Ø"/>
              <a:defRPr/>
            </a:pPr>
            <a:r>
              <a:rPr lang="sk-SK" sz="2400" dirty="0">
                <a:latin typeface="+mn-lt"/>
                <a:cs typeface="+mn-cs"/>
              </a:rPr>
              <a:t>	</a:t>
            </a:r>
            <a:r>
              <a:rPr lang="sk-SK" sz="2400" dirty="0" smtClean="0">
                <a:latin typeface="+mn-lt"/>
                <a:cs typeface="+mn-cs"/>
              </a:rPr>
              <a:t>Hypotéza: Pri čítaní textu existuje korelácia medzi 	úrovňou pochopenia obsahu a mimikou 	(</a:t>
            </a:r>
            <a:r>
              <a:rPr lang="sk-SK" sz="2400" dirty="0" smtClean="0">
                <a:latin typeface="+mn-lt"/>
              </a:rPr>
              <a:t>emocionálnym</a:t>
            </a:r>
            <a:r>
              <a:rPr lang="sk-SK" sz="2400" dirty="0" smtClean="0"/>
              <a:t> </a:t>
            </a:r>
            <a:r>
              <a:rPr lang="sk-SK" sz="2400" dirty="0" smtClean="0">
                <a:latin typeface="+mn-lt"/>
                <a:cs typeface="+mn-cs"/>
              </a:rPr>
              <a:t>stavom)</a:t>
            </a:r>
            <a:endParaRPr lang="sk-SK" sz="2400" i="1" dirty="0">
              <a:latin typeface="+mn-lt"/>
              <a:cs typeface="+mn-cs"/>
            </a:endParaRPr>
          </a:p>
        </p:txBody>
      </p:sp>
      <p:sp>
        <p:nvSpPr>
          <p:cNvPr id="57" name="BlokTextu 56"/>
          <p:cNvSpPr txBox="1"/>
          <p:nvPr/>
        </p:nvSpPr>
        <p:spPr>
          <a:xfrm>
            <a:off x="4286248" y="4071942"/>
            <a:ext cx="1714512" cy="640515"/>
          </a:xfrm>
          <a:prstGeom prst="rect">
            <a:avLst/>
          </a:prstGeom>
          <a:noFill/>
          <a:ln w="50800">
            <a:solidFill>
              <a:schemeClr val="tx2"/>
            </a:solidFill>
          </a:ln>
        </p:spPr>
        <p:txBody>
          <a:bodyPr wrap="square" tIns="180000" bIns="180000" rtlCol="0">
            <a:spAutoFit/>
          </a:bodyPr>
          <a:lstStyle/>
          <a:p>
            <a:pPr algn="ctr"/>
            <a:r>
              <a:rPr lang="sk-SK" dirty="0" smtClean="0"/>
              <a:t> Emócie</a:t>
            </a:r>
            <a:endParaRPr lang="sk-SK" dirty="0"/>
          </a:p>
        </p:txBody>
      </p:sp>
      <p:sp>
        <p:nvSpPr>
          <p:cNvPr id="58" name="BlokTextu 57"/>
          <p:cNvSpPr txBox="1"/>
          <p:nvPr/>
        </p:nvSpPr>
        <p:spPr>
          <a:xfrm>
            <a:off x="1285852" y="4071942"/>
            <a:ext cx="1714512" cy="640515"/>
          </a:xfrm>
          <a:prstGeom prst="rect">
            <a:avLst/>
          </a:prstGeom>
          <a:noFill/>
          <a:ln w="50800">
            <a:solidFill>
              <a:schemeClr val="tx2"/>
            </a:solidFill>
          </a:ln>
        </p:spPr>
        <p:txBody>
          <a:bodyPr wrap="square" tIns="180000" bIns="180000" rtlCol="0">
            <a:spAutoFit/>
          </a:bodyPr>
          <a:lstStyle/>
          <a:p>
            <a:pPr algn="ctr"/>
            <a:r>
              <a:rPr lang="sk-SK" dirty="0" smtClean="0"/>
              <a:t> Kamera</a:t>
            </a:r>
            <a:endParaRPr lang="sk-SK" dirty="0"/>
          </a:p>
        </p:txBody>
      </p:sp>
      <p:sp>
        <p:nvSpPr>
          <p:cNvPr id="59" name="BlokTextu 58"/>
          <p:cNvSpPr txBox="1"/>
          <p:nvPr/>
        </p:nvSpPr>
        <p:spPr>
          <a:xfrm>
            <a:off x="4286248" y="6000768"/>
            <a:ext cx="1714512" cy="640515"/>
          </a:xfrm>
          <a:prstGeom prst="rect">
            <a:avLst/>
          </a:prstGeom>
          <a:noFill/>
          <a:ln w="50800">
            <a:solidFill>
              <a:schemeClr val="tx2"/>
            </a:solidFill>
          </a:ln>
        </p:spPr>
        <p:txBody>
          <a:bodyPr wrap="square" tIns="180000" bIns="180000" rtlCol="0">
            <a:spAutoFit/>
          </a:bodyPr>
          <a:lstStyle/>
          <a:p>
            <a:pPr algn="ctr"/>
            <a:r>
              <a:rPr lang="sk-SK" dirty="0" smtClean="0"/>
              <a:t> Znalosť</a:t>
            </a:r>
            <a:endParaRPr lang="sk-SK" dirty="0"/>
          </a:p>
        </p:txBody>
      </p:sp>
      <p:sp>
        <p:nvSpPr>
          <p:cNvPr id="60" name="BlokTextu 59"/>
          <p:cNvSpPr txBox="1"/>
          <p:nvPr/>
        </p:nvSpPr>
        <p:spPr>
          <a:xfrm>
            <a:off x="1285852" y="6003195"/>
            <a:ext cx="1714512" cy="640515"/>
          </a:xfrm>
          <a:prstGeom prst="rect">
            <a:avLst/>
          </a:prstGeom>
          <a:noFill/>
          <a:ln w="50800">
            <a:solidFill>
              <a:schemeClr val="tx2"/>
            </a:solidFill>
          </a:ln>
        </p:spPr>
        <p:txBody>
          <a:bodyPr wrap="square" tIns="180000" bIns="180000" rtlCol="0">
            <a:spAutoFit/>
          </a:bodyPr>
          <a:lstStyle/>
          <a:p>
            <a:pPr algn="ctr"/>
            <a:r>
              <a:rPr lang="sk-SK" dirty="0" smtClean="0"/>
              <a:t> Testy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DP\prez\img\pri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00046" y="0"/>
            <a:ext cx="757237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BlokTextu 6"/>
          <p:cNvSpPr txBox="1">
            <a:spLocks noChangeArrowheads="1"/>
          </p:cNvSpPr>
          <p:nvPr/>
        </p:nvSpPr>
        <p:spPr bwMode="auto">
          <a:xfrm>
            <a:off x="1143000" y="-24"/>
            <a:ext cx="80010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 sz="4800" dirty="0" smtClean="0">
                <a:latin typeface="Calibri" pitchFamily="34" charset="0"/>
              </a:rPr>
              <a:t>Návrh metódy</a:t>
            </a:r>
            <a:endParaRPr lang="sk-SK" sz="4800" dirty="0">
              <a:latin typeface="Calibri" pitchFamily="34" charset="0"/>
            </a:endParaRPr>
          </a:p>
        </p:txBody>
      </p:sp>
      <p:sp>
        <p:nvSpPr>
          <p:cNvPr id="11" name="BlokTextu 10"/>
          <p:cNvSpPr txBox="1"/>
          <p:nvPr/>
        </p:nvSpPr>
        <p:spPr>
          <a:xfrm>
            <a:off x="1214438" y="901843"/>
            <a:ext cx="7786687" cy="140038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ts val="3400"/>
              </a:lnSpc>
              <a:spcBef>
                <a:spcPts val="0"/>
              </a:spcBef>
              <a:spcAft>
                <a:spcPts val="1800"/>
              </a:spcAft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Ø"/>
              <a:defRPr/>
            </a:pPr>
            <a:r>
              <a:rPr lang="sk-SK" sz="2400" dirty="0">
                <a:latin typeface="+mn-lt"/>
                <a:cs typeface="+mn-cs"/>
              </a:rPr>
              <a:t>	</a:t>
            </a:r>
            <a:r>
              <a:rPr lang="sk-SK" sz="2400" dirty="0" smtClean="0">
                <a:latin typeface="+mn-lt"/>
                <a:cs typeface="+mn-cs"/>
              </a:rPr>
              <a:t>Hypotéza: Pri čítaní textu existuje korelácia medzi 	úrovňou pochopenia obsahu a mimikou 	(</a:t>
            </a:r>
            <a:r>
              <a:rPr lang="sk-SK" sz="2400" dirty="0" smtClean="0">
                <a:latin typeface="+mn-lt"/>
              </a:rPr>
              <a:t>emocionálnym</a:t>
            </a:r>
            <a:r>
              <a:rPr lang="sk-SK" sz="2400" dirty="0" smtClean="0"/>
              <a:t> </a:t>
            </a:r>
            <a:r>
              <a:rPr lang="sk-SK" sz="2400" dirty="0" smtClean="0">
                <a:latin typeface="+mn-lt"/>
                <a:cs typeface="+mn-cs"/>
              </a:rPr>
              <a:t>stavom)</a:t>
            </a:r>
            <a:endParaRPr lang="sk-SK" sz="2400" i="1" dirty="0">
              <a:latin typeface="+mn-lt"/>
              <a:cs typeface="+mn-cs"/>
            </a:endParaRPr>
          </a:p>
        </p:txBody>
      </p:sp>
      <p:sp>
        <p:nvSpPr>
          <p:cNvPr id="57" name="BlokTextu 56"/>
          <p:cNvSpPr txBox="1"/>
          <p:nvPr/>
        </p:nvSpPr>
        <p:spPr>
          <a:xfrm>
            <a:off x="4286248" y="4071942"/>
            <a:ext cx="1714512" cy="640515"/>
          </a:xfrm>
          <a:prstGeom prst="rect">
            <a:avLst/>
          </a:prstGeom>
          <a:noFill/>
          <a:ln w="50800">
            <a:solidFill>
              <a:schemeClr val="tx2"/>
            </a:solidFill>
          </a:ln>
        </p:spPr>
        <p:txBody>
          <a:bodyPr wrap="square" tIns="180000" bIns="180000" rtlCol="0">
            <a:spAutoFit/>
          </a:bodyPr>
          <a:lstStyle/>
          <a:p>
            <a:pPr algn="ctr"/>
            <a:r>
              <a:rPr lang="sk-SK" dirty="0" smtClean="0"/>
              <a:t> Emócie</a:t>
            </a:r>
            <a:endParaRPr lang="sk-SK" dirty="0"/>
          </a:p>
        </p:txBody>
      </p:sp>
      <p:sp>
        <p:nvSpPr>
          <p:cNvPr id="58" name="BlokTextu 57"/>
          <p:cNvSpPr txBox="1"/>
          <p:nvPr/>
        </p:nvSpPr>
        <p:spPr>
          <a:xfrm>
            <a:off x="1285852" y="4071942"/>
            <a:ext cx="1714512" cy="640515"/>
          </a:xfrm>
          <a:prstGeom prst="rect">
            <a:avLst/>
          </a:prstGeom>
          <a:noFill/>
          <a:ln w="50800">
            <a:solidFill>
              <a:schemeClr val="tx2"/>
            </a:solidFill>
          </a:ln>
        </p:spPr>
        <p:txBody>
          <a:bodyPr wrap="square" tIns="180000" bIns="180000" rtlCol="0">
            <a:spAutoFit/>
          </a:bodyPr>
          <a:lstStyle/>
          <a:p>
            <a:pPr algn="ctr"/>
            <a:r>
              <a:rPr lang="sk-SK" dirty="0" smtClean="0"/>
              <a:t> Kamera</a:t>
            </a:r>
            <a:endParaRPr lang="sk-SK" dirty="0"/>
          </a:p>
        </p:txBody>
      </p:sp>
      <p:sp>
        <p:nvSpPr>
          <p:cNvPr id="59" name="BlokTextu 58"/>
          <p:cNvSpPr txBox="1"/>
          <p:nvPr/>
        </p:nvSpPr>
        <p:spPr>
          <a:xfrm>
            <a:off x="4286248" y="6000768"/>
            <a:ext cx="1714512" cy="640515"/>
          </a:xfrm>
          <a:prstGeom prst="rect">
            <a:avLst/>
          </a:prstGeom>
          <a:noFill/>
          <a:ln w="50800">
            <a:solidFill>
              <a:schemeClr val="tx2"/>
            </a:solidFill>
          </a:ln>
        </p:spPr>
        <p:txBody>
          <a:bodyPr wrap="square" tIns="180000" bIns="180000" rtlCol="0">
            <a:spAutoFit/>
          </a:bodyPr>
          <a:lstStyle/>
          <a:p>
            <a:pPr algn="ctr"/>
            <a:r>
              <a:rPr lang="sk-SK" dirty="0" smtClean="0"/>
              <a:t> Znalosť</a:t>
            </a:r>
            <a:endParaRPr lang="sk-SK" dirty="0"/>
          </a:p>
        </p:txBody>
      </p:sp>
      <p:sp>
        <p:nvSpPr>
          <p:cNvPr id="60" name="BlokTextu 59"/>
          <p:cNvSpPr txBox="1"/>
          <p:nvPr/>
        </p:nvSpPr>
        <p:spPr>
          <a:xfrm>
            <a:off x="1285852" y="6003195"/>
            <a:ext cx="1714512" cy="640515"/>
          </a:xfrm>
          <a:prstGeom prst="rect">
            <a:avLst/>
          </a:prstGeom>
          <a:noFill/>
          <a:ln w="50800">
            <a:solidFill>
              <a:schemeClr val="tx2"/>
            </a:solidFill>
          </a:ln>
        </p:spPr>
        <p:txBody>
          <a:bodyPr wrap="square" tIns="180000" bIns="180000" rtlCol="0">
            <a:spAutoFit/>
          </a:bodyPr>
          <a:lstStyle/>
          <a:p>
            <a:pPr algn="ctr"/>
            <a:r>
              <a:rPr lang="sk-SK" dirty="0" smtClean="0"/>
              <a:t> Testy</a:t>
            </a:r>
            <a:endParaRPr lang="sk-SK" dirty="0"/>
          </a:p>
        </p:txBody>
      </p:sp>
      <p:grpSp>
        <p:nvGrpSpPr>
          <p:cNvPr id="2" name="Skupina 74"/>
          <p:cNvGrpSpPr/>
          <p:nvPr/>
        </p:nvGrpSpPr>
        <p:grpSpPr>
          <a:xfrm>
            <a:off x="3071802" y="3916924"/>
            <a:ext cx="1143008" cy="369332"/>
            <a:chOff x="3071802" y="3916924"/>
            <a:chExt cx="1143008" cy="369332"/>
          </a:xfrm>
        </p:grpSpPr>
        <p:cxnSp>
          <p:nvCxnSpPr>
            <p:cNvPr id="61" name="Rovná spojovacia šípka 60"/>
            <p:cNvCxnSpPr/>
            <p:nvPr/>
          </p:nvCxnSpPr>
          <p:spPr>
            <a:xfrm>
              <a:off x="3071802" y="4274114"/>
              <a:ext cx="1143008" cy="158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BlokTextu 63"/>
            <p:cNvSpPr txBox="1"/>
            <p:nvPr/>
          </p:nvSpPr>
          <p:spPr>
            <a:xfrm>
              <a:off x="3214678" y="3916924"/>
              <a:ext cx="7858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k-SK" dirty="0" smtClean="0">
                  <a:solidFill>
                    <a:schemeClr val="tx2"/>
                  </a:solidFill>
                </a:rPr>
                <a:t>1a</a:t>
              </a:r>
              <a:endParaRPr lang="sk-SK" dirty="0">
                <a:solidFill>
                  <a:schemeClr val="tx2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DP\prez\img\pri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00046" y="0"/>
            <a:ext cx="757237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BlokTextu 6"/>
          <p:cNvSpPr txBox="1">
            <a:spLocks noChangeArrowheads="1"/>
          </p:cNvSpPr>
          <p:nvPr/>
        </p:nvSpPr>
        <p:spPr bwMode="auto">
          <a:xfrm>
            <a:off x="1143000" y="-24"/>
            <a:ext cx="80010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 sz="4800" dirty="0" smtClean="0">
                <a:latin typeface="Calibri" pitchFamily="34" charset="0"/>
              </a:rPr>
              <a:t>Návrh metódy</a:t>
            </a:r>
            <a:endParaRPr lang="sk-SK" sz="4800" dirty="0">
              <a:latin typeface="Calibri" pitchFamily="34" charset="0"/>
            </a:endParaRPr>
          </a:p>
        </p:txBody>
      </p:sp>
      <p:sp>
        <p:nvSpPr>
          <p:cNvPr id="11" name="BlokTextu 10"/>
          <p:cNvSpPr txBox="1"/>
          <p:nvPr/>
        </p:nvSpPr>
        <p:spPr>
          <a:xfrm>
            <a:off x="1214438" y="901843"/>
            <a:ext cx="7786687" cy="140038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ts val="3400"/>
              </a:lnSpc>
              <a:spcBef>
                <a:spcPts val="0"/>
              </a:spcBef>
              <a:spcAft>
                <a:spcPts val="1800"/>
              </a:spcAft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Ø"/>
              <a:defRPr/>
            </a:pPr>
            <a:r>
              <a:rPr lang="sk-SK" sz="2400" dirty="0">
                <a:latin typeface="+mn-lt"/>
                <a:cs typeface="+mn-cs"/>
              </a:rPr>
              <a:t>	</a:t>
            </a:r>
            <a:r>
              <a:rPr lang="sk-SK" sz="2400" dirty="0" smtClean="0">
                <a:latin typeface="+mn-lt"/>
                <a:cs typeface="+mn-cs"/>
              </a:rPr>
              <a:t>Hypotéza: Pri čítaní textu existuje korelácia medzi 	úrovňou pochopenia obsahu a mimikou 	(</a:t>
            </a:r>
            <a:r>
              <a:rPr lang="sk-SK" sz="2400" dirty="0" smtClean="0">
                <a:latin typeface="+mn-lt"/>
              </a:rPr>
              <a:t>emocionálnym</a:t>
            </a:r>
            <a:r>
              <a:rPr lang="sk-SK" sz="2400" dirty="0" smtClean="0"/>
              <a:t> </a:t>
            </a:r>
            <a:r>
              <a:rPr lang="sk-SK" sz="2400" dirty="0" smtClean="0">
                <a:latin typeface="+mn-lt"/>
                <a:cs typeface="+mn-cs"/>
              </a:rPr>
              <a:t>stavom)</a:t>
            </a:r>
            <a:endParaRPr lang="sk-SK" sz="2400" i="1" dirty="0">
              <a:latin typeface="+mn-lt"/>
              <a:cs typeface="+mn-cs"/>
            </a:endParaRPr>
          </a:p>
        </p:txBody>
      </p:sp>
      <p:sp>
        <p:nvSpPr>
          <p:cNvPr id="57" name="BlokTextu 56"/>
          <p:cNvSpPr txBox="1"/>
          <p:nvPr/>
        </p:nvSpPr>
        <p:spPr>
          <a:xfrm>
            <a:off x="4286248" y="4071942"/>
            <a:ext cx="1714512" cy="640515"/>
          </a:xfrm>
          <a:prstGeom prst="rect">
            <a:avLst/>
          </a:prstGeom>
          <a:noFill/>
          <a:ln w="50800">
            <a:solidFill>
              <a:schemeClr val="tx2"/>
            </a:solidFill>
          </a:ln>
        </p:spPr>
        <p:txBody>
          <a:bodyPr wrap="square" tIns="180000" bIns="180000" rtlCol="0">
            <a:spAutoFit/>
          </a:bodyPr>
          <a:lstStyle/>
          <a:p>
            <a:pPr algn="ctr"/>
            <a:r>
              <a:rPr lang="sk-SK" dirty="0" smtClean="0"/>
              <a:t> Emócie</a:t>
            </a:r>
            <a:endParaRPr lang="sk-SK" dirty="0"/>
          </a:p>
        </p:txBody>
      </p:sp>
      <p:sp>
        <p:nvSpPr>
          <p:cNvPr id="58" name="BlokTextu 57"/>
          <p:cNvSpPr txBox="1"/>
          <p:nvPr/>
        </p:nvSpPr>
        <p:spPr>
          <a:xfrm>
            <a:off x="1285852" y="4071942"/>
            <a:ext cx="1714512" cy="640515"/>
          </a:xfrm>
          <a:prstGeom prst="rect">
            <a:avLst/>
          </a:prstGeom>
          <a:noFill/>
          <a:ln w="50800">
            <a:solidFill>
              <a:schemeClr val="tx2"/>
            </a:solidFill>
          </a:ln>
        </p:spPr>
        <p:txBody>
          <a:bodyPr wrap="square" tIns="180000" bIns="180000" rtlCol="0">
            <a:spAutoFit/>
          </a:bodyPr>
          <a:lstStyle/>
          <a:p>
            <a:pPr algn="ctr"/>
            <a:r>
              <a:rPr lang="sk-SK" dirty="0" smtClean="0"/>
              <a:t> Kamera</a:t>
            </a:r>
            <a:endParaRPr lang="sk-SK" dirty="0"/>
          </a:p>
        </p:txBody>
      </p:sp>
      <p:sp>
        <p:nvSpPr>
          <p:cNvPr id="59" name="BlokTextu 58"/>
          <p:cNvSpPr txBox="1"/>
          <p:nvPr/>
        </p:nvSpPr>
        <p:spPr>
          <a:xfrm>
            <a:off x="4286248" y="6000768"/>
            <a:ext cx="1714512" cy="640515"/>
          </a:xfrm>
          <a:prstGeom prst="rect">
            <a:avLst/>
          </a:prstGeom>
          <a:noFill/>
          <a:ln w="50800">
            <a:solidFill>
              <a:schemeClr val="tx2"/>
            </a:solidFill>
          </a:ln>
        </p:spPr>
        <p:txBody>
          <a:bodyPr wrap="square" tIns="180000" bIns="180000" rtlCol="0">
            <a:spAutoFit/>
          </a:bodyPr>
          <a:lstStyle/>
          <a:p>
            <a:pPr algn="ctr"/>
            <a:r>
              <a:rPr lang="sk-SK" dirty="0" smtClean="0"/>
              <a:t> Znalosť</a:t>
            </a:r>
            <a:endParaRPr lang="sk-SK" dirty="0"/>
          </a:p>
        </p:txBody>
      </p:sp>
      <p:sp>
        <p:nvSpPr>
          <p:cNvPr id="60" name="BlokTextu 59"/>
          <p:cNvSpPr txBox="1"/>
          <p:nvPr/>
        </p:nvSpPr>
        <p:spPr>
          <a:xfrm>
            <a:off x="1285852" y="6003195"/>
            <a:ext cx="1714512" cy="640515"/>
          </a:xfrm>
          <a:prstGeom prst="rect">
            <a:avLst/>
          </a:prstGeom>
          <a:noFill/>
          <a:ln w="50800">
            <a:solidFill>
              <a:schemeClr val="tx2"/>
            </a:solidFill>
          </a:ln>
        </p:spPr>
        <p:txBody>
          <a:bodyPr wrap="square" tIns="180000" bIns="180000" rtlCol="0">
            <a:spAutoFit/>
          </a:bodyPr>
          <a:lstStyle/>
          <a:p>
            <a:pPr algn="ctr"/>
            <a:r>
              <a:rPr lang="sk-SK" dirty="0" smtClean="0"/>
              <a:t> Testy</a:t>
            </a:r>
            <a:endParaRPr lang="sk-SK" dirty="0"/>
          </a:p>
        </p:txBody>
      </p:sp>
      <p:grpSp>
        <p:nvGrpSpPr>
          <p:cNvPr id="2" name="Skupina 74"/>
          <p:cNvGrpSpPr/>
          <p:nvPr/>
        </p:nvGrpSpPr>
        <p:grpSpPr>
          <a:xfrm>
            <a:off x="3071802" y="3916924"/>
            <a:ext cx="1143008" cy="369332"/>
            <a:chOff x="3071802" y="3916924"/>
            <a:chExt cx="1143008" cy="369332"/>
          </a:xfrm>
        </p:grpSpPr>
        <p:cxnSp>
          <p:nvCxnSpPr>
            <p:cNvPr id="61" name="Rovná spojovacia šípka 60"/>
            <p:cNvCxnSpPr/>
            <p:nvPr/>
          </p:nvCxnSpPr>
          <p:spPr>
            <a:xfrm>
              <a:off x="3071802" y="4274114"/>
              <a:ext cx="1143008" cy="158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BlokTextu 63"/>
            <p:cNvSpPr txBox="1"/>
            <p:nvPr/>
          </p:nvSpPr>
          <p:spPr>
            <a:xfrm>
              <a:off x="3214678" y="3916924"/>
              <a:ext cx="7858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k-SK" dirty="0" smtClean="0">
                  <a:solidFill>
                    <a:schemeClr val="tx2"/>
                  </a:solidFill>
                </a:rPr>
                <a:t>1a</a:t>
              </a:r>
              <a:endParaRPr lang="sk-SK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3" name="Skupina 76"/>
          <p:cNvGrpSpPr/>
          <p:nvPr/>
        </p:nvGrpSpPr>
        <p:grpSpPr>
          <a:xfrm>
            <a:off x="3071802" y="5917188"/>
            <a:ext cx="1143008" cy="370920"/>
            <a:chOff x="3071802" y="5917188"/>
            <a:chExt cx="1143008" cy="370920"/>
          </a:xfrm>
        </p:grpSpPr>
        <p:cxnSp>
          <p:nvCxnSpPr>
            <p:cNvPr id="62" name="Rovná spojovacia šípka 61"/>
            <p:cNvCxnSpPr/>
            <p:nvPr/>
          </p:nvCxnSpPr>
          <p:spPr>
            <a:xfrm>
              <a:off x="3071802" y="6286520"/>
              <a:ext cx="1143008" cy="158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BlokTextu 64"/>
            <p:cNvSpPr txBox="1"/>
            <p:nvPr/>
          </p:nvSpPr>
          <p:spPr>
            <a:xfrm>
              <a:off x="3214678" y="5917188"/>
              <a:ext cx="7858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k-SK" dirty="0" smtClean="0">
                  <a:solidFill>
                    <a:schemeClr val="tx2"/>
                  </a:solidFill>
                </a:rPr>
                <a:t>2a</a:t>
              </a:r>
              <a:endParaRPr lang="sk-SK" dirty="0">
                <a:solidFill>
                  <a:schemeClr val="tx2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DP\prez\img\pri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00046" y="0"/>
            <a:ext cx="757237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BlokTextu 6"/>
          <p:cNvSpPr txBox="1">
            <a:spLocks noChangeArrowheads="1"/>
          </p:cNvSpPr>
          <p:nvPr/>
        </p:nvSpPr>
        <p:spPr bwMode="auto">
          <a:xfrm>
            <a:off x="1143000" y="-24"/>
            <a:ext cx="80010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 sz="4800" dirty="0" smtClean="0">
                <a:latin typeface="Calibri" pitchFamily="34" charset="0"/>
              </a:rPr>
              <a:t>Návrh metódy</a:t>
            </a:r>
            <a:endParaRPr lang="sk-SK" sz="4800" dirty="0">
              <a:latin typeface="Calibri" pitchFamily="34" charset="0"/>
            </a:endParaRPr>
          </a:p>
        </p:txBody>
      </p:sp>
      <p:sp>
        <p:nvSpPr>
          <p:cNvPr id="11" name="BlokTextu 10"/>
          <p:cNvSpPr txBox="1"/>
          <p:nvPr/>
        </p:nvSpPr>
        <p:spPr>
          <a:xfrm>
            <a:off x="1214438" y="901843"/>
            <a:ext cx="7786687" cy="140038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ts val="3400"/>
              </a:lnSpc>
              <a:spcBef>
                <a:spcPts val="0"/>
              </a:spcBef>
              <a:spcAft>
                <a:spcPts val="1800"/>
              </a:spcAft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Ø"/>
              <a:defRPr/>
            </a:pPr>
            <a:r>
              <a:rPr lang="sk-SK" sz="2400" dirty="0">
                <a:latin typeface="+mn-lt"/>
                <a:cs typeface="+mn-cs"/>
              </a:rPr>
              <a:t>	</a:t>
            </a:r>
            <a:r>
              <a:rPr lang="sk-SK" sz="2400" dirty="0" smtClean="0">
                <a:latin typeface="+mn-lt"/>
                <a:cs typeface="+mn-cs"/>
              </a:rPr>
              <a:t>Hypotéza: Pri čítaní textu existuje korelácia medzi 	úrovňou pochopenia obsahu a mimikou 	(</a:t>
            </a:r>
            <a:r>
              <a:rPr lang="sk-SK" sz="2400" dirty="0" smtClean="0">
                <a:latin typeface="+mn-lt"/>
              </a:rPr>
              <a:t>emocionálnym</a:t>
            </a:r>
            <a:r>
              <a:rPr lang="sk-SK" sz="2400" dirty="0" smtClean="0"/>
              <a:t> </a:t>
            </a:r>
            <a:r>
              <a:rPr lang="sk-SK" sz="2400" dirty="0" smtClean="0">
                <a:latin typeface="+mn-lt"/>
                <a:cs typeface="+mn-cs"/>
              </a:rPr>
              <a:t>stavom)</a:t>
            </a:r>
            <a:endParaRPr lang="sk-SK" sz="2400" i="1" dirty="0">
              <a:latin typeface="+mn-lt"/>
              <a:cs typeface="+mn-cs"/>
            </a:endParaRPr>
          </a:p>
        </p:txBody>
      </p:sp>
      <p:sp>
        <p:nvSpPr>
          <p:cNvPr id="57" name="BlokTextu 56"/>
          <p:cNvSpPr txBox="1"/>
          <p:nvPr/>
        </p:nvSpPr>
        <p:spPr>
          <a:xfrm>
            <a:off x="4286248" y="4084084"/>
            <a:ext cx="1714512" cy="640515"/>
          </a:xfrm>
          <a:prstGeom prst="rect">
            <a:avLst/>
          </a:prstGeom>
          <a:noFill/>
          <a:ln w="50800">
            <a:solidFill>
              <a:schemeClr val="tx2"/>
            </a:solidFill>
          </a:ln>
        </p:spPr>
        <p:txBody>
          <a:bodyPr wrap="square" tIns="180000" bIns="180000" rtlCol="0">
            <a:spAutoFit/>
          </a:bodyPr>
          <a:lstStyle/>
          <a:p>
            <a:pPr algn="ctr"/>
            <a:r>
              <a:rPr lang="sk-SK" dirty="0" smtClean="0"/>
              <a:t>Emócie</a:t>
            </a:r>
            <a:endParaRPr lang="sk-SK" dirty="0"/>
          </a:p>
        </p:txBody>
      </p:sp>
      <p:sp>
        <p:nvSpPr>
          <p:cNvPr id="58" name="BlokTextu 57"/>
          <p:cNvSpPr txBox="1"/>
          <p:nvPr/>
        </p:nvSpPr>
        <p:spPr>
          <a:xfrm>
            <a:off x="1285852" y="4071942"/>
            <a:ext cx="1714512" cy="640515"/>
          </a:xfrm>
          <a:prstGeom prst="rect">
            <a:avLst/>
          </a:prstGeom>
          <a:noFill/>
          <a:ln w="50800">
            <a:solidFill>
              <a:schemeClr val="tx2"/>
            </a:solidFill>
          </a:ln>
        </p:spPr>
        <p:txBody>
          <a:bodyPr wrap="square" tIns="180000" bIns="180000" rtlCol="0">
            <a:spAutoFit/>
          </a:bodyPr>
          <a:lstStyle/>
          <a:p>
            <a:pPr algn="ctr"/>
            <a:r>
              <a:rPr lang="sk-SK" dirty="0" smtClean="0"/>
              <a:t> Kamera</a:t>
            </a:r>
            <a:endParaRPr lang="sk-SK" dirty="0"/>
          </a:p>
        </p:txBody>
      </p:sp>
      <p:sp>
        <p:nvSpPr>
          <p:cNvPr id="59" name="BlokTextu 58"/>
          <p:cNvSpPr txBox="1"/>
          <p:nvPr/>
        </p:nvSpPr>
        <p:spPr>
          <a:xfrm>
            <a:off x="4286248" y="6000768"/>
            <a:ext cx="1714512" cy="640515"/>
          </a:xfrm>
          <a:prstGeom prst="rect">
            <a:avLst/>
          </a:prstGeom>
          <a:noFill/>
          <a:ln w="50800">
            <a:solidFill>
              <a:schemeClr val="tx2"/>
            </a:solidFill>
          </a:ln>
        </p:spPr>
        <p:txBody>
          <a:bodyPr wrap="square" tIns="180000" bIns="180000" rtlCol="0">
            <a:spAutoFit/>
          </a:bodyPr>
          <a:lstStyle/>
          <a:p>
            <a:pPr algn="ctr"/>
            <a:r>
              <a:rPr lang="sk-SK" dirty="0" smtClean="0"/>
              <a:t> Znalosť</a:t>
            </a:r>
            <a:endParaRPr lang="sk-SK" dirty="0"/>
          </a:p>
        </p:txBody>
      </p:sp>
      <p:sp>
        <p:nvSpPr>
          <p:cNvPr id="60" name="BlokTextu 59"/>
          <p:cNvSpPr txBox="1"/>
          <p:nvPr/>
        </p:nvSpPr>
        <p:spPr>
          <a:xfrm>
            <a:off x="1285852" y="6003195"/>
            <a:ext cx="1714512" cy="640515"/>
          </a:xfrm>
          <a:prstGeom prst="rect">
            <a:avLst/>
          </a:prstGeom>
          <a:noFill/>
          <a:ln w="50800">
            <a:solidFill>
              <a:schemeClr val="tx2"/>
            </a:solidFill>
          </a:ln>
        </p:spPr>
        <p:txBody>
          <a:bodyPr wrap="square" tIns="180000" bIns="180000" rtlCol="0">
            <a:spAutoFit/>
          </a:bodyPr>
          <a:lstStyle/>
          <a:p>
            <a:pPr algn="ctr"/>
            <a:r>
              <a:rPr lang="sk-SK" dirty="0" smtClean="0"/>
              <a:t> Testy</a:t>
            </a:r>
            <a:endParaRPr lang="sk-SK" dirty="0"/>
          </a:p>
        </p:txBody>
      </p:sp>
      <p:grpSp>
        <p:nvGrpSpPr>
          <p:cNvPr id="2" name="Skupina 74"/>
          <p:cNvGrpSpPr/>
          <p:nvPr/>
        </p:nvGrpSpPr>
        <p:grpSpPr>
          <a:xfrm>
            <a:off x="3071802" y="4000504"/>
            <a:ext cx="1143008" cy="369332"/>
            <a:chOff x="3071802" y="3916924"/>
            <a:chExt cx="1143008" cy="369332"/>
          </a:xfrm>
        </p:grpSpPr>
        <p:cxnSp>
          <p:nvCxnSpPr>
            <p:cNvPr id="61" name="Rovná spojovacia šípka 60"/>
            <p:cNvCxnSpPr/>
            <p:nvPr/>
          </p:nvCxnSpPr>
          <p:spPr>
            <a:xfrm>
              <a:off x="3071802" y="4274114"/>
              <a:ext cx="1143008" cy="158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BlokTextu 63"/>
            <p:cNvSpPr txBox="1"/>
            <p:nvPr/>
          </p:nvSpPr>
          <p:spPr>
            <a:xfrm>
              <a:off x="3214678" y="3916924"/>
              <a:ext cx="7858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k-SK" dirty="0" smtClean="0">
                  <a:solidFill>
                    <a:schemeClr val="tx2"/>
                  </a:solidFill>
                </a:rPr>
                <a:t>1a</a:t>
              </a:r>
              <a:endParaRPr lang="sk-SK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3" name="Skupina 76"/>
          <p:cNvGrpSpPr/>
          <p:nvPr/>
        </p:nvGrpSpPr>
        <p:grpSpPr>
          <a:xfrm>
            <a:off x="3071802" y="5917188"/>
            <a:ext cx="1143008" cy="370920"/>
            <a:chOff x="3071802" y="5917188"/>
            <a:chExt cx="1143008" cy="370920"/>
          </a:xfrm>
        </p:grpSpPr>
        <p:cxnSp>
          <p:nvCxnSpPr>
            <p:cNvPr id="62" name="Rovná spojovacia šípka 61"/>
            <p:cNvCxnSpPr/>
            <p:nvPr/>
          </p:nvCxnSpPr>
          <p:spPr>
            <a:xfrm>
              <a:off x="3071802" y="6286520"/>
              <a:ext cx="1143008" cy="158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BlokTextu 64"/>
            <p:cNvSpPr txBox="1"/>
            <p:nvPr/>
          </p:nvSpPr>
          <p:spPr>
            <a:xfrm>
              <a:off x="3214678" y="5917188"/>
              <a:ext cx="7858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k-SK" dirty="0" smtClean="0">
                  <a:solidFill>
                    <a:schemeClr val="tx2"/>
                  </a:solidFill>
                </a:rPr>
                <a:t>2a</a:t>
              </a:r>
              <a:endParaRPr lang="sk-SK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4" name="Skupina 77"/>
          <p:cNvGrpSpPr/>
          <p:nvPr/>
        </p:nvGrpSpPr>
        <p:grpSpPr>
          <a:xfrm>
            <a:off x="4714876" y="4858554"/>
            <a:ext cx="500066" cy="1000132"/>
            <a:chOff x="4357686" y="4858554"/>
            <a:chExt cx="500066" cy="1000132"/>
          </a:xfrm>
        </p:grpSpPr>
        <p:cxnSp>
          <p:nvCxnSpPr>
            <p:cNvPr id="63" name="Rovná spojovacia šípka 62"/>
            <p:cNvCxnSpPr/>
            <p:nvPr/>
          </p:nvCxnSpPr>
          <p:spPr>
            <a:xfrm rot="5400000">
              <a:off x="4287042" y="5357826"/>
              <a:ext cx="1000132" cy="1588"/>
            </a:xfrm>
            <a:prstGeom prst="straightConnector1">
              <a:avLst/>
            </a:prstGeom>
            <a:ln w="28575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BlokTextu 65"/>
            <p:cNvSpPr txBox="1"/>
            <p:nvPr/>
          </p:nvSpPr>
          <p:spPr>
            <a:xfrm>
              <a:off x="4357686" y="5143512"/>
              <a:ext cx="5000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k-SK" dirty="0" smtClean="0">
                  <a:solidFill>
                    <a:schemeClr val="tx2"/>
                  </a:solidFill>
                </a:rPr>
                <a:t>3a</a:t>
              </a:r>
              <a:endParaRPr lang="sk-SK" dirty="0">
                <a:solidFill>
                  <a:schemeClr val="tx2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DP\prez\img\pri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00046" y="0"/>
            <a:ext cx="757237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BlokTextu 6"/>
          <p:cNvSpPr txBox="1">
            <a:spLocks noChangeArrowheads="1"/>
          </p:cNvSpPr>
          <p:nvPr/>
        </p:nvSpPr>
        <p:spPr bwMode="auto">
          <a:xfrm>
            <a:off x="1143000" y="-24"/>
            <a:ext cx="80010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 sz="4800" dirty="0" smtClean="0">
                <a:latin typeface="Calibri" pitchFamily="34" charset="0"/>
              </a:rPr>
              <a:t>Návrh metódy</a:t>
            </a:r>
            <a:endParaRPr lang="sk-SK" sz="4800" dirty="0">
              <a:latin typeface="Calibri" pitchFamily="34" charset="0"/>
            </a:endParaRPr>
          </a:p>
        </p:txBody>
      </p:sp>
      <p:sp>
        <p:nvSpPr>
          <p:cNvPr id="11" name="BlokTextu 10"/>
          <p:cNvSpPr txBox="1"/>
          <p:nvPr/>
        </p:nvSpPr>
        <p:spPr>
          <a:xfrm>
            <a:off x="1214438" y="901843"/>
            <a:ext cx="7786687" cy="140038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ts val="3400"/>
              </a:lnSpc>
              <a:spcBef>
                <a:spcPts val="0"/>
              </a:spcBef>
              <a:spcAft>
                <a:spcPts val="1800"/>
              </a:spcAft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Ø"/>
              <a:defRPr/>
            </a:pPr>
            <a:r>
              <a:rPr lang="sk-SK" sz="2400" dirty="0">
                <a:latin typeface="+mn-lt"/>
                <a:cs typeface="+mn-cs"/>
              </a:rPr>
              <a:t>	</a:t>
            </a:r>
            <a:r>
              <a:rPr lang="sk-SK" sz="2400" dirty="0" smtClean="0">
                <a:latin typeface="+mn-lt"/>
                <a:cs typeface="+mn-cs"/>
              </a:rPr>
              <a:t>Hypotéza: Pri čítaní textu existuje korelácia medzi 	úrovňou pochopenia obsahu a mimikou 	(</a:t>
            </a:r>
            <a:r>
              <a:rPr lang="sk-SK" sz="2400" dirty="0" smtClean="0">
                <a:latin typeface="+mn-lt"/>
              </a:rPr>
              <a:t>emocionálnym</a:t>
            </a:r>
            <a:r>
              <a:rPr lang="sk-SK" sz="2400" dirty="0" smtClean="0"/>
              <a:t> </a:t>
            </a:r>
            <a:r>
              <a:rPr lang="sk-SK" sz="2400" dirty="0" smtClean="0">
                <a:latin typeface="+mn-lt"/>
                <a:cs typeface="+mn-cs"/>
              </a:rPr>
              <a:t>stavom)</a:t>
            </a:r>
            <a:endParaRPr lang="sk-SK" sz="2400" i="1" dirty="0">
              <a:latin typeface="+mn-lt"/>
              <a:cs typeface="+mn-cs"/>
            </a:endParaRPr>
          </a:p>
        </p:txBody>
      </p:sp>
      <p:sp>
        <p:nvSpPr>
          <p:cNvPr id="57" name="BlokTextu 56"/>
          <p:cNvSpPr txBox="1"/>
          <p:nvPr/>
        </p:nvSpPr>
        <p:spPr>
          <a:xfrm>
            <a:off x="4286248" y="4071942"/>
            <a:ext cx="1714512" cy="640515"/>
          </a:xfrm>
          <a:prstGeom prst="rect">
            <a:avLst/>
          </a:prstGeom>
          <a:noFill/>
          <a:ln w="50800">
            <a:solidFill>
              <a:schemeClr val="tx2"/>
            </a:solidFill>
          </a:ln>
        </p:spPr>
        <p:txBody>
          <a:bodyPr wrap="square" tIns="180000" bIns="180000" rtlCol="0">
            <a:spAutoFit/>
          </a:bodyPr>
          <a:lstStyle/>
          <a:p>
            <a:pPr algn="ctr"/>
            <a:r>
              <a:rPr lang="sk-SK" dirty="0" smtClean="0"/>
              <a:t> Emócie</a:t>
            </a:r>
            <a:endParaRPr lang="sk-SK" dirty="0"/>
          </a:p>
        </p:txBody>
      </p:sp>
      <p:sp>
        <p:nvSpPr>
          <p:cNvPr id="58" name="BlokTextu 57"/>
          <p:cNvSpPr txBox="1"/>
          <p:nvPr/>
        </p:nvSpPr>
        <p:spPr>
          <a:xfrm>
            <a:off x="1285852" y="4071942"/>
            <a:ext cx="1714512" cy="640515"/>
          </a:xfrm>
          <a:prstGeom prst="rect">
            <a:avLst/>
          </a:prstGeom>
          <a:noFill/>
          <a:ln w="50800">
            <a:solidFill>
              <a:schemeClr val="tx2"/>
            </a:solidFill>
          </a:ln>
        </p:spPr>
        <p:txBody>
          <a:bodyPr wrap="square" tIns="180000" bIns="180000" rtlCol="0">
            <a:spAutoFit/>
          </a:bodyPr>
          <a:lstStyle/>
          <a:p>
            <a:pPr algn="ctr"/>
            <a:r>
              <a:rPr lang="sk-SK" dirty="0" smtClean="0"/>
              <a:t> Kamera</a:t>
            </a:r>
            <a:endParaRPr lang="sk-SK" dirty="0"/>
          </a:p>
        </p:txBody>
      </p:sp>
      <p:sp>
        <p:nvSpPr>
          <p:cNvPr id="59" name="BlokTextu 58"/>
          <p:cNvSpPr txBox="1"/>
          <p:nvPr/>
        </p:nvSpPr>
        <p:spPr>
          <a:xfrm>
            <a:off x="4286248" y="6000768"/>
            <a:ext cx="1714512" cy="640515"/>
          </a:xfrm>
          <a:prstGeom prst="rect">
            <a:avLst/>
          </a:prstGeom>
          <a:noFill/>
          <a:ln w="50800">
            <a:solidFill>
              <a:schemeClr val="tx2"/>
            </a:solidFill>
          </a:ln>
        </p:spPr>
        <p:txBody>
          <a:bodyPr wrap="square" tIns="180000" bIns="180000" rtlCol="0">
            <a:spAutoFit/>
          </a:bodyPr>
          <a:lstStyle/>
          <a:p>
            <a:pPr algn="ctr"/>
            <a:r>
              <a:rPr lang="sk-SK" dirty="0" smtClean="0"/>
              <a:t> Znalosť</a:t>
            </a:r>
            <a:endParaRPr lang="sk-SK" dirty="0"/>
          </a:p>
        </p:txBody>
      </p:sp>
      <p:cxnSp>
        <p:nvCxnSpPr>
          <p:cNvPr id="61" name="Rovná spojovacia šípka 60"/>
          <p:cNvCxnSpPr/>
          <p:nvPr/>
        </p:nvCxnSpPr>
        <p:spPr>
          <a:xfrm>
            <a:off x="3071802" y="4274114"/>
            <a:ext cx="1143008" cy="1588"/>
          </a:xfrm>
          <a:prstGeom prst="straightConnector1">
            <a:avLst/>
          </a:prstGeom>
          <a:ln w="28575">
            <a:solidFill>
              <a:schemeClr val="accent1">
                <a:shade val="95000"/>
                <a:satMod val="105000"/>
                <a:alpha val="2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BlokTextu 63"/>
          <p:cNvSpPr txBox="1"/>
          <p:nvPr/>
        </p:nvSpPr>
        <p:spPr>
          <a:xfrm>
            <a:off x="3214678" y="3916924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 smtClean="0">
                <a:solidFill>
                  <a:schemeClr val="bg1">
                    <a:lumMod val="50000"/>
                  </a:schemeClr>
                </a:solidFill>
              </a:rPr>
              <a:t>1a</a:t>
            </a:r>
            <a:endParaRPr lang="sk-SK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63" name="Rovná spojovacia šípka 62"/>
          <p:cNvCxnSpPr/>
          <p:nvPr/>
        </p:nvCxnSpPr>
        <p:spPr>
          <a:xfrm rot="5400000">
            <a:off x="4287042" y="5357826"/>
            <a:ext cx="1000132" cy="1588"/>
          </a:xfrm>
          <a:prstGeom prst="straightConnector1">
            <a:avLst/>
          </a:prstGeom>
          <a:ln w="28575">
            <a:solidFill>
              <a:schemeClr val="accent1">
                <a:shade val="95000"/>
                <a:satMod val="105000"/>
                <a:alpha val="2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BlokTextu 65"/>
          <p:cNvSpPr txBox="1"/>
          <p:nvPr/>
        </p:nvSpPr>
        <p:spPr>
          <a:xfrm>
            <a:off x="4357686" y="5143512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 smtClean="0">
                <a:solidFill>
                  <a:schemeClr val="bg1">
                    <a:lumMod val="50000"/>
                  </a:schemeClr>
                </a:solidFill>
              </a:rPr>
              <a:t>3a</a:t>
            </a:r>
            <a:endParaRPr lang="sk-SK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6" name="Skupina 75"/>
          <p:cNvGrpSpPr/>
          <p:nvPr/>
        </p:nvGrpSpPr>
        <p:grpSpPr>
          <a:xfrm>
            <a:off x="3071802" y="4488428"/>
            <a:ext cx="1143008" cy="369332"/>
            <a:chOff x="3071802" y="4488428"/>
            <a:chExt cx="1143008" cy="369332"/>
          </a:xfrm>
        </p:grpSpPr>
        <p:cxnSp>
          <p:nvCxnSpPr>
            <p:cNvPr id="69" name="Rovná spojovacia šípka 68"/>
            <p:cNvCxnSpPr/>
            <p:nvPr/>
          </p:nvCxnSpPr>
          <p:spPr>
            <a:xfrm>
              <a:off x="3071802" y="4500570"/>
              <a:ext cx="1143008" cy="1588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BlokTextu 69"/>
            <p:cNvSpPr txBox="1"/>
            <p:nvPr/>
          </p:nvSpPr>
          <p:spPr>
            <a:xfrm>
              <a:off x="3214678" y="4488428"/>
              <a:ext cx="7858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k-SK" dirty="0" smtClean="0">
                  <a:solidFill>
                    <a:srgbClr val="C00000"/>
                  </a:solidFill>
                </a:rPr>
                <a:t>1b</a:t>
              </a:r>
              <a:endParaRPr lang="sk-SK" dirty="0">
                <a:solidFill>
                  <a:srgbClr val="C00000"/>
                </a:solidFill>
              </a:endParaRPr>
            </a:p>
          </p:txBody>
        </p:sp>
      </p:grpSp>
      <p:sp>
        <p:nvSpPr>
          <p:cNvPr id="24" name="BlokTextu 23"/>
          <p:cNvSpPr txBox="1"/>
          <p:nvPr/>
        </p:nvSpPr>
        <p:spPr>
          <a:xfrm>
            <a:off x="1285852" y="6003195"/>
            <a:ext cx="1714512" cy="640515"/>
          </a:xfrm>
          <a:prstGeom prst="rect">
            <a:avLst/>
          </a:prstGeom>
          <a:noFill/>
          <a:ln w="50800">
            <a:solidFill>
              <a:schemeClr val="tx2">
                <a:alpha val="20000"/>
              </a:schemeClr>
            </a:solidFill>
          </a:ln>
        </p:spPr>
        <p:txBody>
          <a:bodyPr wrap="square" tIns="180000" bIns="180000" rtlCol="0">
            <a:spAutoFit/>
          </a:bodyPr>
          <a:lstStyle/>
          <a:p>
            <a:pPr algn="ctr"/>
            <a:r>
              <a:rPr lang="sk-SK" dirty="0" smtClean="0"/>
              <a:t> </a:t>
            </a:r>
            <a:r>
              <a:rPr lang="sk-SK" dirty="0" smtClean="0">
                <a:solidFill>
                  <a:schemeClr val="bg1">
                    <a:lumMod val="50000"/>
                  </a:schemeClr>
                </a:solidFill>
              </a:rPr>
              <a:t>Testy</a:t>
            </a:r>
            <a:endParaRPr lang="sk-SK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25" name="Rovná spojovacia šípka 24"/>
          <p:cNvCxnSpPr/>
          <p:nvPr/>
        </p:nvCxnSpPr>
        <p:spPr>
          <a:xfrm>
            <a:off x="3071802" y="6286520"/>
            <a:ext cx="1143008" cy="1588"/>
          </a:xfrm>
          <a:prstGeom prst="straightConnector1">
            <a:avLst/>
          </a:prstGeom>
          <a:ln w="28575">
            <a:solidFill>
              <a:schemeClr val="accent1">
                <a:shade val="95000"/>
                <a:satMod val="105000"/>
                <a:alpha val="2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BlokTextu 25"/>
          <p:cNvSpPr txBox="1"/>
          <p:nvPr/>
        </p:nvSpPr>
        <p:spPr>
          <a:xfrm>
            <a:off x="3214678" y="5917188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 smtClean="0">
                <a:solidFill>
                  <a:schemeClr val="bg1">
                    <a:lumMod val="50000"/>
                  </a:schemeClr>
                </a:solidFill>
              </a:rPr>
              <a:t>2a</a:t>
            </a:r>
            <a:endParaRPr lang="sk-SK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DP\prez\img\pri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00046" y="0"/>
            <a:ext cx="757237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BlokTextu 6"/>
          <p:cNvSpPr txBox="1">
            <a:spLocks noChangeArrowheads="1"/>
          </p:cNvSpPr>
          <p:nvPr/>
        </p:nvSpPr>
        <p:spPr bwMode="auto">
          <a:xfrm>
            <a:off x="1143000" y="-24"/>
            <a:ext cx="80010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 sz="4800" dirty="0" smtClean="0">
                <a:latin typeface="Calibri" pitchFamily="34" charset="0"/>
              </a:rPr>
              <a:t>Návrh metódy</a:t>
            </a:r>
            <a:endParaRPr lang="sk-SK" sz="4800" dirty="0">
              <a:latin typeface="Calibri" pitchFamily="34" charset="0"/>
            </a:endParaRPr>
          </a:p>
        </p:txBody>
      </p:sp>
      <p:sp>
        <p:nvSpPr>
          <p:cNvPr id="11" name="BlokTextu 10"/>
          <p:cNvSpPr txBox="1"/>
          <p:nvPr/>
        </p:nvSpPr>
        <p:spPr>
          <a:xfrm>
            <a:off x="1214438" y="901843"/>
            <a:ext cx="7786687" cy="140038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ts val="3400"/>
              </a:lnSpc>
              <a:spcBef>
                <a:spcPts val="0"/>
              </a:spcBef>
              <a:spcAft>
                <a:spcPts val="1800"/>
              </a:spcAft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Ø"/>
              <a:defRPr/>
            </a:pPr>
            <a:r>
              <a:rPr lang="sk-SK" sz="2400" dirty="0">
                <a:latin typeface="+mn-lt"/>
                <a:cs typeface="+mn-cs"/>
              </a:rPr>
              <a:t>	</a:t>
            </a:r>
            <a:r>
              <a:rPr lang="sk-SK" sz="2400" dirty="0" smtClean="0">
                <a:latin typeface="+mn-lt"/>
                <a:cs typeface="+mn-cs"/>
              </a:rPr>
              <a:t>Hypotéza: Pri čítaní textu existuje korelácia medzi 	úrovňou pochopenia obsahu a mimikou 	(</a:t>
            </a:r>
            <a:r>
              <a:rPr lang="sk-SK" sz="2400" dirty="0" smtClean="0">
                <a:latin typeface="+mn-lt"/>
              </a:rPr>
              <a:t>emocionálnym</a:t>
            </a:r>
            <a:r>
              <a:rPr lang="sk-SK" sz="2400" dirty="0" smtClean="0"/>
              <a:t> </a:t>
            </a:r>
            <a:r>
              <a:rPr lang="sk-SK" sz="2400" dirty="0" smtClean="0">
                <a:latin typeface="+mn-lt"/>
                <a:cs typeface="+mn-cs"/>
              </a:rPr>
              <a:t>stavom)</a:t>
            </a:r>
            <a:endParaRPr lang="sk-SK" sz="2400" i="1" dirty="0">
              <a:latin typeface="+mn-lt"/>
              <a:cs typeface="+mn-cs"/>
            </a:endParaRPr>
          </a:p>
        </p:txBody>
      </p:sp>
      <p:sp>
        <p:nvSpPr>
          <p:cNvPr id="57" name="BlokTextu 56"/>
          <p:cNvSpPr txBox="1"/>
          <p:nvPr/>
        </p:nvSpPr>
        <p:spPr>
          <a:xfrm>
            <a:off x="4286248" y="4071942"/>
            <a:ext cx="1714512" cy="640515"/>
          </a:xfrm>
          <a:prstGeom prst="rect">
            <a:avLst/>
          </a:prstGeom>
          <a:noFill/>
          <a:ln w="50800">
            <a:solidFill>
              <a:schemeClr val="tx2"/>
            </a:solidFill>
          </a:ln>
        </p:spPr>
        <p:txBody>
          <a:bodyPr wrap="square" tIns="180000" bIns="180000" rtlCol="0">
            <a:spAutoFit/>
          </a:bodyPr>
          <a:lstStyle/>
          <a:p>
            <a:pPr algn="ctr"/>
            <a:r>
              <a:rPr lang="sk-SK" dirty="0" smtClean="0"/>
              <a:t> Emócie</a:t>
            </a:r>
            <a:endParaRPr lang="sk-SK" dirty="0"/>
          </a:p>
        </p:txBody>
      </p:sp>
      <p:sp>
        <p:nvSpPr>
          <p:cNvPr id="58" name="BlokTextu 57"/>
          <p:cNvSpPr txBox="1"/>
          <p:nvPr/>
        </p:nvSpPr>
        <p:spPr>
          <a:xfrm>
            <a:off x="1285852" y="4071942"/>
            <a:ext cx="1714512" cy="640515"/>
          </a:xfrm>
          <a:prstGeom prst="rect">
            <a:avLst/>
          </a:prstGeom>
          <a:noFill/>
          <a:ln w="50800">
            <a:solidFill>
              <a:schemeClr val="tx2"/>
            </a:solidFill>
          </a:ln>
        </p:spPr>
        <p:txBody>
          <a:bodyPr wrap="square" tIns="180000" bIns="180000" rtlCol="0">
            <a:spAutoFit/>
          </a:bodyPr>
          <a:lstStyle/>
          <a:p>
            <a:pPr algn="ctr"/>
            <a:r>
              <a:rPr lang="sk-SK" dirty="0" smtClean="0"/>
              <a:t> Kamera</a:t>
            </a:r>
            <a:endParaRPr lang="sk-SK" dirty="0"/>
          </a:p>
        </p:txBody>
      </p:sp>
      <p:sp>
        <p:nvSpPr>
          <p:cNvPr id="59" name="BlokTextu 58"/>
          <p:cNvSpPr txBox="1"/>
          <p:nvPr/>
        </p:nvSpPr>
        <p:spPr>
          <a:xfrm>
            <a:off x="4286248" y="6000768"/>
            <a:ext cx="1714512" cy="640515"/>
          </a:xfrm>
          <a:prstGeom prst="rect">
            <a:avLst/>
          </a:prstGeom>
          <a:noFill/>
          <a:ln w="50800">
            <a:solidFill>
              <a:schemeClr val="tx2"/>
            </a:solidFill>
          </a:ln>
        </p:spPr>
        <p:txBody>
          <a:bodyPr wrap="square" tIns="180000" bIns="180000" rtlCol="0">
            <a:spAutoFit/>
          </a:bodyPr>
          <a:lstStyle/>
          <a:p>
            <a:pPr algn="ctr"/>
            <a:r>
              <a:rPr lang="sk-SK" dirty="0" smtClean="0"/>
              <a:t> Znalosť</a:t>
            </a:r>
            <a:endParaRPr lang="sk-SK" dirty="0"/>
          </a:p>
        </p:txBody>
      </p:sp>
      <p:sp>
        <p:nvSpPr>
          <p:cNvPr id="60" name="BlokTextu 59"/>
          <p:cNvSpPr txBox="1"/>
          <p:nvPr/>
        </p:nvSpPr>
        <p:spPr>
          <a:xfrm>
            <a:off x="1285852" y="6003195"/>
            <a:ext cx="1714512" cy="640515"/>
          </a:xfrm>
          <a:prstGeom prst="rect">
            <a:avLst/>
          </a:prstGeom>
          <a:noFill/>
          <a:ln w="50800">
            <a:solidFill>
              <a:schemeClr val="tx2">
                <a:alpha val="20000"/>
              </a:schemeClr>
            </a:solidFill>
          </a:ln>
        </p:spPr>
        <p:txBody>
          <a:bodyPr wrap="square" tIns="180000" bIns="180000" rtlCol="0">
            <a:spAutoFit/>
          </a:bodyPr>
          <a:lstStyle/>
          <a:p>
            <a:pPr algn="ctr"/>
            <a:r>
              <a:rPr lang="sk-SK" dirty="0" smtClean="0"/>
              <a:t> </a:t>
            </a:r>
            <a:r>
              <a:rPr lang="sk-SK" dirty="0" smtClean="0">
                <a:solidFill>
                  <a:schemeClr val="bg1">
                    <a:lumMod val="50000"/>
                  </a:schemeClr>
                </a:solidFill>
              </a:rPr>
              <a:t>Testy</a:t>
            </a:r>
            <a:endParaRPr lang="sk-SK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5" name="Skupina 78"/>
          <p:cNvGrpSpPr/>
          <p:nvPr/>
        </p:nvGrpSpPr>
        <p:grpSpPr>
          <a:xfrm>
            <a:off x="5072066" y="4857760"/>
            <a:ext cx="642942" cy="1000132"/>
            <a:chOff x="5286380" y="4857760"/>
            <a:chExt cx="642942" cy="1000132"/>
          </a:xfrm>
        </p:grpSpPr>
        <p:cxnSp>
          <p:nvCxnSpPr>
            <p:cNvPr id="67" name="Rovná spojovacia šípka 66"/>
            <p:cNvCxnSpPr/>
            <p:nvPr/>
          </p:nvCxnSpPr>
          <p:spPr>
            <a:xfrm rot="5400000">
              <a:off x="4929984" y="5357032"/>
              <a:ext cx="1000132" cy="1588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BlokTextu 67"/>
            <p:cNvSpPr txBox="1"/>
            <p:nvPr/>
          </p:nvSpPr>
          <p:spPr>
            <a:xfrm>
              <a:off x="5286380" y="5142718"/>
              <a:ext cx="6429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k-SK" dirty="0" smtClean="0">
                  <a:solidFill>
                    <a:srgbClr val="C00000"/>
                  </a:solidFill>
                </a:rPr>
                <a:t>2b</a:t>
              </a:r>
              <a:endParaRPr lang="sk-SK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6" name="Skupina 75"/>
          <p:cNvGrpSpPr/>
          <p:nvPr/>
        </p:nvGrpSpPr>
        <p:grpSpPr>
          <a:xfrm>
            <a:off x="3071802" y="4488428"/>
            <a:ext cx="1143008" cy="369332"/>
            <a:chOff x="3071802" y="4547724"/>
            <a:chExt cx="1143008" cy="369332"/>
          </a:xfrm>
        </p:grpSpPr>
        <p:cxnSp>
          <p:nvCxnSpPr>
            <p:cNvPr id="69" name="Rovná spojovacia šípka 68"/>
            <p:cNvCxnSpPr/>
            <p:nvPr/>
          </p:nvCxnSpPr>
          <p:spPr>
            <a:xfrm>
              <a:off x="3071802" y="4559866"/>
              <a:ext cx="1143008" cy="1588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BlokTextu 69"/>
            <p:cNvSpPr txBox="1"/>
            <p:nvPr/>
          </p:nvSpPr>
          <p:spPr>
            <a:xfrm>
              <a:off x="3214678" y="4547724"/>
              <a:ext cx="7858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k-SK" dirty="0" smtClean="0">
                  <a:solidFill>
                    <a:srgbClr val="C00000"/>
                  </a:solidFill>
                </a:rPr>
                <a:t>1b</a:t>
              </a:r>
              <a:endParaRPr lang="sk-SK" dirty="0">
                <a:solidFill>
                  <a:srgbClr val="C00000"/>
                </a:solidFill>
              </a:endParaRPr>
            </a:p>
          </p:txBody>
        </p:sp>
      </p:grpSp>
      <p:cxnSp>
        <p:nvCxnSpPr>
          <p:cNvPr id="15" name="Rovná spojovacia šípka 14"/>
          <p:cNvCxnSpPr/>
          <p:nvPr/>
        </p:nvCxnSpPr>
        <p:spPr>
          <a:xfrm>
            <a:off x="3071802" y="4274114"/>
            <a:ext cx="1143008" cy="1588"/>
          </a:xfrm>
          <a:prstGeom prst="straightConnector1">
            <a:avLst/>
          </a:prstGeom>
          <a:ln w="28575">
            <a:solidFill>
              <a:schemeClr val="accent1">
                <a:shade val="95000"/>
                <a:satMod val="105000"/>
                <a:alpha val="2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BlokTextu 15"/>
          <p:cNvSpPr txBox="1"/>
          <p:nvPr/>
        </p:nvSpPr>
        <p:spPr>
          <a:xfrm>
            <a:off x="3214678" y="3916924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 smtClean="0">
                <a:solidFill>
                  <a:schemeClr val="bg1">
                    <a:lumMod val="50000"/>
                  </a:schemeClr>
                </a:solidFill>
              </a:rPr>
              <a:t>1a</a:t>
            </a:r>
            <a:endParaRPr lang="sk-SK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7" name="Rovná spojovacia šípka 16"/>
          <p:cNvCxnSpPr/>
          <p:nvPr/>
        </p:nvCxnSpPr>
        <p:spPr>
          <a:xfrm rot="5400000">
            <a:off x="4287042" y="5357826"/>
            <a:ext cx="1000132" cy="1588"/>
          </a:xfrm>
          <a:prstGeom prst="straightConnector1">
            <a:avLst/>
          </a:prstGeom>
          <a:ln w="28575">
            <a:solidFill>
              <a:schemeClr val="accent1">
                <a:shade val="95000"/>
                <a:satMod val="105000"/>
                <a:alpha val="2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BlokTextu 17"/>
          <p:cNvSpPr txBox="1"/>
          <p:nvPr/>
        </p:nvSpPr>
        <p:spPr>
          <a:xfrm>
            <a:off x="4357686" y="5143512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 smtClean="0">
                <a:solidFill>
                  <a:schemeClr val="bg1">
                    <a:lumMod val="50000"/>
                  </a:schemeClr>
                </a:solidFill>
              </a:rPr>
              <a:t>3a</a:t>
            </a:r>
            <a:endParaRPr lang="sk-SK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9" name="Rovná spojovacia šípka 18"/>
          <p:cNvCxnSpPr/>
          <p:nvPr/>
        </p:nvCxnSpPr>
        <p:spPr>
          <a:xfrm>
            <a:off x="3071802" y="6286520"/>
            <a:ext cx="1143008" cy="1588"/>
          </a:xfrm>
          <a:prstGeom prst="straightConnector1">
            <a:avLst/>
          </a:prstGeom>
          <a:ln w="28575">
            <a:solidFill>
              <a:schemeClr val="accent1">
                <a:shade val="95000"/>
                <a:satMod val="105000"/>
                <a:alpha val="2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BlokTextu 19"/>
          <p:cNvSpPr txBox="1"/>
          <p:nvPr/>
        </p:nvSpPr>
        <p:spPr>
          <a:xfrm>
            <a:off x="3214678" y="5917188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 smtClean="0">
                <a:solidFill>
                  <a:schemeClr val="bg1">
                    <a:lumMod val="50000"/>
                  </a:schemeClr>
                </a:solidFill>
              </a:rPr>
              <a:t>2a</a:t>
            </a:r>
            <a:endParaRPr lang="sk-SK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2708</TotalTime>
  <Words>447</Words>
  <Application>Microsoft Office PowerPoint</Application>
  <PresentationFormat>Prezentácia na obrazovke (4:3)</PresentationFormat>
  <Paragraphs>230</Paragraphs>
  <Slides>34</Slides>
  <Notes>28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34</vt:i4>
      </vt:variant>
    </vt:vector>
  </HeadingPairs>
  <TitlesOfParts>
    <vt:vector size="35" baseType="lpstr">
      <vt:lpstr>Motív Office</vt:lpstr>
      <vt:lpstr>Rozpoznávanie emócií používateľa v  informačnom systéme</vt:lpstr>
      <vt:lpstr>Snímka 2</vt:lpstr>
      <vt:lpstr>Snímka 3</vt:lpstr>
      <vt:lpstr>Snímka 4</vt:lpstr>
      <vt:lpstr>Snímka 5</vt:lpstr>
      <vt:lpstr>Snímka 6</vt:lpstr>
      <vt:lpstr>Snímka 7</vt:lpstr>
      <vt:lpstr>Snímka 8</vt:lpstr>
      <vt:lpstr>Snímka 9</vt:lpstr>
      <vt:lpstr>Snímka 10</vt:lpstr>
      <vt:lpstr>Snímka 11</vt:lpstr>
      <vt:lpstr>Snímka 12</vt:lpstr>
      <vt:lpstr>Snímka 13</vt:lpstr>
      <vt:lpstr>Snímka 14</vt:lpstr>
      <vt:lpstr>Snímka 15</vt:lpstr>
      <vt:lpstr>Snímka 16</vt:lpstr>
      <vt:lpstr>Snímka 17</vt:lpstr>
      <vt:lpstr>Snímka 18</vt:lpstr>
      <vt:lpstr>Snímka 19</vt:lpstr>
      <vt:lpstr>Snímka 20</vt:lpstr>
      <vt:lpstr>Snímka 21</vt:lpstr>
      <vt:lpstr>Snímka 22</vt:lpstr>
      <vt:lpstr>Snímka 23</vt:lpstr>
      <vt:lpstr>Snímka 24</vt:lpstr>
      <vt:lpstr>Snímka 25</vt:lpstr>
      <vt:lpstr>Snímka 26</vt:lpstr>
      <vt:lpstr>Snímka 27</vt:lpstr>
      <vt:lpstr>Snímka 28</vt:lpstr>
      <vt:lpstr>Snímka 29</vt:lpstr>
      <vt:lpstr>Snímka 30</vt:lpstr>
      <vt:lpstr>Snímka 31</vt:lpstr>
      <vt:lpstr>Snímka 32</vt:lpstr>
      <vt:lpstr>Snímka 33</vt:lpstr>
      <vt:lpstr>Snímka 34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Rozpoznávanie emócií používateľa v informačnom systéme</dc:title>
  <dc:creator>mate</dc:creator>
  <cp:lastModifiedBy>mate</cp:lastModifiedBy>
  <cp:revision>134</cp:revision>
  <dcterms:created xsi:type="dcterms:W3CDTF">2011-12-06T10:14:40Z</dcterms:created>
  <dcterms:modified xsi:type="dcterms:W3CDTF">2012-10-30T08:28:58Z</dcterms:modified>
</cp:coreProperties>
</file>