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4" r:id="rId7"/>
    <p:sldId id="269" r:id="rId8"/>
    <p:sldId id="270" r:id="rId9"/>
    <p:sldId id="278" r:id="rId10"/>
    <p:sldId id="263" r:id="rId11"/>
    <p:sldId id="271" r:id="rId12"/>
    <p:sldId id="279" r:id="rId13"/>
    <p:sldId id="272" r:id="rId14"/>
    <p:sldId id="273" r:id="rId15"/>
    <p:sldId id="274" r:id="rId16"/>
    <p:sldId id="275" r:id="rId17"/>
    <p:sldId id="276" r:id="rId18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>
      <p:cViewPr varScale="1">
        <p:scale>
          <a:sx n="116" d="100"/>
          <a:sy n="116" d="100"/>
        </p:scale>
        <p:origin x="7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16633"/>
            <a:ext cx="8424936" cy="936103"/>
          </a:xfr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437112"/>
            <a:ext cx="7376864" cy="120168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156176" y="6165304"/>
            <a:ext cx="298782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805264"/>
            <a:ext cx="2664296" cy="9554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4008" y="5877272"/>
            <a:ext cx="4032448" cy="7200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B1B5-D958-4A91-AE1D-A2AAAB5B3981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 smtClean="0"/>
              <a:t>Kliknite sem a upravte štýl predlohy nadpisov.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 smtClean="0"/>
              <a:t>Kliknite sem a upravte štýly predlohy textu.</a:t>
            </a:r>
          </a:p>
          <a:p>
            <a:pPr lvl="1"/>
            <a:r>
              <a:rPr lang="sk-SK" dirty="0" smtClean="0"/>
              <a:t>Druhá úroveň</a:t>
            </a:r>
          </a:p>
          <a:p>
            <a:pPr lvl="2"/>
            <a:r>
              <a:rPr lang="sk-SK" dirty="0" smtClean="0"/>
              <a:t>Tretia úroveň</a:t>
            </a:r>
          </a:p>
          <a:p>
            <a:pPr lvl="3"/>
            <a:r>
              <a:rPr lang="sk-SK" dirty="0" smtClean="0"/>
              <a:t>Štvrtá úroveň</a:t>
            </a:r>
          </a:p>
          <a:p>
            <a:pPr lvl="4"/>
            <a:r>
              <a:rPr lang="sk-SK" dirty="0" smtClean="0"/>
              <a:t>Piata úroveň</a:t>
            </a: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457200" y="63618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B1B5-D958-4A91-AE1D-A2AAAB5B3981}" type="slidenum">
              <a:rPr lang="sk-SK" smtClean="0"/>
              <a:pPr/>
              <a:t>‹#›</a:t>
            </a:fld>
            <a:endParaRPr lang="sk-SK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0352" y="6371109"/>
            <a:ext cx="1008112" cy="442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374402"/>
            <a:ext cx="1224136" cy="4389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12.jpeg"/><Relationship Id="rId5" Type="http://schemas.openxmlformats.org/officeDocument/2006/relationships/image" Target="../media/image24.gif"/><Relationship Id="rId10" Type="http://schemas.openxmlformats.org/officeDocument/2006/relationships/image" Target="../media/image11.jpeg"/><Relationship Id="rId4" Type="http://schemas.openxmlformats.org/officeDocument/2006/relationships/image" Target="../media/image23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2048" y="188641"/>
            <a:ext cx="8244408" cy="936103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Formulujeme</a:t>
            </a:r>
            <a:r>
              <a:rPr lang="en-US" sz="4000" dirty="0" smtClean="0"/>
              <a:t> </a:t>
            </a:r>
            <a:r>
              <a:rPr lang="en-US" sz="4000" dirty="0" err="1" smtClean="0"/>
              <a:t>hypot</a:t>
            </a:r>
            <a:r>
              <a:rPr lang="sk-SK" sz="4000" dirty="0" err="1" smtClean="0"/>
              <a:t>ézy</a:t>
            </a: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4819600"/>
            <a:ext cx="2592288" cy="913656"/>
          </a:xfrm>
        </p:spPr>
        <p:txBody>
          <a:bodyPr>
            <a:normAutofit fontScale="92500"/>
          </a:bodyPr>
          <a:lstStyle/>
          <a:p>
            <a:r>
              <a:rPr lang="sk-SK" dirty="0" smtClean="0"/>
              <a:t>Jakub Šimko</a:t>
            </a:r>
          </a:p>
          <a:p>
            <a:r>
              <a:rPr lang="en-US" sz="1800" dirty="0" err="1" smtClean="0"/>
              <a:t>j</a:t>
            </a:r>
            <a:r>
              <a:rPr lang="sk-SK" sz="1800" dirty="0" err="1" smtClean="0"/>
              <a:t>akub.simko</a:t>
            </a:r>
            <a:r>
              <a:rPr lang="en-US" sz="1800" dirty="0" smtClean="0"/>
              <a:t>@</a:t>
            </a:r>
            <a:r>
              <a:rPr lang="en-US" sz="1800" dirty="0" err="1" smtClean="0"/>
              <a:t>stuba.sk</a:t>
            </a:r>
            <a:endParaRPr lang="sk-SK" sz="1800" dirty="0"/>
          </a:p>
        </p:txBody>
      </p:sp>
      <p:pic>
        <p:nvPicPr>
          <p:cNvPr id="2050" name="Picture 2" descr="http://www.vintagepoint.com/assets/client/File/educatedguess/Hypothesis%20Bottles/HYPOTHESIS%20HI%20RES%20PHOTO%20GLAMOU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23828" y="1384310"/>
            <a:ext cx="6120172" cy="4080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Hypotéza sa odvíja od toho, čo chceme našou metódou či aplikáciou dosiahnuť/zlepšiť</a:t>
            </a:r>
            <a:endParaRPr lang="sk-SK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467544" y="162880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Prinášate hodnotu pre používateľa</a:t>
            </a:r>
          </a:p>
          <a:p>
            <a:pPr marL="914400" lvl="1" indent="-457200">
              <a:spcBef>
                <a:spcPct val="20000"/>
              </a:spcBef>
            </a:pPr>
            <a:r>
              <a:rPr lang="sk-SK" b="1" dirty="0" smtClean="0"/>
              <a:t>(odporúčate, </a:t>
            </a:r>
            <a:r>
              <a:rPr lang="sk-SK" b="1" dirty="0" err="1" smtClean="0"/>
              <a:t>vizualizujete</a:t>
            </a:r>
            <a:r>
              <a:rPr lang="sk-SK" b="1" dirty="0" smtClean="0"/>
              <a:t>, vyhľadávate, učíte, ...)</a:t>
            </a:r>
          </a:p>
          <a:p>
            <a:pPr marL="914400" lvl="1" indent="-457200">
              <a:spcBef>
                <a:spcPct val="20000"/>
              </a:spcBef>
            </a:pP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„Je aplikácia XY príjemnejšia na používanie?“</a:t>
            </a:r>
          </a:p>
          <a:p>
            <a:pPr marL="914400" lvl="1" indent="-457200">
              <a:spcBef>
                <a:spcPct val="20000"/>
              </a:spcBef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„Naučil sa pomocou 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aplikácie 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XY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študent látku lepšie?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Získavate</a:t>
            </a:r>
            <a:r>
              <a:rPr kumimoji="0" lang="sk-SK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dáta (použiteľné ďalej)</a:t>
            </a:r>
          </a:p>
          <a:p>
            <a:pPr marL="914400" lvl="1" indent="-457200">
              <a:spcBef>
                <a:spcPct val="20000"/>
              </a:spcBef>
            </a:pPr>
            <a:r>
              <a:rPr lang="sk-SK" b="1" dirty="0" smtClean="0"/>
              <a:t>(anotácie, </a:t>
            </a:r>
            <a:r>
              <a:rPr lang="sk-SK" b="1" dirty="0" err="1" smtClean="0"/>
              <a:t>tagy</a:t>
            </a:r>
            <a:r>
              <a:rPr lang="sk-SK" b="1" dirty="0" smtClean="0"/>
              <a:t>, prepojenia, modely, ...)</a:t>
            </a:r>
          </a:p>
          <a:p>
            <a:pPr marL="914400" lvl="1" indent="-457200">
              <a:spcBef>
                <a:spcPct val="20000"/>
              </a:spcBef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„Produkuje metóda XY špecifickejšie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k-SK" b="1" i="0" u="none" strike="noStrike" kern="1200" cap="none" spc="0" normalizeH="0" noProof="0" dirty="0" err="1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metadáta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ako YZ?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914400" lvl="1" indent="-457200">
              <a:spcBef>
                <a:spcPct val="20000"/>
              </a:spcBef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„Metóda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XY identifikuje všetky záujmy používateľa...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sk-SK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k-SK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Zefektívňujete výpočty</a:t>
            </a:r>
          </a:p>
          <a:p>
            <a:pPr marL="914400" lvl="1" indent="-457200">
              <a:spcBef>
                <a:spcPct val="20000"/>
              </a:spcBef>
            </a:pPr>
            <a:r>
              <a:rPr lang="sk-SK" b="1" dirty="0" smtClean="0"/>
              <a:t>(zrýchľujete výpočet, redukujete množstvo zdrojov, ...)</a:t>
            </a:r>
          </a:p>
          <a:p>
            <a:pPr marL="914400" lvl="1" indent="-457200">
              <a:spcBef>
                <a:spcPct val="20000"/>
              </a:spcBef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„Škáluje metóda XY</a:t>
            </a:r>
            <a:r>
              <a:rPr kumimoji="0" lang="sk-SK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aj pri počte nad 10 000 používateľov?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endParaRPr kumimoji="0" lang="sk-SK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Na overovanie prístupov pre </a:t>
            </a:r>
            <a:r>
              <a:rPr lang="sk-SK" dirty="0" smtClean="0">
                <a:solidFill>
                  <a:srgbClr val="0070C0"/>
                </a:solidFill>
              </a:rPr>
              <a:t>získavanie dát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k-SK" dirty="0" smtClean="0"/>
              <a:t>možno využiť viaceré metriky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Presnosť (</a:t>
            </a:r>
            <a:r>
              <a:rPr lang="sk-SK" dirty="0" err="1" smtClean="0">
                <a:solidFill>
                  <a:srgbClr val="0070C0"/>
                </a:solidFill>
              </a:rPr>
              <a:t>accuracy</a:t>
            </a:r>
            <a:r>
              <a:rPr lang="sk-SK" dirty="0" smtClean="0">
                <a:solidFill>
                  <a:srgbClr val="0070C0"/>
                </a:solidFill>
              </a:rPr>
              <a:t>): </a:t>
            </a:r>
            <a:r>
              <a:rPr lang="sk-SK" dirty="0" smtClean="0"/>
              <a:t>sú jednotlivé údaje platné?</a:t>
            </a:r>
          </a:p>
          <a:p>
            <a:pPr lvl="1"/>
            <a:r>
              <a:rPr lang="sk-SK" dirty="0" smtClean="0"/>
              <a:t>Vyhodnocovanie jednoduchých faktov (</a:t>
            </a:r>
            <a:r>
              <a:rPr lang="sk-SK" dirty="0" err="1" smtClean="0"/>
              <a:t>zdroj-tag</a:t>
            </a:r>
            <a:r>
              <a:rPr lang="sk-SK" dirty="0" smtClean="0"/>
              <a:t>, </a:t>
            </a:r>
            <a:r>
              <a:rPr lang="sk-SK" dirty="0" err="1" smtClean="0"/>
              <a:t>koncept-koncept</a:t>
            </a:r>
            <a:r>
              <a:rPr lang="sk-SK" dirty="0" smtClean="0"/>
              <a:t>)</a:t>
            </a:r>
          </a:p>
          <a:p>
            <a:pPr lvl="1"/>
            <a:r>
              <a:rPr lang="sk-SK" dirty="0" smtClean="0"/>
              <a:t>Dá sa využiť aj na zložitejšie štruktúry, ak ich dekomponujeme</a:t>
            </a:r>
            <a:endParaRPr lang="en-US" dirty="0" smtClean="0"/>
          </a:p>
          <a:p>
            <a:endParaRPr lang="sk-SK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Precision/recall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Práca so zložitejšími štruktúrami (grafy, zoznamy)</a:t>
            </a:r>
          </a:p>
          <a:p>
            <a:r>
              <a:rPr lang="sk-SK" dirty="0" smtClean="0"/>
              <a:t>Zavedenie viacerých stupňov „správnosti“</a:t>
            </a:r>
          </a:p>
        </p:txBody>
      </p:sp>
      <p:pic>
        <p:nvPicPr>
          <p:cNvPr id="27650" name="Picture 2" descr="http://3.bp.blogspot.com/-8xRLz9w_wKE/TaH_HL8j4yI/AAAAAAAAAkI/LSqnDzzh0ls/s400/Picture+23.png"/>
          <p:cNvPicPr>
            <a:picLocks noChangeAspect="1" noChangeArrowheads="1"/>
          </p:cNvPicPr>
          <p:nvPr/>
        </p:nvPicPr>
        <p:blipFill>
          <a:blip r:embed="rId2" cstate="print"/>
          <a:srcRect t="11407" r="4357" b="8742"/>
          <a:stretch>
            <a:fillRect/>
          </a:stretch>
        </p:blipFill>
        <p:spPr bwMode="auto">
          <a:xfrm>
            <a:off x="2915815" y="2780928"/>
            <a:ext cx="6025527" cy="2376264"/>
          </a:xfrm>
          <a:prstGeom prst="rect">
            <a:avLst/>
          </a:prstGeom>
          <a:noFill/>
        </p:spPr>
      </p:pic>
      <p:sp>
        <p:nvSpPr>
          <p:cNvPr id="5" name="Obdĺžnik 4"/>
          <p:cNvSpPr/>
          <p:nvPr/>
        </p:nvSpPr>
        <p:spPr>
          <a:xfrm rot="21064953">
            <a:off x="290742" y="2705024"/>
            <a:ext cx="8604448" cy="1747748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b="1" dirty="0" smtClean="0"/>
              <a:t>Nestačí meranie len pre našu metódu, treba odmerať aj referenčnú!</a:t>
            </a:r>
            <a:endParaRPr lang="sk-SK" sz="3600" b="1" dirty="0"/>
          </a:p>
        </p:txBody>
      </p:sp>
      <p:pic>
        <p:nvPicPr>
          <p:cNvPr id="1026" name="Picture 2" descr="https://upload.wikimedia.org/wikipedia/commons/2/25/Fugu_in_T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806522" cy="26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Vždy sa pokúste použiť </a:t>
            </a:r>
            <a:r>
              <a:rPr lang="sk-SK" dirty="0" smtClean="0">
                <a:solidFill>
                  <a:srgbClr val="0070C0"/>
                </a:solidFill>
              </a:rPr>
              <a:t>zlatý štandard</a:t>
            </a:r>
            <a:r>
              <a:rPr lang="sk-SK" dirty="0" smtClean="0"/>
              <a:t>, </a:t>
            </a:r>
            <a:br>
              <a:rPr lang="sk-SK" dirty="0" smtClean="0"/>
            </a:br>
            <a:r>
              <a:rPr lang="sk-SK" dirty="0" smtClean="0">
                <a:solidFill>
                  <a:srgbClr val="0070C0"/>
                </a:solidFill>
              </a:rPr>
              <a:t>a posteriori </a:t>
            </a:r>
            <a:r>
              <a:rPr lang="sk-SK" dirty="0" smtClean="0"/>
              <a:t>hodnotenie je len doplnok...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Zlatý štandard = </a:t>
            </a:r>
            <a:r>
              <a:rPr lang="sk-SK" dirty="0" err="1" smtClean="0"/>
              <a:t>dataset</a:t>
            </a:r>
            <a:r>
              <a:rPr lang="sk-SK" dirty="0" smtClean="0"/>
              <a:t> pravdy</a:t>
            </a:r>
          </a:p>
          <a:p>
            <a:r>
              <a:rPr lang="sk-SK" sz="1800" dirty="0" smtClean="0"/>
              <a:t>	Porovnáte vaše dáta s tým, čo by malo vyjsť podľa štandardu</a:t>
            </a:r>
          </a:p>
          <a:p>
            <a:r>
              <a:rPr lang="sk-SK" sz="1800" dirty="0" smtClean="0"/>
              <a:t>	Ideálne využijete štandard </a:t>
            </a:r>
            <a:r>
              <a:rPr lang="sk-SK" sz="1800" dirty="0" smtClean="0">
                <a:solidFill>
                  <a:srgbClr val="0070C0"/>
                </a:solidFill>
              </a:rPr>
              <a:t>existujúci</a:t>
            </a:r>
            <a:r>
              <a:rPr lang="sk-SK" sz="1800" dirty="0" smtClean="0"/>
              <a:t> a </a:t>
            </a:r>
            <a:r>
              <a:rPr lang="sk-SK" sz="1800" dirty="0" smtClean="0">
                <a:solidFill>
                  <a:srgbClr val="0070C0"/>
                </a:solidFill>
              </a:rPr>
              <a:t>rozšírený v komunite</a:t>
            </a:r>
          </a:p>
          <a:p>
            <a:r>
              <a:rPr lang="sk-SK" sz="1800" dirty="0" smtClean="0">
                <a:solidFill>
                  <a:srgbClr val="0070C0"/>
                </a:solidFill>
              </a:rPr>
              <a:t>	</a:t>
            </a:r>
            <a:r>
              <a:rPr lang="sk-SK" sz="1800" dirty="0" smtClean="0"/>
              <a:t>Vyhodnotenie sa dá </a:t>
            </a:r>
            <a:r>
              <a:rPr lang="sk-SK" sz="1800" dirty="0" smtClean="0">
                <a:solidFill>
                  <a:srgbClr val="0070C0"/>
                </a:solidFill>
              </a:rPr>
              <a:t>bez úsilia opakovať</a:t>
            </a:r>
          </a:p>
          <a:p>
            <a:endParaRPr lang="sk-SK" sz="1800" dirty="0" smtClean="0">
              <a:solidFill>
                <a:srgbClr val="0070C0"/>
              </a:solidFill>
            </a:endParaRPr>
          </a:p>
          <a:p>
            <a:endParaRPr lang="sk-SK" dirty="0" smtClean="0"/>
          </a:p>
          <a:p>
            <a:r>
              <a:rPr lang="sk-SK" dirty="0" smtClean="0"/>
              <a:t>A posteriori</a:t>
            </a:r>
          </a:p>
          <a:p>
            <a:r>
              <a:rPr lang="sk-SK" dirty="0" smtClean="0"/>
              <a:t>	</a:t>
            </a:r>
            <a:r>
              <a:rPr lang="sk-SK" sz="1800" dirty="0" smtClean="0"/>
              <a:t>Po tom čo uskutočníte experiment, vyhodnotíte správnosť</a:t>
            </a:r>
          </a:p>
          <a:p>
            <a:r>
              <a:rPr lang="sk-SK" sz="1800" dirty="0" smtClean="0"/>
              <a:t>	Dá sa opakovať, ale len s úsilím</a:t>
            </a:r>
          </a:p>
          <a:p>
            <a:r>
              <a:rPr lang="sk-SK" sz="1800" dirty="0" smtClean="0"/>
              <a:t>	Často však </a:t>
            </a:r>
            <a:r>
              <a:rPr lang="sk-SK" sz="1800" dirty="0" smtClean="0">
                <a:solidFill>
                  <a:srgbClr val="0070C0"/>
                </a:solidFill>
              </a:rPr>
              <a:t>dá lepší obraz </a:t>
            </a:r>
            <a:r>
              <a:rPr lang="sk-SK" sz="1800" dirty="0" smtClean="0"/>
              <a:t>o skutočnosti, lebo máloktorý zlatý 	štandard pokryje všetko</a:t>
            </a:r>
            <a:endParaRPr lang="sk-SK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Overovanie prístupov prinášajúcich priamu hodnotu používateľovi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Silno závisí od typu metódy/aplikácie</a:t>
            </a:r>
          </a:p>
          <a:p>
            <a:pPr>
              <a:buNone/>
            </a:pPr>
            <a:r>
              <a:rPr lang="sk-SK" dirty="0" smtClean="0"/>
              <a:t>Často potreba </a:t>
            </a:r>
            <a:r>
              <a:rPr lang="sk-SK" dirty="0" smtClean="0">
                <a:solidFill>
                  <a:srgbClr val="0070C0"/>
                </a:solidFill>
              </a:rPr>
              <a:t>referenčnej metódy</a:t>
            </a:r>
          </a:p>
          <a:p>
            <a:endParaRPr lang="sk-SK" dirty="0" smtClean="0"/>
          </a:p>
          <a:p>
            <a:r>
              <a:rPr lang="sk-SK" dirty="0" smtClean="0"/>
              <a:t>Učenie</a:t>
            </a:r>
          </a:p>
          <a:p>
            <a:r>
              <a:rPr lang="sk-SK" dirty="0" smtClean="0"/>
              <a:t>Odporúčanie</a:t>
            </a:r>
          </a:p>
          <a:p>
            <a:pPr lvl="1"/>
            <a:r>
              <a:rPr lang="sk-SK" dirty="0" smtClean="0"/>
              <a:t>Kontrolovaný experiment: zakamuflovať do inej úlohy</a:t>
            </a:r>
          </a:p>
          <a:p>
            <a:pPr lvl="1"/>
            <a:r>
              <a:rPr lang="sk-SK" dirty="0" smtClean="0"/>
              <a:t>Nekontrolovaný experiment: kvantitatívne</a:t>
            </a:r>
          </a:p>
          <a:p>
            <a:r>
              <a:rPr lang="sk-SK" dirty="0" smtClean="0"/>
              <a:t>Vyhľadávanie</a:t>
            </a:r>
          </a:p>
          <a:p>
            <a:pPr lvl="1"/>
            <a:r>
              <a:rPr lang="sk-SK" dirty="0" smtClean="0"/>
              <a:t>Kontrolovaný experiment: </a:t>
            </a:r>
            <a:r>
              <a:rPr lang="sk-SK" dirty="0" err="1" smtClean="0"/>
              <a:t>sada</a:t>
            </a:r>
            <a:r>
              <a:rPr lang="sk-SK" dirty="0" smtClean="0"/>
              <a:t> vyhľadávacích úloh, sledovanie ich úspešnosti</a:t>
            </a:r>
          </a:p>
          <a:p>
            <a:r>
              <a:rPr lang="sk-SK" dirty="0" smtClean="0"/>
              <a:t>Vizualizácia</a:t>
            </a:r>
          </a:p>
          <a:p>
            <a:pPr lvl="1"/>
            <a:r>
              <a:rPr lang="sk-SK" dirty="0" smtClean="0"/>
              <a:t>Opäť </a:t>
            </a:r>
            <a:r>
              <a:rPr lang="sk-SK" dirty="0" err="1" smtClean="0"/>
              <a:t>sada</a:t>
            </a:r>
            <a:r>
              <a:rPr lang="sk-SK" dirty="0" smtClean="0"/>
              <a:t> úloh</a:t>
            </a:r>
          </a:p>
          <a:p>
            <a:pPr>
              <a:buNone/>
            </a:pP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11560" y="1916832"/>
            <a:ext cx="7920880" cy="3096344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600" dirty="0" smtClean="0"/>
              <a:t>Pozor</a:t>
            </a:r>
            <a:r>
              <a:rPr lang="en-US" sz="3600" dirty="0" smtClean="0"/>
              <a:t>! </a:t>
            </a:r>
            <a:endParaRPr lang="sk-SK" sz="3600" dirty="0" smtClean="0"/>
          </a:p>
          <a:p>
            <a:pPr algn="ctr"/>
            <a:r>
              <a:rPr lang="sk-SK" sz="3600" dirty="0" smtClean="0"/>
              <a:t>Vaša metóda môže byť aj celkom dobrá, ale kazíte si ju nevhodným rozhraním. Muchy rozhrania treba odlíšiť od múch metódy.</a:t>
            </a:r>
            <a:endParaRPr lang="sk-SK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Časté problémy formulovania hypotéz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Priveľké </a:t>
            </a:r>
            <a:r>
              <a:rPr lang="sk-SK" dirty="0" err="1" smtClean="0"/>
              <a:t>sústo</a:t>
            </a:r>
            <a:endParaRPr lang="sk-SK" dirty="0" smtClean="0"/>
          </a:p>
          <a:p>
            <a:pPr lvl="1"/>
            <a:r>
              <a:rPr lang="sk-SK" dirty="0" smtClean="0"/>
              <a:t>Veľmi pravdepodobne problém už pri realizácii metódy</a:t>
            </a:r>
          </a:p>
          <a:p>
            <a:pPr lvl="1"/>
            <a:r>
              <a:rPr lang="sk-SK" dirty="0" smtClean="0"/>
              <a:t>Potreba veľkého množstva experimentálnych dát resp. osobohodín účastníkov experimentu</a:t>
            </a:r>
          </a:p>
          <a:p>
            <a:pPr lvl="1"/>
            <a:r>
              <a:rPr lang="sk-SK" dirty="0" smtClean="0"/>
              <a:t>Možné dôvody</a:t>
            </a:r>
          </a:p>
          <a:p>
            <a:pPr lvl="2"/>
            <a:r>
              <a:rPr lang="sk-SK" dirty="0" smtClean="0"/>
              <a:t>Prílišná všeobecnosť hypotézy (zúžiť)</a:t>
            </a:r>
          </a:p>
          <a:p>
            <a:pPr lvl="2"/>
            <a:r>
              <a:rPr lang="sk-SK" dirty="0" smtClean="0"/>
              <a:t>Priveľa variácii metódy (vybrať najzaujímavejšie)</a:t>
            </a:r>
          </a:p>
          <a:p>
            <a:pPr lvl="2"/>
            <a:r>
              <a:rPr lang="sk-SK" dirty="0" smtClean="0"/>
              <a:t>Prílišná komplexnosť metódy a zberu dát (nedá sa rozdeliť?)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zúženie príliš všeobecnej hypotézy (domény)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sústredenie sa len na jeden variant metódy</a:t>
            </a:r>
          </a:p>
          <a:p>
            <a:pPr lvl="1">
              <a:buNone/>
            </a:pP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Časté problémy formulovania hypotéz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Overenie „od začiatku do konca“</a:t>
            </a:r>
          </a:p>
          <a:p>
            <a:pPr lvl="1"/>
            <a:r>
              <a:rPr lang="sk-SK" dirty="0" smtClean="0"/>
              <a:t>Kroky neoverené separátne, ale dohromady</a:t>
            </a:r>
          </a:p>
          <a:p>
            <a:pPr lvl="1"/>
            <a:r>
              <a:rPr lang="sk-SK" dirty="0" smtClean="0"/>
              <a:t>Nedá sa tým pádom určiť, čo naozaj spôsobilo (ne)úspech metódy</a:t>
            </a:r>
          </a:p>
          <a:p>
            <a:pPr lvl="1"/>
            <a:r>
              <a:rPr lang="sk-SK" dirty="0" smtClean="0"/>
              <a:t>Príklad: extrahujete </a:t>
            </a:r>
            <a:r>
              <a:rPr lang="sk-SK" dirty="0" err="1" smtClean="0"/>
              <a:t>metadáta</a:t>
            </a:r>
            <a:r>
              <a:rPr lang="sk-SK" dirty="0" smtClean="0"/>
              <a:t>, odporúčate na ich základe vlastnou metódou a overujete odporúčanie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overovať neisté kroky separátne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Overuje sa niečo iné, ako deklarovaný prínos</a:t>
            </a:r>
          </a:p>
          <a:p>
            <a:pPr lvl="1"/>
            <a:r>
              <a:rPr lang="en-US" dirty="0" err="1" smtClean="0"/>
              <a:t>Extr</a:t>
            </a:r>
            <a:r>
              <a:rPr lang="sk-SK" dirty="0" err="1" smtClean="0"/>
              <a:t>émny</a:t>
            </a:r>
            <a:r>
              <a:rPr lang="sk-SK" dirty="0" smtClean="0"/>
              <a:t> príklad: „Skompiloval som to, ergo, funguje to.“</a:t>
            </a:r>
          </a:p>
          <a:p>
            <a:pPr lvl="1"/>
            <a:r>
              <a:rPr lang="sk-SK" dirty="0" smtClean="0"/>
              <a:t>Príklad: To, že </a:t>
            </a:r>
            <a:r>
              <a:rPr lang="sk-SK" dirty="0" err="1" smtClean="0"/>
              <a:t>user</a:t>
            </a:r>
            <a:r>
              <a:rPr lang="sk-SK" dirty="0" smtClean="0"/>
              <a:t> s niečím </a:t>
            </a:r>
            <a:r>
              <a:rPr lang="sk-SK" dirty="0" err="1" smtClean="0"/>
              <a:t>interaguje</a:t>
            </a:r>
            <a:r>
              <a:rPr lang="sk-SK" dirty="0" smtClean="0"/>
              <a:t>, neznamená, že mu to pomáha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sformulovať hypotézu tak, aby bolo jasné jej mapovanie na </a:t>
            </a:r>
            <a:r>
              <a:rPr lang="sk-SK" dirty="0" err="1" smtClean="0">
                <a:solidFill>
                  <a:srgbClr val="0070C0"/>
                </a:solidFill>
              </a:rPr>
              <a:t>benefity</a:t>
            </a:r>
            <a:r>
              <a:rPr lang="sk-SK" dirty="0" smtClean="0">
                <a:solidFill>
                  <a:srgbClr val="0070C0"/>
                </a:solidFill>
              </a:rPr>
              <a:t>, ktoré má vaša metóda priniesť</a:t>
            </a:r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Časté problémy formulovania hypotéz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sk-SK" dirty="0" smtClean="0"/>
              <a:t>Neodfiltrovanie šumu</a:t>
            </a:r>
          </a:p>
          <a:p>
            <a:pPr lvl="1"/>
            <a:r>
              <a:rPr lang="sk-SK" dirty="0" smtClean="0"/>
              <a:t>Príklad: klikol </a:t>
            </a:r>
            <a:r>
              <a:rPr lang="sk-SK" dirty="0" err="1" smtClean="0"/>
              <a:t>user</a:t>
            </a:r>
            <a:r>
              <a:rPr lang="sk-SK" dirty="0" smtClean="0"/>
              <a:t> na výsledok preto, že bol dobrý alebo preto, že bol prvý?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špecifické, hlavne na to myslieť</a:t>
            </a:r>
          </a:p>
          <a:p>
            <a:pPr lvl="1"/>
            <a:endParaRPr lang="sk-SK" dirty="0" smtClean="0"/>
          </a:p>
          <a:p>
            <a:r>
              <a:rPr lang="sk-SK" dirty="0" smtClean="0"/>
              <a:t>„</a:t>
            </a:r>
            <a:r>
              <a:rPr lang="sk-SK" dirty="0" err="1" smtClean="0"/>
              <a:t>Stating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obvious</a:t>
            </a:r>
            <a:r>
              <a:rPr lang="sk-SK" dirty="0" smtClean="0"/>
              <a:t>“</a:t>
            </a:r>
          </a:p>
          <a:p>
            <a:pPr lvl="1"/>
            <a:r>
              <a:rPr lang="sk-SK" dirty="0" smtClean="0"/>
              <a:t>Scenáre na ktorých overujeme „</a:t>
            </a:r>
            <a:r>
              <a:rPr lang="sk-SK" dirty="0" err="1" smtClean="0">
                <a:solidFill>
                  <a:srgbClr val="0070C0"/>
                </a:solidFill>
              </a:rPr>
              <a:t>overfitujú</a:t>
            </a:r>
            <a:r>
              <a:rPr lang="sk-SK" dirty="0" smtClean="0"/>
              <a:t>“ metódu</a:t>
            </a:r>
          </a:p>
          <a:p>
            <a:pPr lvl="1"/>
            <a:r>
              <a:rPr lang="sk-SK" dirty="0" smtClean="0"/>
              <a:t>Často spôsobený </a:t>
            </a:r>
            <a:r>
              <a:rPr lang="sk-SK" dirty="0" smtClean="0">
                <a:solidFill>
                  <a:srgbClr val="0070C0"/>
                </a:solidFill>
              </a:rPr>
              <a:t>nevhodnou referenčnou metódou</a:t>
            </a:r>
          </a:p>
          <a:p>
            <a:pPr lvl="1"/>
            <a:r>
              <a:rPr lang="sk-SK" dirty="0" smtClean="0"/>
              <a:t>Príklad: overujeme či sa zrýchli vyhľadávanie obrázkov pri použití vyhľadávania cez </a:t>
            </a:r>
            <a:r>
              <a:rPr lang="sk-SK" dirty="0" err="1" smtClean="0"/>
              <a:t>metadáta</a:t>
            </a:r>
            <a:r>
              <a:rPr lang="sk-SK" dirty="0" smtClean="0"/>
              <a:t> oproti manuálnemu prehľadávaniu veľkej množiny obrázkov</a:t>
            </a:r>
          </a:p>
          <a:p>
            <a:pPr lvl="1"/>
            <a:r>
              <a:rPr lang="sk-SK" dirty="0" smtClean="0">
                <a:solidFill>
                  <a:srgbClr val="0070C0"/>
                </a:solidFill>
              </a:rPr>
              <a:t>Riešenie: porovnávať so skutočným </a:t>
            </a:r>
            <a:r>
              <a:rPr lang="sk-SK" dirty="0" err="1" smtClean="0">
                <a:solidFill>
                  <a:srgbClr val="0070C0"/>
                </a:solidFill>
              </a:rPr>
              <a:t>state-of-the-art</a:t>
            </a:r>
            <a:endParaRPr lang="sk-SK" dirty="0" smtClean="0">
              <a:solidFill>
                <a:srgbClr val="0070C0"/>
              </a:solidFill>
            </a:endParaRPr>
          </a:p>
          <a:p>
            <a:pPr lvl="1"/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Záver: Čo ďalej (s hypotézou)?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14350" indent="-514350"/>
            <a:r>
              <a:rPr lang="sk-SK" dirty="0" smtClean="0"/>
              <a:t>1. Myslite na ňu už teraz!!!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sk-SK" dirty="0" smtClean="0"/>
              <a:t>2. Overujte čím skôr</a:t>
            </a:r>
          </a:p>
          <a:p>
            <a:pPr marL="914400" lvl="1" indent="-514350"/>
            <a:r>
              <a:rPr lang="sk-SK" dirty="0" smtClean="0"/>
              <a:t>Ak overujete dáta na výstupe, pripravte si </a:t>
            </a:r>
            <a:r>
              <a:rPr lang="sk-SK" dirty="0" smtClean="0">
                <a:solidFill>
                  <a:srgbClr val="0070C0"/>
                </a:solidFill>
              </a:rPr>
              <a:t>„infraštruktúru“ na automatické overovanie</a:t>
            </a:r>
            <a:r>
              <a:rPr lang="sk-SK" dirty="0" smtClean="0"/>
              <a:t>, zožeňte si zlatý štandard.</a:t>
            </a:r>
          </a:p>
          <a:p>
            <a:pPr marL="914400" lvl="1" indent="-514350"/>
            <a:r>
              <a:rPr lang="sk-SK" dirty="0" smtClean="0"/>
              <a:t>Ak vytvárate používateľskú aplikáciu, spravte </a:t>
            </a:r>
            <a:r>
              <a:rPr lang="sk-SK" dirty="0" smtClean="0">
                <a:solidFill>
                  <a:srgbClr val="0070C0"/>
                </a:solidFill>
              </a:rPr>
              <a:t>malý skorý experiment</a:t>
            </a:r>
            <a:r>
              <a:rPr lang="sk-SK" dirty="0" smtClean="0"/>
              <a:t>. Zoberte jedného človeka. Nebojte sa použiť napr. papierový prototyp.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95536" y="5099174"/>
            <a:ext cx="8748464" cy="1498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400" b="1" dirty="0" smtClean="0">
                <a:latin typeface="+mj-lt"/>
                <a:ea typeface="+mj-ea"/>
                <a:cs typeface="+mj-cs"/>
              </a:rPr>
              <a:t>Bez </a:t>
            </a:r>
            <a:r>
              <a:rPr lang="sk-SK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hypotézy</a:t>
            </a:r>
            <a:r>
              <a:rPr lang="sk-SK" sz="4400" b="1" dirty="0" smtClean="0">
                <a:latin typeface="+mj-lt"/>
                <a:ea typeface="+mj-ea"/>
                <a:cs typeface="+mj-cs"/>
              </a:rPr>
              <a:t> niet </a:t>
            </a:r>
            <a:r>
              <a:rPr lang="sk-SK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obhájenia</a:t>
            </a:r>
            <a:r>
              <a:rPr lang="sk-SK" sz="4400" b="1" dirty="0" smtClean="0">
                <a:latin typeface="+mj-lt"/>
                <a:ea typeface="+mj-ea"/>
                <a:cs typeface="+mj-cs"/>
              </a:rPr>
              <a:t>.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Obrázok 5" descr="bo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9904" y="332656"/>
            <a:ext cx="864096" cy="864096"/>
          </a:xfrm>
          <a:prstGeom prst="rect">
            <a:avLst/>
          </a:prstGeom>
        </p:spPr>
      </p:pic>
      <p:pic>
        <p:nvPicPr>
          <p:cNvPr id="7" name="Obrázok 6" descr="bor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9904" y="1412776"/>
            <a:ext cx="864096" cy="864096"/>
          </a:xfrm>
          <a:prstGeom prst="rect">
            <a:avLst/>
          </a:prstGeom>
        </p:spPr>
      </p:pic>
      <p:pic>
        <p:nvPicPr>
          <p:cNvPr id="10" name="Obrázok 9" descr="thinking ľ.jpg"/>
          <p:cNvPicPr>
            <a:picLocks noChangeAspect="1"/>
          </p:cNvPicPr>
          <p:nvPr/>
        </p:nvPicPr>
        <p:blipFill>
          <a:blip r:embed="rId3" cstate="print"/>
          <a:srcRect b="21067"/>
          <a:stretch>
            <a:fillRect/>
          </a:stretch>
        </p:blipFill>
        <p:spPr>
          <a:xfrm flipH="1">
            <a:off x="8244408" y="2636912"/>
            <a:ext cx="757886" cy="1152128"/>
          </a:xfrm>
          <a:prstGeom prst="rect">
            <a:avLst/>
          </a:prstGeom>
        </p:spPr>
      </p:pic>
      <p:pic>
        <p:nvPicPr>
          <p:cNvPr id="9" name="Obrázok 8" descr="figuring out.jpg"/>
          <p:cNvPicPr>
            <a:picLocks noChangeAspect="1"/>
          </p:cNvPicPr>
          <p:nvPr/>
        </p:nvPicPr>
        <p:blipFill>
          <a:blip r:embed="rId4" cstate="print"/>
          <a:srcRect t="12154" r="24308"/>
          <a:stretch>
            <a:fillRect/>
          </a:stretch>
        </p:blipFill>
        <p:spPr>
          <a:xfrm flipH="1">
            <a:off x="8139608" y="3933056"/>
            <a:ext cx="896888" cy="1040904"/>
          </a:xfrm>
          <a:prstGeom prst="rect">
            <a:avLst/>
          </a:prstGeom>
        </p:spPr>
      </p:pic>
      <p:sp>
        <p:nvSpPr>
          <p:cNvPr id="8" name="Zástupný symbol obsahu 2"/>
          <p:cNvSpPr>
            <a:spLocks noGrp="1"/>
          </p:cNvSpPr>
          <p:nvPr>
            <p:ph idx="1"/>
          </p:nvPr>
        </p:nvSpPr>
        <p:spPr>
          <a:xfrm>
            <a:off x="457200" y="548680"/>
            <a:ext cx="7715200" cy="46085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3200" dirty="0" smtClean="0"/>
              <a:t>Bez </a:t>
            </a:r>
            <a:r>
              <a:rPr lang="sk-SK" sz="3200" dirty="0" smtClean="0">
                <a:solidFill>
                  <a:srgbClr val="0070C0"/>
                </a:solidFill>
              </a:rPr>
              <a:t>záverečnej práce </a:t>
            </a:r>
            <a:r>
              <a:rPr lang="sk-SK" sz="3200" dirty="0" smtClean="0"/>
              <a:t>niet </a:t>
            </a:r>
            <a:r>
              <a:rPr lang="sk-SK" sz="3200" dirty="0" smtClean="0">
                <a:solidFill>
                  <a:srgbClr val="0070C0"/>
                </a:solidFill>
              </a:rPr>
              <a:t>obhájenia</a:t>
            </a:r>
            <a:r>
              <a:rPr lang="sk-SK" sz="3200" dirty="0" smtClean="0"/>
              <a:t>.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sk-SK" sz="3200" dirty="0" smtClean="0"/>
              <a:t>Bez </a:t>
            </a:r>
            <a:r>
              <a:rPr lang="sk-SK" sz="3200" dirty="0" smtClean="0">
                <a:solidFill>
                  <a:srgbClr val="0070C0"/>
                </a:solidFill>
              </a:rPr>
              <a:t>metódy</a:t>
            </a:r>
            <a:r>
              <a:rPr lang="sk-SK" sz="3200" dirty="0" smtClean="0"/>
              <a:t> niet </a:t>
            </a:r>
            <a:r>
              <a:rPr lang="sk-SK" sz="3200" dirty="0" smtClean="0">
                <a:solidFill>
                  <a:srgbClr val="0070C0"/>
                </a:solidFill>
              </a:rPr>
              <a:t>záverečnej práce</a:t>
            </a:r>
            <a:r>
              <a:rPr lang="en-US" sz="3200" dirty="0" smtClean="0"/>
              <a:t>.</a:t>
            </a:r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sk-SK" sz="3200" dirty="0" smtClean="0"/>
              <a:t>Bez </a:t>
            </a:r>
            <a:r>
              <a:rPr lang="sk-SK" sz="3200" dirty="0" smtClean="0">
                <a:solidFill>
                  <a:srgbClr val="0070C0"/>
                </a:solidFill>
              </a:rPr>
              <a:t>overenia</a:t>
            </a:r>
            <a:r>
              <a:rPr lang="sk-SK" sz="3200" dirty="0" smtClean="0"/>
              <a:t> niet </a:t>
            </a:r>
            <a:r>
              <a:rPr lang="sk-SK" sz="3200" dirty="0" smtClean="0">
                <a:solidFill>
                  <a:srgbClr val="0070C0"/>
                </a:solidFill>
              </a:rPr>
              <a:t>metódy</a:t>
            </a:r>
            <a:r>
              <a:rPr lang="sk-SK" sz="3200" dirty="0" smtClean="0"/>
              <a:t>.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sk-SK" sz="3200" dirty="0" smtClean="0"/>
              <a:t>Bez </a:t>
            </a:r>
            <a:r>
              <a:rPr lang="sk-SK" sz="3200" dirty="0" smtClean="0">
                <a:solidFill>
                  <a:srgbClr val="0070C0"/>
                </a:solidFill>
              </a:rPr>
              <a:t>hypotézy</a:t>
            </a:r>
            <a:r>
              <a:rPr lang="sk-SK" sz="3200" dirty="0" smtClean="0"/>
              <a:t> niet </a:t>
            </a:r>
            <a:r>
              <a:rPr lang="sk-SK" sz="3200" dirty="0" smtClean="0">
                <a:solidFill>
                  <a:srgbClr val="0070C0"/>
                </a:solidFill>
              </a:rPr>
              <a:t>overenia</a:t>
            </a:r>
            <a:r>
              <a:rPr lang="sk-SK" sz="3200" dirty="0" smtClean="0"/>
              <a:t>.</a:t>
            </a:r>
            <a:endParaRPr lang="sk-SK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/>
          <p:cNvSpPr txBox="1">
            <a:spLocks/>
          </p:cNvSpPr>
          <p:nvPr/>
        </p:nvSpPr>
        <p:spPr>
          <a:xfrm>
            <a:off x="323528" y="188640"/>
            <a:ext cx="8496944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2800" b="1" dirty="0" smtClean="0">
                <a:latin typeface="+mj-lt"/>
                <a:ea typeface="+mj-ea"/>
                <a:cs typeface="+mj-cs"/>
              </a:rPr>
              <a:t>Dobrá hypotéza pri obhajobe </a:t>
            </a:r>
            <a:r>
              <a:rPr lang="sk-SK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nepopudí</a:t>
            </a:r>
            <a:r>
              <a:rPr lang="sk-SK" sz="2800" b="1" dirty="0" smtClean="0">
                <a:latin typeface="+mj-lt"/>
                <a:ea typeface="+mj-ea"/>
                <a:cs typeface="+mj-cs"/>
              </a:rPr>
              <a:t> komisiu, skôr naopak: </a:t>
            </a:r>
            <a:r>
              <a:rPr lang="sk-SK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zdôrazní váhu vášho výskumu</a:t>
            </a:r>
            <a:r>
              <a:rPr lang="en-US" sz="2800" b="1" dirty="0" smtClean="0">
                <a:latin typeface="+mj-lt"/>
                <a:ea typeface="+mj-ea"/>
                <a:cs typeface="+mj-cs"/>
              </a:rPr>
              <a:t>!</a:t>
            </a:r>
            <a:endParaRPr kumimoji="0" lang="sk-SK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Obrázok 4" descr="cereal-guy-newspaper-guy-tear-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72669" y="1921678"/>
            <a:ext cx="1282821" cy="1305529"/>
          </a:xfrm>
          <a:prstGeom prst="rect">
            <a:avLst/>
          </a:prstGeom>
        </p:spPr>
      </p:pic>
      <p:pic>
        <p:nvPicPr>
          <p:cNvPr id="6" name="Obrázok 5" descr="GTF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28925" y="4916583"/>
            <a:ext cx="1544969" cy="1166234"/>
          </a:xfrm>
          <a:prstGeom prst="rect">
            <a:avLst/>
          </a:prstGeom>
        </p:spPr>
      </p:pic>
      <p:pic>
        <p:nvPicPr>
          <p:cNvPr id="7" name="Obrázok 6" descr="mother of god.jpg"/>
          <p:cNvPicPr>
            <a:picLocks noChangeAspect="1"/>
          </p:cNvPicPr>
          <p:nvPr/>
        </p:nvPicPr>
        <p:blipFill>
          <a:blip r:embed="rId4" cstate="print"/>
          <a:srcRect l="11858" t="13380" r="10170"/>
          <a:stretch>
            <a:fillRect/>
          </a:stretch>
        </p:blipFill>
        <p:spPr>
          <a:xfrm flipH="1">
            <a:off x="5299587" y="4755376"/>
            <a:ext cx="1255903" cy="1344851"/>
          </a:xfrm>
          <a:prstGeom prst="rect">
            <a:avLst/>
          </a:prstGeom>
        </p:spPr>
      </p:pic>
      <p:pic>
        <p:nvPicPr>
          <p:cNvPr id="8" name="Obrázok 7" descr="really.jpg"/>
          <p:cNvPicPr>
            <a:picLocks noChangeAspect="1"/>
          </p:cNvPicPr>
          <p:nvPr/>
        </p:nvPicPr>
        <p:blipFill>
          <a:blip r:embed="rId5" cstate="print"/>
          <a:srcRect b="9995"/>
          <a:stretch>
            <a:fillRect/>
          </a:stretch>
        </p:blipFill>
        <p:spPr>
          <a:xfrm flipH="1">
            <a:off x="7098527" y="1821780"/>
            <a:ext cx="1417771" cy="1197578"/>
          </a:xfrm>
          <a:prstGeom prst="rect">
            <a:avLst/>
          </a:prstGeom>
        </p:spPr>
      </p:pic>
      <p:pic>
        <p:nvPicPr>
          <p:cNvPr id="9" name="Obrázok 8" descr="table throw.jpg"/>
          <p:cNvPicPr>
            <a:picLocks noChangeAspect="1"/>
          </p:cNvPicPr>
          <p:nvPr/>
        </p:nvPicPr>
        <p:blipFill>
          <a:blip r:embed="rId6" cstate="print"/>
          <a:srcRect r="5403"/>
          <a:stretch>
            <a:fillRect/>
          </a:stretch>
        </p:blipFill>
        <p:spPr>
          <a:xfrm>
            <a:off x="7236296" y="3348934"/>
            <a:ext cx="1440814" cy="1307478"/>
          </a:xfrm>
          <a:prstGeom prst="rect">
            <a:avLst/>
          </a:prstGeom>
        </p:spPr>
      </p:pic>
      <p:pic>
        <p:nvPicPr>
          <p:cNvPr id="17410" name="Picture 2" descr="http://img2.wikia.nocookie.net/__cb20140202094200/survivor/images/7/75/276162_papel-de-parede-meme-cereal-guy-cuspindo_1600x1200.jpg"/>
          <p:cNvPicPr>
            <a:picLocks noChangeAspect="1" noChangeArrowheads="1"/>
          </p:cNvPicPr>
          <p:nvPr/>
        </p:nvPicPr>
        <p:blipFill>
          <a:blip r:embed="rId7" cstate="print"/>
          <a:srcRect t="27090" r="12041"/>
          <a:stretch>
            <a:fillRect/>
          </a:stretch>
        </p:blipFill>
        <p:spPr bwMode="auto">
          <a:xfrm>
            <a:off x="5149321" y="3500743"/>
            <a:ext cx="1697726" cy="1003860"/>
          </a:xfrm>
          <a:prstGeom prst="rect">
            <a:avLst/>
          </a:prstGeom>
          <a:noFill/>
        </p:spPr>
      </p:pic>
      <p:pic>
        <p:nvPicPr>
          <p:cNvPr id="2" name="Obrázo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395536" y="2549071"/>
            <a:ext cx="3629025" cy="2619375"/>
          </a:xfrm>
          <a:prstGeom prst="rect">
            <a:avLst/>
          </a:prstGeom>
        </p:spPr>
      </p:pic>
      <p:sp>
        <p:nvSpPr>
          <p:cNvPr id="4" name="BlokTextu 3"/>
          <p:cNvSpPr txBox="1"/>
          <p:nvPr/>
        </p:nvSpPr>
        <p:spPr>
          <a:xfrm>
            <a:off x="1043608" y="3284984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a BAD hypothesis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Premýšľanie nad hypotézami vás núti robiť výskum správne</a:t>
            </a:r>
            <a:endParaRPr lang="sk-SK" dirty="0"/>
          </a:p>
        </p:txBody>
      </p:sp>
      <p:pic>
        <p:nvPicPr>
          <p:cNvPr id="19458" name="Picture 2" descr="http://khongthe.com/wallpapers/nature/blue-rails-73144.jpg"/>
          <p:cNvPicPr>
            <a:picLocks noChangeAspect="1" noChangeArrowheads="1"/>
          </p:cNvPicPr>
          <p:nvPr/>
        </p:nvPicPr>
        <p:blipFill>
          <a:blip r:embed="rId2" cstate="print"/>
          <a:srcRect t="11053" b="3125"/>
          <a:stretch>
            <a:fillRect/>
          </a:stretch>
        </p:blipFill>
        <p:spPr bwMode="auto">
          <a:xfrm>
            <a:off x="539552" y="1484784"/>
            <a:ext cx="8064896" cy="4614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499992" cy="610669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Už si sformuloval svoju hypotézu?</a:t>
            </a:r>
            <a:endParaRPr lang="sk-SK" sz="3200" dirty="0"/>
          </a:p>
        </p:txBody>
      </p:sp>
      <p:pic>
        <p:nvPicPr>
          <p:cNvPr id="4" name="Zástupný symbol obsahu 3" descr="star-wars-empire-strikes-back-darth-vader-needs-you-movie-poster-GB25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4645"/>
            <a:ext cx="4248472" cy="63727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lang="sk-SK" dirty="0" smtClean="0"/>
              <a:t>Čo je to tá hypotéza?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8610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/>
              <a:t>... dobrá otázka</a:t>
            </a:r>
            <a:endParaRPr lang="sk-SK" sz="4000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11560" y="1916832"/>
            <a:ext cx="8229600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j-ea"/>
                <a:cs typeface="+mj-cs"/>
              </a:rPr>
              <a:t>Hypotéza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4000" b="1" dirty="0" smtClean="0">
                <a:ea typeface="+mj-ea"/>
                <a:cs typeface="+mj-cs"/>
              </a:rPr>
              <a:t>=</a:t>
            </a:r>
            <a:endParaRPr kumimoji="0" lang="sk-SK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Hypotéza má dve m</a:t>
            </a:r>
            <a:r>
              <a:rPr lang="en-US" dirty="0" smtClean="0"/>
              <a:t>o</a:t>
            </a:r>
            <a:r>
              <a:rPr lang="sk-SK" dirty="0" err="1" smtClean="0"/>
              <a:t>žné</a:t>
            </a:r>
            <a:r>
              <a:rPr lang="sk-SK" dirty="0" smtClean="0"/>
              <a:t> podoby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1392" y="1600201"/>
            <a:ext cx="4038600" cy="110872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070C0"/>
                </a:solidFill>
              </a:rPr>
              <a:t>Otázka</a:t>
            </a:r>
            <a:r>
              <a:rPr lang="sk-SK" dirty="0" smtClean="0"/>
              <a:t> o našej metóde, na ktorú chceme odpoveď.</a:t>
            </a:r>
          </a:p>
          <a:p>
            <a:endParaRPr lang="sk-SK" dirty="0" smtClean="0"/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84712" y="1600201"/>
            <a:ext cx="4495800" cy="1036712"/>
          </a:xfrm>
        </p:spPr>
        <p:txBody>
          <a:bodyPr/>
          <a:lstStyle/>
          <a:p>
            <a:r>
              <a:rPr lang="sk-SK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Tvrdenie o prínose </a:t>
            </a:r>
            <a:r>
              <a:rPr lang="sk-SK" dirty="0" smtClean="0"/>
              <a:t>našej metódy, ktoré treba dokázať. </a:t>
            </a:r>
          </a:p>
          <a:p>
            <a:endParaRPr lang="sk-SK" dirty="0" smtClean="0"/>
          </a:p>
        </p:txBody>
      </p:sp>
      <p:grpSp>
        <p:nvGrpSpPr>
          <p:cNvPr id="21" name="Skupina 20"/>
          <p:cNvGrpSpPr/>
          <p:nvPr/>
        </p:nvGrpSpPr>
        <p:grpSpPr>
          <a:xfrm>
            <a:off x="616496" y="2827674"/>
            <a:ext cx="3158480" cy="1033374"/>
            <a:chOff x="616496" y="2827674"/>
            <a:chExt cx="3158480" cy="1033374"/>
          </a:xfrm>
        </p:grpSpPr>
        <p:pic>
          <p:nvPicPr>
            <p:cNvPr id="28674" name="Picture 2" descr="application, process, run, runtime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6496" y="2827674"/>
              <a:ext cx="931168" cy="984739"/>
            </a:xfrm>
            <a:prstGeom prst="rect">
              <a:avLst/>
            </a:prstGeom>
            <a:noFill/>
          </p:spPr>
        </p:pic>
        <p:sp>
          <p:nvSpPr>
            <p:cNvPr id="7" name="Šípka dolu 6"/>
            <p:cNvSpPr/>
            <p:nvPr/>
          </p:nvSpPr>
          <p:spPr>
            <a:xfrm rot="16200000">
              <a:off x="1799486" y="2912520"/>
              <a:ext cx="714953" cy="930565"/>
            </a:xfrm>
            <a:prstGeom prst="downArrow">
              <a:avLst>
                <a:gd name="adj1" fmla="val 37596"/>
                <a:gd name="adj2" fmla="val 50000"/>
              </a:avLst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8684" name="Picture 12" descr="help, mark, question 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8" y="2876309"/>
              <a:ext cx="931168" cy="984739"/>
            </a:xfrm>
            <a:prstGeom prst="rect">
              <a:avLst/>
            </a:prstGeom>
            <a:noFill/>
          </p:spPr>
        </p:pic>
      </p:grpSp>
      <p:grpSp>
        <p:nvGrpSpPr>
          <p:cNvPr id="22" name="Skupina 21"/>
          <p:cNvGrpSpPr/>
          <p:nvPr/>
        </p:nvGrpSpPr>
        <p:grpSpPr>
          <a:xfrm>
            <a:off x="5148064" y="2876309"/>
            <a:ext cx="2909407" cy="984739"/>
            <a:chOff x="5148064" y="2876309"/>
            <a:chExt cx="2909407" cy="984739"/>
          </a:xfrm>
        </p:grpSpPr>
        <p:pic>
          <p:nvPicPr>
            <p:cNvPr id="6" name="Picture 2" descr="application, process, run, runtime ic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48064" y="2876309"/>
              <a:ext cx="931168" cy="984739"/>
            </a:xfrm>
            <a:prstGeom prst="rect">
              <a:avLst/>
            </a:prstGeom>
            <a:noFill/>
          </p:spPr>
        </p:pic>
        <p:sp>
          <p:nvSpPr>
            <p:cNvPr id="9" name="Šípka dolu 8"/>
            <p:cNvSpPr/>
            <p:nvPr/>
          </p:nvSpPr>
          <p:spPr>
            <a:xfrm rot="16200000">
              <a:off x="6250323" y="2901235"/>
              <a:ext cx="714953" cy="930565"/>
            </a:xfrm>
            <a:prstGeom prst="downArrow">
              <a:avLst>
                <a:gd name="adj1" fmla="val 37596"/>
                <a:gd name="adj2" fmla="val 50000"/>
              </a:avLst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k-SK"/>
            </a:p>
          </p:txBody>
        </p:sp>
        <p:pic>
          <p:nvPicPr>
            <p:cNvPr id="28680" name="Picture 8" descr="analytics, bars, chart, graph, seo, statistics, stats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236296" y="2948317"/>
              <a:ext cx="821175" cy="868419"/>
            </a:xfrm>
            <a:prstGeom prst="rect">
              <a:avLst/>
            </a:prstGeom>
            <a:noFill/>
          </p:spPr>
        </p:pic>
        <p:pic>
          <p:nvPicPr>
            <p:cNvPr id="16" name="Picture 12" descr="help, mark, question 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224" y="3164341"/>
              <a:ext cx="384974" cy="407122"/>
            </a:xfrm>
            <a:prstGeom prst="rect">
              <a:avLst/>
            </a:prstGeom>
            <a:noFill/>
          </p:spPr>
        </p:pic>
      </p:grpSp>
      <p:sp>
        <p:nvSpPr>
          <p:cNvPr id="19" name="Zástupný symbol obsahu 2"/>
          <p:cNvSpPr txBox="1">
            <a:spLocks/>
          </p:cNvSpPr>
          <p:nvPr/>
        </p:nvSpPr>
        <p:spPr>
          <a:xfrm>
            <a:off x="461392" y="4408378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„Aké vlastnosti má metóda XY?“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Napr. „Aké vedľajšie účinky má použitie zelenej notifikácie na pozornosť používateľa?“</a:t>
            </a:r>
            <a:endParaRPr kumimoji="0" lang="sk-SK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Zástupný symbol obsahu 2"/>
          <p:cNvSpPr txBox="1">
            <a:spLocks/>
          </p:cNvSpPr>
          <p:nvPr/>
        </p:nvSpPr>
        <p:spPr>
          <a:xfrm>
            <a:off x="4709864" y="4408512"/>
            <a:ext cx="40386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k-SK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Napr. „Metóda odporúčania s využitím kontextu </a:t>
            </a:r>
            <a:r>
              <a:rPr lang="sk-SK" b="1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signifikantne</a:t>
            </a:r>
            <a:r>
              <a:rPr lang="sk-SK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 prekonáva presnosť referenčnej metódy XY nad všetkými </a:t>
            </a:r>
            <a:r>
              <a:rPr lang="sk-SK" b="1" noProof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datasetmi</a:t>
            </a:r>
            <a:r>
              <a:rPr lang="sk-SK" b="1" noProof="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kumimoji="0" lang="sk-SK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sk-SK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Hypotézy sú rôzne silné. </a:t>
            </a:r>
            <a:br>
              <a:rPr lang="sk-SK" dirty="0" smtClean="0"/>
            </a:br>
            <a:r>
              <a:rPr lang="sk-SK" dirty="0" smtClean="0"/>
              <a:t>Ich silu determinujú dve (hlavné) hľadiská.</a:t>
            </a:r>
            <a:endParaRPr lang="sk-SK" dirty="0"/>
          </a:p>
        </p:txBody>
      </p:sp>
      <p:cxnSp>
        <p:nvCxnSpPr>
          <p:cNvPr id="5" name="Rovná spojovacia šípka 4"/>
          <p:cNvCxnSpPr/>
          <p:nvPr/>
        </p:nvCxnSpPr>
        <p:spPr>
          <a:xfrm flipV="1">
            <a:off x="683568" y="5877272"/>
            <a:ext cx="7776864" cy="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ovná spojovacia šípka 5"/>
          <p:cNvCxnSpPr/>
          <p:nvPr/>
        </p:nvCxnSpPr>
        <p:spPr>
          <a:xfrm flipV="1">
            <a:off x="1043608" y="1844825"/>
            <a:ext cx="0" cy="446449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ástupný symbol obsahu 2"/>
          <p:cNvSpPr txBox="1">
            <a:spLocks/>
          </p:cNvSpPr>
          <p:nvPr/>
        </p:nvSpPr>
        <p:spPr>
          <a:xfrm rot="16200000">
            <a:off x="-1656692" y="3248981"/>
            <a:ext cx="468052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Sila tvrdenia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(„prínos“, všeobecnosť, ...)</a:t>
            </a:r>
          </a:p>
        </p:txBody>
      </p:sp>
      <p:sp>
        <p:nvSpPr>
          <p:cNvPr id="12" name="Zástupný symbol obsahu 2"/>
          <p:cNvSpPr txBox="1">
            <a:spLocks/>
          </p:cNvSpPr>
          <p:nvPr/>
        </p:nvSpPr>
        <p:spPr>
          <a:xfrm>
            <a:off x="1547664" y="5949281"/>
            <a:ext cx="5760640" cy="504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k-SK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Sila dôkazu (veľkosť vzorky, počet účastníkov, ...)</a:t>
            </a:r>
          </a:p>
        </p:txBody>
      </p:sp>
      <p:cxnSp>
        <p:nvCxnSpPr>
          <p:cNvPr id="17" name="Rovná spojnica 16"/>
          <p:cNvCxnSpPr/>
          <p:nvPr/>
        </p:nvCxnSpPr>
        <p:spPr>
          <a:xfrm>
            <a:off x="4427984" y="1916832"/>
            <a:ext cx="0" cy="3888432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nica 17"/>
          <p:cNvCxnSpPr/>
          <p:nvPr/>
        </p:nvCxnSpPr>
        <p:spPr>
          <a:xfrm>
            <a:off x="1149524" y="3861048"/>
            <a:ext cx="7022876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Skupina 38"/>
          <p:cNvGrpSpPr/>
          <p:nvPr/>
        </p:nvGrpSpPr>
        <p:grpSpPr>
          <a:xfrm>
            <a:off x="4644008" y="1586397"/>
            <a:ext cx="3528392" cy="2202644"/>
            <a:chOff x="4644008" y="1586397"/>
            <a:chExt cx="3528392" cy="2202644"/>
          </a:xfrm>
        </p:grpSpPr>
        <p:pic>
          <p:nvPicPr>
            <p:cNvPr id="20482" name="Picture 2" descr="http://fc08.deviantart.net/images/i/2003/42/b/9/Evil_Unicorn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1586397"/>
              <a:ext cx="2952328" cy="1871061"/>
            </a:xfrm>
            <a:prstGeom prst="rect">
              <a:avLst/>
            </a:prstGeom>
            <a:noFill/>
          </p:spPr>
        </p:pic>
        <p:pic>
          <p:nvPicPr>
            <p:cNvPr id="20484" name="Picture 4" descr="cash, money, payment ico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4008" y="2420888"/>
              <a:ext cx="1147192" cy="1147193"/>
            </a:xfrm>
            <a:prstGeom prst="rect">
              <a:avLst/>
            </a:prstGeom>
            <a:noFill/>
          </p:spPr>
        </p:pic>
        <p:pic>
          <p:nvPicPr>
            <p:cNvPr id="20486" name="Picture 6" descr="alarm, calendar, clock, date, day, event, month, schedule, stopwatch, time, timer, watch ic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36096" y="2924944"/>
              <a:ext cx="864096" cy="864097"/>
            </a:xfrm>
            <a:prstGeom prst="rect">
              <a:avLst/>
            </a:prstGeom>
            <a:noFill/>
          </p:spPr>
        </p:pic>
      </p:grpSp>
      <p:pic>
        <p:nvPicPr>
          <p:cNvPr id="20488" name="Picture 8" descr="http://images.creaturesinmyhead.com/creatures/100505-unicrom.gif"/>
          <p:cNvPicPr>
            <a:picLocks noChangeAspect="1" noChangeArrowheads="1"/>
          </p:cNvPicPr>
          <p:nvPr/>
        </p:nvPicPr>
        <p:blipFill>
          <a:blip r:embed="rId5" cstate="print"/>
          <a:srcRect l="13333" r="16667"/>
          <a:stretch>
            <a:fillRect/>
          </a:stretch>
        </p:blipFill>
        <p:spPr bwMode="auto">
          <a:xfrm>
            <a:off x="1187624" y="1556792"/>
            <a:ext cx="1512168" cy="2160240"/>
          </a:xfrm>
          <a:prstGeom prst="rect">
            <a:avLst/>
          </a:prstGeom>
          <a:noFill/>
        </p:spPr>
      </p:pic>
      <p:grpSp>
        <p:nvGrpSpPr>
          <p:cNvPr id="40" name="Skupina 39"/>
          <p:cNvGrpSpPr/>
          <p:nvPr/>
        </p:nvGrpSpPr>
        <p:grpSpPr>
          <a:xfrm>
            <a:off x="4572000" y="3933056"/>
            <a:ext cx="3600400" cy="1872208"/>
            <a:chOff x="4860032" y="4149080"/>
            <a:chExt cx="3240360" cy="1512168"/>
          </a:xfrm>
        </p:grpSpPr>
        <p:pic>
          <p:nvPicPr>
            <p:cNvPr id="20498" name="Picture 18" descr="http://mastershome.ph/wp-content/uploads/2014/06/chocolate-hills-940x270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860032" y="4149080"/>
              <a:ext cx="3240360" cy="1512168"/>
            </a:xfrm>
            <a:prstGeom prst="rect">
              <a:avLst/>
            </a:prstGeom>
            <a:noFill/>
          </p:spPr>
        </p:pic>
        <p:pic>
          <p:nvPicPr>
            <p:cNvPr id="20490" name="Picture 10" descr="http://blog.hanapinmarketing.com/wp-content/uploads/2013/03/New-PPC-Hero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868263" y="4480714"/>
              <a:ext cx="633127" cy="819107"/>
            </a:xfrm>
            <a:prstGeom prst="rect">
              <a:avLst/>
            </a:prstGeom>
            <a:noFill/>
          </p:spPr>
        </p:pic>
      </p:grpSp>
      <p:grpSp>
        <p:nvGrpSpPr>
          <p:cNvPr id="38" name="Skupina 37"/>
          <p:cNvGrpSpPr/>
          <p:nvPr/>
        </p:nvGrpSpPr>
        <p:grpSpPr>
          <a:xfrm>
            <a:off x="1259632" y="4005064"/>
            <a:ext cx="3024336" cy="1728192"/>
            <a:chOff x="69683" y="1587120"/>
            <a:chExt cx="8822797" cy="4794208"/>
          </a:xfrm>
        </p:grpSpPr>
        <p:pic>
          <p:nvPicPr>
            <p:cNvPr id="32" name="Obrázok 31" descr="cereal-guy-newspaper-guy-tear-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957" y="1645672"/>
              <a:ext cx="2137741" cy="2287384"/>
            </a:xfrm>
            <a:prstGeom prst="rect">
              <a:avLst/>
            </a:prstGeom>
          </p:spPr>
        </p:pic>
        <p:pic>
          <p:nvPicPr>
            <p:cNvPr id="33" name="Obrázok 32" descr="GTFO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7885" y="4312261"/>
              <a:ext cx="2574595" cy="2043329"/>
            </a:xfrm>
            <a:prstGeom prst="rect">
              <a:avLst/>
            </a:prstGeom>
          </p:spPr>
        </p:pic>
        <p:pic>
          <p:nvPicPr>
            <p:cNvPr id="34" name="Obrázok 33" descr="mother of god.jpg"/>
            <p:cNvPicPr>
              <a:picLocks noChangeAspect="1"/>
            </p:cNvPicPr>
            <p:nvPr/>
          </p:nvPicPr>
          <p:blipFill>
            <a:blip r:embed="rId10" cstate="print"/>
            <a:srcRect l="11858" t="13380" r="10170"/>
            <a:stretch>
              <a:fillRect/>
            </a:stretch>
          </p:blipFill>
          <p:spPr>
            <a:xfrm flipH="1">
              <a:off x="3320064" y="4025049"/>
              <a:ext cx="2092885" cy="2356279"/>
            </a:xfrm>
            <a:prstGeom prst="rect">
              <a:avLst/>
            </a:prstGeom>
          </p:spPr>
        </p:pic>
        <p:pic>
          <p:nvPicPr>
            <p:cNvPr id="35" name="Obrázok 34" descr="really.jpg"/>
            <p:cNvPicPr>
              <a:picLocks noChangeAspect="1"/>
            </p:cNvPicPr>
            <p:nvPr/>
          </p:nvPicPr>
          <p:blipFill>
            <a:blip r:embed="rId11" cstate="print"/>
            <a:srcRect b="9995"/>
            <a:stretch>
              <a:fillRect/>
            </a:stretch>
          </p:blipFill>
          <p:spPr>
            <a:xfrm flipH="1">
              <a:off x="69683" y="4216704"/>
              <a:ext cx="2362628" cy="2098246"/>
            </a:xfrm>
            <a:prstGeom prst="rect">
              <a:avLst/>
            </a:prstGeom>
          </p:spPr>
        </p:pic>
        <p:pic>
          <p:nvPicPr>
            <p:cNvPr id="36" name="Obrázok 35" descr="table throw.jpg"/>
            <p:cNvPicPr>
              <a:picLocks noChangeAspect="1"/>
            </p:cNvPicPr>
            <p:nvPr/>
          </p:nvPicPr>
          <p:blipFill>
            <a:blip r:embed="rId12" cstate="print"/>
            <a:srcRect r="5403"/>
            <a:stretch>
              <a:fillRect/>
            </a:stretch>
          </p:blipFill>
          <p:spPr>
            <a:xfrm>
              <a:off x="6373501" y="1587120"/>
              <a:ext cx="2401027" cy="2290799"/>
            </a:xfrm>
            <a:prstGeom prst="rect">
              <a:avLst/>
            </a:prstGeom>
          </p:spPr>
        </p:pic>
        <p:pic>
          <p:nvPicPr>
            <p:cNvPr id="37" name="Picture 2" descr="http://img2.wikia.nocookie.net/__cb20140202094200/survivor/images/7/75/276162_papel-de-parede-meme-cereal-guy-cuspindo_1600x1200.jpg"/>
            <p:cNvPicPr>
              <a:picLocks noChangeAspect="1" noChangeArrowheads="1"/>
            </p:cNvPicPr>
            <p:nvPr/>
          </p:nvPicPr>
          <p:blipFill>
            <a:blip r:embed="rId13" cstate="print"/>
            <a:srcRect t="27090" r="12041"/>
            <a:stretch>
              <a:fillRect/>
            </a:stretch>
          </p:blipFill>
          <p:spPr bwMode="auto">
            <a:xfrm>
              <a:off x="2957549" y="1739770"/>
              <a:ext cx="2829155" cy="1758837"/>
            </a:xfrm>
            <a:prstGeom prst="rect">
              <a:avLst/>
            </a:prstGeom>
            <a:noFill/>
          </p:spPr>
        </p:pic>
      </p:grpSp>
      <p:grpSp>
        <p:nvGrpSpPr>
          <p:cNvPr id="41" name="Skupina 40"/>
          <p:cNvGrpSpPr/>
          <p:nvPr/>
        </p:nvGrpSpPr>
        <p:grpSpPr>
          <a:xfrm>
            <a:off x="2627784" y="2204864"/>
            <a:ext cx="1512168" cy="1080120"/>
            <a:chOff x="69683" y="1587120"/>
            <a:chExt cx="8822797" cy="4794208"/>
          </a:xfrm>
        </p:grpSpPr>
        <p:pic>
          <p:nvPicPr>
            <p:cNvPr id="42" name="Obrázok 41" descr="cereal-guy-newspaper-guy-tear-l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27957" y="1645672"/>
              <a:ext cx="2137741" cy="2287384"/>
            </a:xfrm>
            <a:prstGeom prst="rect">
              <a:avLst/>
            </a:prstGeom>
          </p:spPr>
        </p:pic>
        <p:pic>
          <p:nvPicPr>
            <p:cNvPr id="43" name="Obrázok 42" descr="GTFO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317885" y="4312261"/>
              <a:ext cx="2574595" cy="2043329"/>
            </a:xfrm>
            <a:prstGeom prst="rect">
              <a:avLst/>
            </a:prstGeom>
          </p:spPr>
        </p:pic>
        <p:pic>
          <p:nvPicPr>
            <p:cNvPr id="44" name="Obrázok 43" descr="mother of god.jpg"/>
            <p:cNvPicPr>
              <a:picLocks noChangeAspect="1"/>
            </p:cNvPicPr>
            <p:nvPr/>
          </p:nvPicPr>
          <p:blipFill>
            <a:blip r:embed="rId10" cstate="print"/>
            <a:srcRect l="11858" t="13380" r="10170"/>
            <a:stretch>
              <a:fillRect/>
            </a:stretch>
          </p:blipFill>
          <p:spPr>
            <a:xfrm flipH="1">
              <a:off x="3320064" y="4025049"/>
              <a:ext cx="2092885" cy="2356279"/>
            </a:xfrm>
            <a:prstGeom prst="rect">
              <a:avLst/>
            </a:prstGeom>
          </p:spPr>
        </p:pic>
        <p:pic>
          <p:nvPicPr>
            <p:cNvPr id="45" name="Obrázok 44" descr="really.jpg"/>
            <p:cNvPicPr>
              <a:picLocks noChangeAspect="1"/>
            </p:cNvPicPr>
            <p:nvPr/>
          </p:nvPicPr>
          <p:blipFill>
            <a:blip r:embed="rId11" cstate="print"/>
            <a:srcRect b="9995"/>
            <a:stretch>
              <a:fillRect/>
            </a:stretch>
          </p:blipFill>
          <p:spPr>
            <a:xfrm flipH="1">
              <a:off x="69683" y="4216704"/>
              <a:ext cx="2362628" cy="2098246"/>
            </a:xfrm>
            <a:prstGeom prst="rect">
              <a:avLst/>
            </a:prstGeom>
          </p:spPr>
        </p:pic>
        <p:pic>
          <p:nvPicPr>
            <p:cNvPr id="46" name="Obrázok 45" descr="table throw.jpg"/>
            <p:cNvPicPr>
              <a:picLocks noChangeAspect="1"/>
            </p:cNvPicPr>
            <p:nvPr/>
          </p:nvPicPr>
          <p:blipFill>
            <a:blip r:embed="rId12" cstate="print"/>
            <a:srcRect r="5403"/>
            <a:stretch>
              <a:fillRect/>
            </a:stretch>
          </p:blipFill>
          <p:spPr>
            <a:xfrm>
              <a:off x="6373501" y="1587120"/>
              <a:ext cx="2401027" cy="2290799"/>
            </a:xfrm>
            <a:prstGeom prst="rect">
              <a:avLst/>
            </a:prstGeom>
          </p:spPr>
        </p:pic>
        <p:pic>
          <p:nvPicPr>
            <p:cNvPr id="47" name="Picture 2" descr="http://img2.wikia.nocookie.net/__cb20140202094200/survivor/images/7/75/276162_papel-de-parede-meme-cereal-guy-cuspindo_1600x1200.jpg"/>
            <p:cNvPicPr>
              <a:picLocks noChangeAspect="1" noChangeArrowheads="1"/>
            </p:cNvPicPr>
            <p:nvPr/>
          </p:nvPicPr>
          <p:blipFill>
            <a:blip r:embed="rId13" cstate="print"/>
            <a:srcRect t="27090" r="12041"/>
            <a:stretch>
              <a:fillRect/>
            </a:stretch>
          </p:blipFill>
          <p:spPr bwMode="auto">
            <a:xfrm>
              <a:off x="2957549" y="1739770"/>
              <a:ext cx="2829155" cy="1758837"/>
            </a:xfrm>
            <a:prstGeom prst="rect">
              <a:avLst/>
            </a:prstGeom>
            <a:noFill/>
          </p:spPr>
        </p:pic>
      </p:grpSp>
      <p:sp>
        <p:nvSpPr>
          <p:cNvPr id="14" name="Obdĺžnik 13"/>
          <p:cNvSpPr/>
          <p:nvPr/>
        </p:nvSpPr>
        <p:spPr>
          <a:xfrm rot="20558764">
            <a:off x="288778" y="3103480"/>
            <a:ext cx="8604448" cy="1080120"/>
          </a:xfrm>
          <a:prstGeom prst="rect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/>
              <a:t>Treba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</a:t>
            </a:r>
            <a:r>
              <a:rPr lang="sk-SK" sz="3600" b="1" dirty="0" err="1" smtClean="0"/>
              <a:t>úfnuť</a:t>
            </a:r>
            <a:r>
              <a:rPr lang="sk-SK" sz="3600" b="1" dirty="0" smtClean="0"/>
              <a:t> na to, na čo máme !!!</a:t>
            </a:r>
            <a:endParaRPr lang="sk-SK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FIIT_basi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IIT_basic_template" id="{93ED54B8-88A3-48C5-A344-0538870932A7}" vid="{EDF93AC5-DCAC-47F3-A229-D6AC38CF2E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1479</TotalTime>
  <Words>736</Words>
  <Application>Microsoft Office PowerPoint</Application>
  <PresentationFormat>Prezentácia na obrazovke (4:3)</PresentationFormat>
  <Paragraphs>120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19" baseType="lpstr">
      <vt:lpstr>Arial</vt:lpstr>
      <vt:lpstr>FIIT_basic_template</vt:lpstr>
      <vt:lpstr>Formulujeme hypotézy</vt:lpstr>
      <vt:lpstr>Prezentácia programu PowerPoint</vt:lpstr>
      <vt:lpstr>Prezentácia programu PowerPoint</vt:lpstr>
      <vt:lpstr>Premýšľanie nad hypotézami vás núti robiť výskum správne</vt:lpstr>
      <vt:lpstr>Už si sformuloval svoju hypotézu?</vt:lpstr>
      <vt:lpstr>Čo je to tá hypotéza?</vt:lpstr>
      <vt:lpstr>... dobrá otázka</vt:lpstr>
      <vt:lpstr>Hypotéza má dve možné podoby</vt:lpstr>
      <vt:lpstr>Hypotézy sú rôzne silné.  Ich silu determinujú dve (hlavné) hľadiská.</vt:lpstr>
      <vt:lpstr>Hypotéza sa odvíja od toho, čo chceme našou metódou či aplikáciou dosiahnuť/zlepšiť</vt:lpstr>
      <vt:lpstr>Na overovanie prístupov pre získavanie dát možno využiť viaceré metriky</vt:lpstr>
      <vt:lpstr>Vždy sa pokúste použiť zlatý štandard,  a posteriori hodnotenie je len doplnok...</vt:lpstr>
      <vt:lpstr>Overovanie prístupov prinášajúcich priamu hodnotu používateľovi</vt:lpstr>
      <vt:lpstr>Časté problémy formulovania hypotéz</vt:lpstr>
      <vt:lpstr>Časté problémy formulovania hypotéz</vt:lpstr>
      <vt:lpstr>Časté problémy formulovania hypotéz</vt:lpstr>
      <vt:lpstr>Záver: Čo ďalej (s hypotézou)?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Jakub Šimko</dc:creator>
  <cp:lastModifiedBy>Jakub Šimko</cp:lastModifiedBy>
  <cp:revision>61</cp:revision>
  <dcterms:created xsi:type="dcterms:W3CDTF">2014-09-15T13:35:51Z</dcterms:created>
  <dcterms:modified xsi:type="dcterms:W3CDTF">2015-10-06T06:47:31Z</dcterms:modified>
</cp:coreProperties>
</file>