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Oswald" charset="0"/>
      <p:regular r:id="rId12"/>
      <p:bold r:id="rId13"/>
    </p:embeddedFont>
    <p:embeddedFont>
      <p:font typeface="Average" charset="0"/>
      <p:regular r:id="rId14"/>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414" y="1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7769271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sk"/>
              <a:t>cielom sutaze je predtavit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28600" rtl="0">
              <a:spcBef>
                <a:spcPts val="0"/>
              </a:spcBef>
              <a:buChar char="●"/>
            </a:pPr>
            <a:r>
              <a:rPr lang="sk"/>
              <a:t>napr Guardian….</a:t>
            </a:r>
          </a:p>
          <a:p>
            <a:pPr marL="457200" lvl="0" indent="-228600" rtl="0">
              <a:spcBef>
                <a:spcPts val="0"/>
              </a:spcBef>
            </a:pPr>
            <a:r>
              <a:rPr lang="sk"/>
              <a:t>veľa príspevkov na webe znižuje kvalitu diskusií</a:t>
            </a:r>
          </a:p>
          <a:p>
            <a:pPr marL="914400" lvl="1" indent="-228600" rtl="0">
              <a:spcBef>
                <a:spcPts val="0"/>
              </a:spcBef>
            </a:pPr>
            <a:r>
              <a:rPr lang="sk"/>
              <a:t>off-topic</a:t>
            </a:r>
          </a:p>
          <a:p>
            <a:pPr marL="914400" lvl="1" indent="-228600" rtl="0">
              <a:spcBef>
                <a:spcPts val="0"/>
              </a:spcBef>
            </a:pPr>
            <a:r>
              <a:rPr lang="sk"/>
              <a:t>urážanie - ad hominem!!! :)</a:t>
            </a:r>
          </a:p>
          <a:p>
            <a:pPr marL="914400" lvl="1" indent="-228600" rtl="0">
              <a:spcBef>
                <a:spcPts val="0"/>
              </a:spcBef>
            </a:pPr>
            <a:r>
              <a:rPr lang="sk"/>
              <a:t>trollovanie</a:t>
            </a:r>
          </a:p>
          <a:p>
            <a:pPr marL="914400" lvl="1" indent="-228600" rtl="0">
              <a:spcBef>
                <a:spcPts val="0"/>
              </a:spcBef>
            </a:pPr>
            <a:r>
              <a:rPr lang="sk"/>
              <a:t>príspevky bez hodnoty - typu like / dislike</a:t>
            </a:r>
          </a:p>
          <a:p>
            <a:pPr marL="457200" lvl="0" indent="-228600" rtl="0">
              <a:spcBef>
                <a:spcPts val="0"/>
              </a:spcBef>
            </a:pPr>
            <a:r>
              <a:rPr lang="sk"/>
              <a:t>preto obľúbenosť a návštevnosť týchto portálov, ktoré majú diskusie klesá</a:t>
            </a:r>
          </a:p>
          <a:p>
            <a:pPr marL="457200" lvl="0" indent="-228600" rtl="0">
              <a:spcBef>
                <a:spcPts val="0"/>
              </a:spcBef>
            </a:pPr>
            <a:r>
              <a:rPr lang="sk"/>
              <a:t>príspevkov je strašne veľké množstvo (5000 príspevkov za deň)</a:t>
            </a:r>
          </a:p>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sk"/>
              <a:t>Zo začiatku si to neuvedomovali.</a:t>
            </a:r>
          </a:p>
          <a:p>
            <a:pPr rtl="0">
              <a:spcBef>
                <a:spcPts val="0"/>
              </a:spcBef>
              <a:buNone/>
            </a:pPr>
            <a:r>
              <a:rPr lang="sk"/>
              <a:t>Teraz to už vnímajú ako problém a chcú to riešiť, lebo je to vizitka ich portálu.</a:t>
            </a:r>
          </a:p>
          <a:p>
            <a:pPr rtl="0">
              <a:spcBef>
                <a:spcPts val="0"/>
              </a:spcBef>
              <a:buNone/>
            </a:pPr>
            <a:r>
              <a:rPr lang="sk"/>
              <a:t>Zatvorenie - strata mena</a:t>
            </a:r>
          </a:p>
          <a:p>
            <a:pPr rtl="0">
              <a:spcBef>
                <a:spcPts val="0"/>
              </a:spcBef>
              <a:buNone/>
            </a:pPr>
            <a:endParaRPr/>
          </a:p>
          <a:p>
            <a:pPr rtl="0">
              <a:spcBef>
                <a:spcPts val="0"/>
              </a:spcBef>
              <a:buNone/>
            </a:pPr>
            <a:r>
              <a:rPr lang="sk"/>
              <a:t>Moderovanie použitím ľudských zdrojov - finančne náročné, registracie</a:t>
            </a:r>
          </a:p>
          <a:p>
            <a:pPr rtl="0">
              <a:spcBef>
                <a:spcPts val="0"/>
              </a:spcBef>
              <a:buNone/>
            </a:pPr>
            <a:endParaRPr/>
          </a:p>
          <a:p>
            <a:pPr rtl="0">
              <a:spcBef>
                <a:spcPts val="0"/>
              </a:spcBef>
              <a:buNone/>
            </a:pPr>
            <a:r>
              <a:rPr lang="sk"/>
              <a:t>Ignorovanie - strata mena (nerieši problém) -&gt; stratenz cas</a:t>
            </a:r>
          </a:p>
          <a:p>
            <a:pPr rtl="0">
              <a:spcBef>
                <a:spcPts val="0"/>
              </a:spcBef>
              <a:buNone/>
            </a:pPr>
            <a:endParaRPr/>
          </a:p>
          <a:p>
            <a:pPr rtl="0">
              <a:spcBef>
                <a:spcPts val="0"/>
              </a:spcBef>
              <a:buNone/>
            </a:pPr>
            <a:r>
              <a:rPr lang="sk"/>
              <a:t>Tato situacia si ziada automatiyovane riesenie nakolko neexistuje efektivne riesenie tohto problemu</a:t>
            </a:r>
          </a:p>
          <a:p>
            <a:pPr rtl="0">
              <a:spcBef>
                <a:spcPts val="0"/>
              </a:spcBef>
              <a:buNone/>
            </a:pPr>
            <a:endParaRPr/>
          </a:p>
          <a:p>
            <a:pPr rtl="0">
              <a:spcBef>
                <a:spcPts val="0"/>
              </a:spcBef>
              <a:buNone/>
            </a:pPr>
            <a:endParaRPr/>
          </a:p>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sk"/>
              <a:t>Nasi cielom je aby kvalita diskusi stupla, toto je klasicky hokejkovy graf ktory nemoze chybat v ziadnej startapovej prezentacii. Mozte si pozriet preoc tomu tak je bla bla bla… Preco?? lebo Bude ulahcovat a dramaticky urychlovat pracu moderatorom, sprehladnovat diskusiu napr oznacenim utocnych prispevkov napr. tento diskusny prispevok nie je argumentom iba utokom ad hominem. teda utokom ktory sa nesnazi vyvratit nazor druhej osoby ale iba na neho utoci.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sk"/>
              <a:t>Nase riesenie nechystame viazat na ziadny webovy portal, chystame sa vytvorit sluzbu do ktorej nam budu poslane prispevky prebehne analyza a oznacenie…….. snazime sa to robit pomocou velkeho mnozstva  malych detektorov medzi ne budu patrit detektor nadavaok sentimentu ……...ci komentar a clanok hovoria o rovnakej teme, </a:t>
            </a:r>
          </a:p>
          <a:p>
            <a:pPr rtl="0">
              <a:spcBef>
                <a:spcPts val="0"/>
              </a:spcBef>
              <a:buNone/>
            </a:pPr>
            <a:r>
              <a:rPr lang="sk"/>
              <a:t>Bežať to bude na MS Azure.</a:t>
            </a:r>
          </a:p>
          <a:p>
            <a:pPr rtl="0">
              <a:spcBef>
                <a:spcPts val="0"/>
              </a:spcBef>
              <a:buNone/>
            </a:pPr>
            <a:endParaRPr/>
          </a:p>
          <a:p>
            <a:pPr rtl="0">
              <a:spcBef>
                <a:spcPts val="0"/>
              </a:spcBef>
              <a:buNone/>
            </a:pPr>
            <a:r>
              <a:rPr lang="sk"/>
              <a:t>Detektory</a:t>
            </a:r>
          </a:p>
          <a:p>
            <a:pPr marL="457200" lvl="0" indent="-228600" rtl="0">
              <a:spcBef>
                <a:spcPts val="0"/>
              </a:spcBef>
            </a:pPr>
            <a:r>
              <a:rPr lang="sk"/>
              <a:t>nadávky</a:t>
            </a:r>
          </a:p>
          <a:p>
            <a:pPr marL="457200" lvl="0" indent="-228600" rtl="0">
              <a:spcBef>
                <a:spcPts val="0"/>
              </a:spcBef>
            </a:pPr>
            <a:r>
              <a:rPr lang="sk"/>
              <a:t>nevulgárne úrážlivé slová</a:t>
            </a:r>
          </a:p>
          <a:p>
            <a:pPr marL="457200" lvl="0" indent="-228600" rtl="0">
              <a:spcBef>
                <a:spcPts val="0"/>
              </a:spcBef>
            </a:pPr>
            <a:r>
              <a:rPr lang="sk"/>
              <a:t>sentiment - vraj niekde PeWe??</a:t>
            </a:r>
          </a:p>
          <a:p>
            <a:pPr marL="457200" lvl="0" indent="-228600" rtl="0">
              <a:spcBef>
                <a:spcPts val="0"/>
              </a:spcBef>
            </a:pPr>
            <a:r>
              <a:rPr lang="sk"/>
              <a:t>zhodnosť vektorov slov (či je kontext článku a komentáru podobný), kľúčové slová</a:t>
            </a:r>
          </a:p>
          <a:p>
            <a:pPr marL="457200" lvl="0" indent="-228600" rtl="0">
              <a:spcBef>
                <a:spcPts val="0"/>
              </a:spcBef>
            </a:pPr>
            <a:r>
              <a:rPr lang="sk"/>
              <a:t>množstvo smajlíkov</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28600" rtl="0">
              <a:spcBef>
                <a:spcPts val="0"/>
              </a:spcBef>
              <a:buAutoNum type="arabicPeriod"/>
            </a:pPr>
            <a:r>
              <a:rPr lang="sk"/>
              <a:t>crawler, kontakt v sme.sk</a:t>
            </a:r>
          </a:p>
          <a:p>
            <a:pPr marL="457200" lvl="0" indent="-228600" rtl="0">
              <a:spcBef>
                <a:spcPts val="0"/>
              </a:spcBef>
              <a:buAutoNum type="arabicPeriod"/>
            </a:pPr>
            <a:r>
              <a:rPr lang="sk"/>
              <a:t>potom budeme postupovať k zložitejším detektorom s machine learningom staci maly dataset, postupovat od najednoduchsich metod ,</a:t>
            </a:r>
          </a:p>
          <a:p>
            <a:pPr marL="457200" lvl="0" indent="-228600">
              <a:spcBef>
                <a:spcPts val="0"/>
              </a:spcBef>
              <a:buAutoNum type="arabicPeriod"/>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sk"/>
              <a:t>Nase riesenie nechystame viazat na ziadny webovy portal, chystame sa vytvorit sluzbu do ktorej nam budu poslane prispevky prebehne analyza a oznacenie…….. snazime sa to robit pomocou velkeho mnozstva  malych detektorov medzi ne budu patrit detektor nadavaok sentimentu ……...ci komentar a clanok hovoria o rovnakej teme, </a:t>
            </a:r>
          </a:p>
          <a:p>
            <a:pPr lvl="0" rtl="0">
              <a:spcBef>
                <a:spcPts val="0"/>
              </a:spcBef>
              <a:buNone/>
            </a:pPr>
            <a:r>
              <a:rPr lang="sk"/>
              <a:t>Bežať to bude na MS Azure.</a:t>
            </a:r>
          </a:p>
          <a:p>
            <a:pPr lvl="0" rtl="0">
              <a:spcBef>
                <a:spcPts val="0"/>
              </a:spcBef>
              <a:buNone/>
            </a:pPr>
            <a:endParaRPr/>
          </a:p>
          <a:p>
            <a:pPr lvl="0" rtl="0">
              <a:spcBef>
                <a:spcPts val="0"/>
              </a:spcBef>
              <a:buNone/>
            </a:pPr>
            <a:r>
              <a:rPr lang="sk"/>
              <a:t>Detektory</a:t>
            </a:r>
          </a:p>
          <a:p>
            <a:pPr marL="457200" lvl="0" indent="-228600" rtl="0">
              <a:spcBef>
                <a:spcPts val="0"/>
              </a:spcBef>
            </a:pPr>
            <a:r>
              <a:rPr lang="sk"/>
              <a:t>nadávky</a:t>
            </a:r>
          </a:p>
          <a:p>
            <a:pPr marL="457200" lvl="0" indent="-228600" rtl="0">
              <a:spcBef>
                <a:spcPts val="0"/>
              </a:spcBef>
            </a:pPr>
            <a:r>
              <a:rPr lang="sk"/>
              <a:t>nevulgárne úrážlivé slová</a:t>
            </a:r>
          </a:p>
          <a:p>
            <a:pPr marL="457200" lvl="0" indent="-228600" rtl="0">
              <a:spcBef>
                <a:spcPts val="0"/>
              </a:spcBef>
            </a:pPr>
            <a:r>
              <a:rPr lang="sk"/>
              <a:t>sentiment - vraj niekde PeWe??</a:t>
            </a:r>
          </a:p>
          <a:p>
            <a:pPr marL="457200" lvl="0" indent="-228600" rtl="0">
              <a:spcBef>
                <a:spcPts val="0"/>
              </a:spcBef>
            </a:pPr>
            <a:r>
              <a:rPr lang="sk"/>
              <a:t>zhodnosť vektorov slov (či je kontext článku a komentáru podobný), kľúčové slová</a:t>
            </a:r>
          </a:p>
          <a:p>
            <a:pPr marL="457200" lvl="0" indent="-228600" rtl="0">
              <a:spcBef>
                <a:spcPts val="0"/>
              </a:spcBef>
            </a:pPr>
            <a:r>
              <a:rPr lang="sk"/>
              <a:t>množstvo smajlíkov</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71257" y="990800"/>
            <a:ext cx="7801500" cy="1730099"/>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0" name="Shape 10"/>
          <p:cNvSpPr txBox="1">
            <a:spLocks noGrp="1"/>
          </p:cNvSpPr>
          <p:nvPr>
            <p:ph type="subTitle" idx="1"/>
          </p:nvPr>
        </p:nvSpPr>
        <p:spPr>
          <a:xfrm>
            <a:off x="671250" y="3174875"/>
            <a:ext cx="7801500"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11" name="Shape 11"/>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255275"/>
            <a:ext cx="8520599" cy="1890600"/>
          </a:xfrm>
          <a:prstGeom prst="rect">
            <a:avLst/>
          </a:prstGeom>
        </p:spPr>
        <p:txBody>
          <a:bodyPr lIns="91425" tIns="91425" rIns="91425" bIns="91425" anchor="b" anchorCtr="0"/>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a:endParaRPr/>
          </a:p>
        </p:txBody>
      </p:sp>
      <p:sp>
        <p:nvSpPr>
          <p:cNvPr id="46" name="Shape 46"/>
          <p:cNvSpPr txBox="1">
            <a:spLocks noGrp="1"/>
          </p:cNvSpPr>
          <p:nvPr>
            <p:ph type="body" idx="1"/>
          </p:nvPr>
        </p:nvSpPr>
        <p:spPr>
          <a:xfrm>
            <a:off x="311700" y="3228425"/>
            <a:ext cx="8520599" cy="1300800"/>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47" name="Shape 47"/>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671250" y="2141250"/>
            <a:ext cx="7852199" cy="861000"/>
          </a:xfrm>
          <a:prstGeom prst="rect">
            <a:avLst/>
          </a:prstGeom>
        </p:spPr>
        <p:txBody>
          <a:bodyPr lIns="91425" tIns="91425" rIns="91425" bIns="91425" anchor="ctr" anchorCtr="0"/>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a:endParaRPr/>
          </a:p>
        </p:txBody>
      </p:sp>
      <p:sp>
        <p:nvSpPr>
          <p:cNvPr id="14" name="Shape 1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buFont typeface="Arial"/>
              <a:defRPr>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7" name="Shape 17"/>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a:spcBef>
                <a:spcPts val="0"/>
              </a:spcBef>
              <a:buFont typeface="Arial"/>
              <a:defRPr>
                <a:latin typeface="Arial"/>
                <a:ea typeface="Arial"/>
                <a:cs typeface="Arial"/>
                <a:sym typeface="Arial"/>
              </a:defRPr>
            </a:lvl1pPr>
            <a:lvl2pPr>
              <a:spcBef>
                <a:spcPts val="0"/>
              </a:spcBef>
              <a:buFont typeface="Arial"/>
              <a:defRPr>
                <a:latin typeface="Arial"/>
                <a:ea typeface="Arial"/>
                <a:cs typeface="Arial"/>
                <a:sym typeface="Arial"/>
              </a:defRPr>
            </a:lvl2pPr>
            <a:lvl3pPr>
              <a:spcBef>
                <a:spcPts val="0"/>
              </a:spcBef>
              <a:buFont typeface="Arial"/>
              <a:defRPr>
                <a:latin typeface="Arial"/>
                <a:ea typeface="Arial"/>
                <a:cs typeface="Arial"/>
                <a:sym typeface="Arial"/>
              </a:defRPr>
            </a:lvl3pPr>
            <a:lvl4pPr>
              <a:spcBef>
                <a:spcPts val="0"/>
              </a:spcBef>
              <a:buFont typeface="Arial"/>
              <a:defRPr>
                <a:latin typeface="Arial"/>
                <a:ea typeface="Arial"/>
                <a:cs typeface="Arial"/>
                <a:sym typeface="Arial"/>
              </a:defRPr>
            </a:lvl4pPr>
            <a:lvl5pPr>
              <a:spcBef>
                <a:spcPts val="0"/>
              </a:spcBef>
              <a:buFont typeface="Arial"/>
              <a:defRPr>
                <a:latin typeface="Arial"/>
                <a:ea typeface="Arial"/>
                <a:cs typeface="Arial"/>
                <a:sym typeface="Arial"/>
              </a:defRPr>
            </a:lvl5pPr>
            <a:lvl6pPr>
              <a:spcBef>
                <a:spcPts val="0"/>
              </a:spcBef>
              <a:buFont typeface="Arial"/>
              <a:defRPr>
                <a:latin typeface="Arial"/>
                <a:ea typeface="Arial"/>
                <a:cs typeface="Arial"/>
                <a:sym typeface="Arial"/>
              </a:defRPr>
            </a:lvl6pPr>
            <a:lvl7pPr>
              <a:spcBef>
                <a:spcPts val="0"/>
              </a:spcBef>
              <a:buFont typeface="Arial"/>
              <a:defRPr>
                <a:latin typeface="Arial"/>
                <a:ea typeface="Arial"/>
                <a:cs typeface="Arial"/>
                <a:sym typeface="Arial"/>
              </a:defRPr>
            </a:lvl7pPr>
            <a:lvl8pPr>
              <a:spcBef>
                <a:spcPts val="0"/>
              </a:spcBef>
              <a:buFont typeface="Arial"/>
              <a:defRPr>
                <a:latin typeface="Arial"/>
                <a:ea typeface="Arial"/>
                <a:cs typeface="Arial"/>
                <a:sym typeface="Arial"/>
              </a:defRPr>
            </a:lvl8pPr>
            <a:lvl9pPr>
              <a:spcBef>
                <a:spcPts val="0"/>
              </a:spcBef>
              <a:buFont typeface="Arial"/>
              <a:defRPr>
                <a:latin typeface="Arial"/>
                <a:ea typeface="Arial"/>
                <a:cs typeface="Arial"/>
                <a:sym typeface="Arial"/>
              </a:defRPr>
            </a:lvl9pPr>
          </a:lstStyle>
          <a:p>
            <a:endParaRPr/>
          </a:p>
        </p:txBody>
      </p:sp>
      <p:sp>
        <p:nvSpPr>
          <p:cNvPr id="18" name="Shape 1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2" name="Shape 22"/>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3" name="Shape 2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29" name="Shape 29"/>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0" name="Shape 30"/>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90250" y="526350"/>
            <a:ext cx="6227100" cy="4090800"/>
          </a:xfrm>
          <a:prstGeom prst="rect">
            <a:avLst/>
          </a:prstGeom>
        </p:spPr>
        <p:txBody>
          <a:bodyPr lIns="91425" tIns="91425" rIns="91425" bIns="91425" anchor="ctr" anchorCtr="0"/>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a:endParaRPr/>
          </a:p>
        </p:txBody>
      </p:sp>
      <p:sp>
        <p:nvSpPr>
          <p:cNvPr id="33" name="Shape 3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solidFill>
                  <a:schemeClr val="lt1"/>
                </a:solidFill>
              </a:rPr>
              <a:t>‹#›</a:t>
            </a:fld>
            <a:endParaRPr lang="sk">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4"/>
        <p:cNvGrpSpPr/>
        <p:nvPr/>
      </p:nvGrpSpPr>
      <p:grpSpPr>
        <a:xfrm>
          <a:off x="0" y="0"/>
          <a:ext cx="0" cy="0"/>
          <a:chOff x="0" y="0"/>
          <a:chExt cx="0" cy="0"/>
        </a:xfrm>
      </p:grpSpPr>
      <p:sp>
        <p:nvSpPr>
          <p:cNvPr id="35" name="Shape 35"/>
          <p:cNvSpPr/>
          <p:nvPr/>
        </p:nvSpPr>
        <p:spPr>
          <a:xfrm>
            <a:off x="4572000" y="0"/>
            <a:ext cx="4572000" cy="51434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cxnSp>
        <p:nvCxnSpPr>
          <p:cNvPr id="36" name="Shape 36"/>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37" name="Shape 37"/>
          <p:cNvSpPr txBox="1">
            <a:spLocks noGrp="1"/>
          </p:cNvSpPr>
          <p:nvPr>
            <p:ph type="title"/>
          </p:nvPr>
        </p:nvSpPr>
        <p:spPr>
          <a:xfrm>
            <a:off x="265500" y="1081400"/>
            <a:ext cx="4045199" cy="17103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38" name="Shape 38"/>
          <p:cNvSpPr txBox="1">
            <a:spLocks noGrp="1"/>
          </p:cNvSpPr>
          <p:nvPr>
            <p:ph type="subTitle" idx="1"/>
          </p:nvPr>
        </p:nvSpPr>
        <p:spPr>
          <a:xfrm>
            <a:off x="265500" y="2845200"/>
            <a:ext cx="4045199" cy="1345500"/>
          </a:xfrm>
          <a:prstGeom prst="rect">
            <a:avLst/>
          </a:prstGeom>
        </p:spPr>
        <p:txBody>
          <a:bodyPr lIns="91425" tIns="91425" rIns="91425" bIns="91425" anchor="t" anchorCtr="0"/>
          <a:lstStyle>
            <a:lvl1pPr algn="ctr">
              <a:lnSpc>
                <a:spcPct val="100000"/>
              </a:lnSpc>
              <a:spcBef>
                <a:spcPts val="0"/>
              </a:spcBef>
              <a:spcAft>
                <a:spcPts val="0"/>
              </a:spcAft>
              <a:buClr>
                <a:schemeClr val="dk1"/>
              </a:buClr>
              <a:buSzPct val="100000"/>
              <a:buNone/>
              <a:defRPr sz="2100">
                <a:solidFill>
                  <a:schemeClr val="dk1"/>
                </a:solidFill>
              </a:defRPr>
            </a:lvl1pPr>
            <a:lvl2pPr algn="ctr">
              <a:lnSpc>
                <a:spcPct val="100000"/>
              </a:lnSpc>
              <a:spcBef>
                <a:spcPts val="0"/>
              </a:spcBef>
              <a:spcAft>
                <a:spcPts val="0"/>
              </a:spcAft>
              <a:buClr>
                <a:schemeClr val="dk1"/>
              </a:buClr>
              <a:buSzPct val="100000"/>
              <a:buNone/>
              <a:defRPr sz="2100">
                <a:solidFill>
                  <a:schemeClr val="dk1"/>
                </a:solidFill>
              </a:defRPr>
            </a:lvl2pPr>
            <a:lvl3pPr algn="ctr">
              <a:lnSpc>
                <a:spcPct val="100000"/>
              </a:lnSpc>
              <a:spcBef>
                <a:spcPts val="0"/>
              </a:spcBef>
              <a:spcAft>
                <a:spcPts val="0"/>
              </a:spcAft>
              <a:buClr>
                <a:schemeClr val="dk1"/>
              </a:buClr>
              <a:buSzPct val="100000"/>
              <a:buNone/>
              <a:defRPr sz="2100">
                <a:solidFill>
                  <a:schemeClr val="dk1"/>
                </a:solidFill>
              </a:defRPr>
            </a:lvl3pPr>
            <a:lvl4pPr algn="ctr">
              <a:lnSpc>
                <a:spcPct val="100000"/>
              </a:lnSpc>
              <a:spcBef>
                <a:spcPts val="0"/>
              </a:spcBef>
              <a:spcAft>
                <a:spcPts val="0"/>
              </a:spcAft>
              <a:buClr>
                <a:schemeClr val="dk1"/>
              </a:buClr>
              <a:buSzPct val="100000"/>
              <a:buNone/>
              <a:defRPr sz="2100">
                <a:solidFill>
                  <a:schemeClr val="dk1"/>
                </a:solidFill>
              </a:defRPr>
            </a:lvl4pPr>
            <a:lvl5pPr algn="ctr">
              <a:lnSpc>
                <a:spcPct val="100000"/>
              </a:lnSpc>
              <a:spcBef>
                <a:spcPts val="0"/>
              </a:spcBef>
              <a:spcAft>
                <a:spcPts val="0"/>
              </a:spcAft>
              <a:buClr>
                <a:schemeClr val="dk1"/>
              </a:buClr>
              <a:buSzPct val="100000"/>
              <a:buNone/>
              <a:defRPr sz="2100">
                <a:solidFill>
                  <a:schemeClr val="dk1"/>
                </a:solidFill>
              </a:defRPr>
            </a:lvl5pPr>
            <a:lvl6pPr algn="ctr">
              <a:lnSpc>
                <a:spcPct val="100000"/>
              </a:lnSpc>
              <a:spcBef>
                <a:spcPts val="0"/>
              </a:spcBef>
              <a:spcAft>
                <a:spcPts val="0"/>
              </a:spcAft>
              <a:buClr>
                <a:schemeClr val="dk1"/>
              </a:buClr>
              <a:buSzPct val="100000"/>
              <a:buNone/>
              <a:defRPr sz="2100">
                <a:solidFill>
                  <a:schemeClr val="dk1"/>
                </a:solidFill>
              </a:defRPr>
            </a:lvl6pPr>
            <a:lvl7pPr algn="ctr">
              <a:lnSpc>
                <a:spcPct val="100000"/>
              </a:lnSpc>
              <a:spcBef>
                <a:spcPts val="0"/>
              </a:spcBef>
              <a:spcAft>
                <a:spcPts val="0"/>
              </a:spcAft>
              <a:buClr>
                <a:schemeClr val="dk1"/>
              </a:buClr>
              <a:buSzPct val="100000"/>
              <a:buNone/>
              <a:defRPr sz="2100">
                <a:solidFill>
                  <a:schemeClr val="dk1"/>
                </a:solidFill>
              </a:defRPr>
            </a:lvl7pPr>
            <a:lvl8pPr algn="ctr">
              <a:lnSpc>
                <a:spcPct val="100000"/>
              </a:lnSpc>
              <a:spcBef>
                <a:spcPts val="0"/>
              </a:spcBef>
              <a:spcAft>
                <a:spcPts val="0"/>
              </a:spcAft>
              <a:buClr>
                <a:schemeClr val="dk1"/>
              </a:buClr>
              <a:buSzPct val="100000"/>
              <a:buNone/>
              <a:defRPr sz="2100">
                <a:solidFill>
                  <a:schemeClr val="dk1"/>
                </a:solidFill>
              </a:defRPr>
            </a:lvl8pPr>
            <a:lvl9pPr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39" name="Shape 39"/>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40" name="Shape 40"/>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solidFill>
                  <a:schemeClr val="lt1"/>
                </a:solidFill>
              </a:rPr>
              <a:t>‹#›</a:t>
            </a:fld>
            <a:endParaRPr lang="sk">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a:endParaRPr/>
          </a:p>
        </p:txBody>
      </p:sp>
      <p:sp>
        <p:nvSpPr>
          <p:cNvPr id="43" name="Shape 4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a:t>
            </a:fld>
            <a:endParaRPr lang="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a:spcBef>
                <a:spcPts val="0"/>
              </a:spcBef>
              <a:buClr>
                <a:schemeClr val="dk1"/>
              </a:buClr>
              <a:buSzPct val="100000"/>
              <a:buNone/>
              <a:defRPr sz="3000">
                <a:solidFill>
                  <a:schemeClr val="dk1"/>
                </a:solidFill>
              </a:defRPr>
            </a:lvl1pPr>
            <a:lvl2pPr>
              <a:spcBef>
                <a:spcPts val="0"/>
              </a:spcBef>
              <a:buClr>
                <a:schemeClr val="dk1"/>
              </a:buClr>
              <a:buSzPct val="100000"/>
              <a:buFont typeface="Oswald"/>
              <a:buNone/>
              <a:defRPr sz="3000">
                <a:solidFill>
                  <a:schemeClr val="dk1"/>
                </a:solidFill>
                <a:latin typeface="Oswald"/>
                <a:ea typeface="Oswald"/>
                <a:cs typeface="Oswald"/>
                <a:sym typeface="Oswald"/>
              </a:defRPr>
            </a:lvl2pPr>
            <a:lvl3pPr>
              <a:spcBef>
                <a:spcPts val="0"/>
              </a:spcBef>
              <a:buClr>
                <a:schemeClr val="dk1"/>
              </a:buClr>
              <a:buSzPct val="100000"/>
              <a:buFont typeface="Oswald"/>
              <a:buNone/>
              <a:defRPr sz="3000">
                <a:solidFill>
                  <a:schemeClr val="dk1"/>
                </a:solidFill>
                <a:latin typeface="Oswald"/>
                <a:ea typeface="Oswald"/>
                <a:cs typeface="Oswald"/>
                <a:sym typeface="Oswald"/>
              </a:defRPr>
            </a:lvl3pPr>
            <a:lvl4pPr>
              <a:spcBef>
                <a:spcPts val="0"/>
              </a:spcBef>
              <a:buClr>
                <a:schemeClr val="dk1"/>
              </a:buClr>
              <a:buSzPct val="100000"/>
              <a:buFont typeface="Oswald"/>
              <a:buNone/>
              <a:defRPr sz="3000">
                <a:solidFill>
                  <a:schemeClr val="dk1"/>
                </a:solidFill>
                <a:latin typeface="Oswald"/>
                <a:ea typeface="Oswald"/>
                <a:cs typeface="Oswald"/>
                <a:sym typeface="Oswald"/>
              </a:defRPr>
            </a:lvl4pPr>
            <a:lvl5pPr>
              <a:spcBef>
                <a:spcPts val="0"/>
              </a:spcBef>
              <a:buClr>
                <a:schemeClr val="dk1"/>
              </a:buClr>
              <a:buSzPct val="100000"/>
              <a:buFont typeface="Oswald"/>
              <a:buNone/>
              <a:defRPr sz="3000">
                <a:solidFill>
                  <a:schemeClr val="dk1"/>
                </a:solidFill>
                <a:latin typeface="Oswald"/>
                <a:ea typeface="Oswald"/>
                <a:cs typeface="Oswald"/>
                <a:sym typeface="Oswald"/>
              </a:defRPr>
            </a:lvl5pPr>
            <a:lvl6pPr>
              <a:spcBef>
                <a:spcPts val="0"/>
              </a:spcBef>
              <a:buClr>
                <a:schemeClr val="dk1"/>
              </a:buClr>
              <a:buSzPct val="100000"/>
              <a:buFont typeface="Oswald"/>
              <a:buNone/>
              <a:defRPr sz="3000">
                <a:solidFill>
                  <a:schemeClr val="dk1"/>
                </a:solidFill>
                <a:latin typeface="Oswald"/>
                <a:ea typeface="Oswald"/>
                <a:cs typeface="Oswald"/>
                <a:sym typeface="Oswald"/>
              </a:defRPr>
            </a:lvl6pPr>
            <a:lvl7pPr>
              <a:spcBef>
                <a:spcPts val="0"/>
              </a:spcBef>
              <a:buClr>
                <a:schemeClr val="dk1"/>
              </a:buClr>
              <a:buSzPct val="100000"/>
              <a:buFont typeface="Oswald"/>
              <a:buNone/>
              <a:defRPr sz="3000">
                <a:solidFill>
                  <a:schemeClr val="dk1"/>
                </a:solidFill>
                <a:latin typeface="Oswald"/>
                <a:ea typeface="Oswald"/>
                <a:cs typeface="Oswald"/>
                <a:sym typeface="Oswald"/>
              </a:defRPr>
            </a:lvl7pPr>
            <a:lvl8pPr>
              <a:spcBef>
                <a:spcPts val="0"/>
              </a:spcBef>
              <a:buClr>
                <a:schemeClr val="dk1"/>
              </a:buClr>
              <a:buSzPct val="100000"/>
              <a:buFont typeface="Oswald"/>
              <a:buNone/>
              <a:defRPr sz="3000">
                <a:solidFill>
                  <a:schemeClr val="dk1"/>
                </a:solidFill>
                <a:latin typeface="Oswald"/>
                <a:ea typeface="Oswald"/>
                <a:cs typeface="Oswald"/>
                <a:sym typeface="Oswald"/>
              </a:defRPr>
            </a:lvl8pPr>
            <a:lvl9pPr>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6" name="Shape 6"/>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accent3"/>
              </a:buClr>
              <a:buSzPct val="100000"/>
              <a:defRPr sz="1800">
                <a:solidFill>
                  <a:schemeClr val="accent3"/>
                </a:solidFill>
              </a:defRPr>
            </a:lvl1pPr>
            <a:lvl2pPr>
              <a:lnSpc>
                <a:spcPct val="115000"/>
              </a:lnSpc>
              <a:spcBef>
                <a:spcPts val="0"/>
              </a:spcBef>
              <a:spcAft>
                <a:spcPts val="1600"/>
              </a:spcAft>
              <a:buClr>
                <a:schemeClr val="accent3"/>
              </a:buClr>
              <a:defRPr>
                <a:solidFill>
                  <a:schemeClr val="accent3"/>
                </a:solidFill>
              </a:defRPr>
            </a:lvl2pPr>
            <a:lvl3pPr>
              <a:lnSpc>
                <a:spcPct val="115000"/>
              </a:lnSpc>
              <a:spcBef>
                <a:spcPts val="0"/>
              </a:spcBef>
              <a:spcAft>
                <a:spcPts val="1600"/>
              </a:spcAft>
              <a:buClr>
                <a:schemeClr val="accent3"/>
              </a:buClr>
              <a:defRPr>
                <a:solidFill>
                  <a:schemeClr val="accent3"/>
                </a:solidFill>
              </a:defRPr>
            </a:lvl3pPr>
            <a:lvl4pPr>
              <a:lnSpc>
                <a:spcPct val="115000"/>
              </a:lnSpc>
              <a:spcBef>
                <a:spcPts val="0"/>
              </a:spcBef>
              <a:spcAft>
                <a:spcPts val="1600"/>
              </a:spcAft>
              <a:buClr>
                <a:schemeClr val="accent3"/>
              </a:buClr>
              <a:defRPr>
                <a:solidFill>
                  <a:schemeClr val="accent3"/>
                </a:solidFill>
              </a:defRPr>
            </a:lvl4pPr>
            <a:lvl5pPr>
              <a:lnSpc>
                <a:spcPct val="115000"/>
              </a:lnSpc>
              <a:spcBef>
                <a:spcPts val="0"/>
              </a:spcBef>
              <a:spcAft>
                <a:spcPts val="1600"/>
              </a:spcAft>
              <a:buClr>
                <a:schemeClr val="accent3"/>
              </a:buClr>
              <a:defRPr>
                <a:solidFill>
                  <a:schemeClr val="accent3"/>
                </a:solidFill>
              </a:defRPr>
            </a:lvl5pPr>
            <a:lvl6pPr>
              <a:lnSpc>
                <a:spcPct val="115000"/>
              </a:lnSpc>
              <a:spcBef>
                <a:spcPts val="0"/>
              </a:spcBef>
              <a:spcAft>
                <a:spcPts val="1600"/>
              </a:spcAft>
              <a:buClr>
                <a:schemeClr val="accent3"/>
              </a:buClr>
              <a:defRPr>
                <a:solidFill>
                  <a:schemeClr val="accent3"/>
                </a:solidFill>
              </a:defRPr>
            </a:lvl6pPr>
            <a:lvl7pPr>
              <a:lnSpc>
                <a:spcPct val="115000"/>
              </a:lnSpc>
              <a:spcBef>
                <a:spcPts val="0"/>
              </a:spcBef>
              <a:spcAft>
                <a:spcPts val="1600"/>
              </a:spcAft>
              <a:buClr>
                <a:schemeClr val="accent3"/>
              </a:buClr>
              <a:defRPr>
                <a:solidFill>
                  <a:schemeClr val="accent3"/>
                </a:solidFill>
              </a:defRPr>
            </a:lvl7pPr>
            <a:lvl8pPr>
              <a:lnSpc>
                <a:spcPct val="115000"/>
              </a:lnSpc>
              <a:spcBef>
                <a:spcPts val="0"/>
              </a:spcBef>
              <a:spcAft>
                <a:spcPts val="1600"/>
              </a:spcAft>
              <a:buClr>
                <a:schemeClr val="accent3"/>
              </a:buClr>
              <a:defRPr>
                <a:solidFill>
                  <a:schemeClr val="accent3"/>
                </a:solidFill>
              </a:defRPr>
            </a:lvl8pPr>
            <a:lvl9pPr>
              <a:lnSpc>
                <a:spcPct val="115000"/>
              </a:lnSpc>
              <a:spcBef>
                <a:spcPts val="0"/>
              </a:spcBef>
              <a:spcAft>
                <a:spcPts val="1600"/>
              </a:spcAft>
              <a:buClr>
                <a:schemeClr val="accent3"/>
              </a:buClr>
              <a:defRPr>
                <a:solidFill>
                  <a:schemeClr val="accent3"/>
                </a:solidFill>
              </a:defRPr>
            </a:lvl9pPr>
          </a:lstStyle>
          <a:p>
            <a:endParaRPr/>
          </a:p>
        </p:txBody>
      </p:sp>
      <p:sp>
        <p:nvSpPr>
          <p:cNvPr id="7" name="Shape 7"/>
          <p:cNvSpPr txBox="1">
            <a:spLocks noGrp="1"/>
          </p:cNvSpPr>
          <p:nvPr>
            <p:ph type="sldNum" idx="12"/>
          </p:nvPr>
        </p:nvSpPr>
        <p:spPr>
          <a:xfrm>
            <a:off x="8490250" y="4681009"/>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sk" sz="1000">
                <a:solidFill>
                  <a:schemeClr val="accent3"/>
                </a:solidFill>
                <a:latin typeface="Average"/>
                <a:ea typeface="Average"/>
                <a:cs typeface="Average"/>
                <a:sym typeface="Average"/>
              </a:rPr>
              <a:t>‹#›</a:t>
            </a:fld>
            <a:endParaRPr lang="sk"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youtu.be/tUKycNPSJrU?t=6m18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subTitle" idx="1"/>
          </p:nvPr>
        </p:nvSpPr>
        <p:spPr>
          <a:xfrm>
            <a:off x="311700" y="4078000"/>
            <a:ext cx="8499300" cy="792600"/>
          </a:xfrm>
          <a:prstGeom prst="rect">
            <a:avLst/>
          </a:prstGeom>
        </p:spPr>
        <p:txBody>
          <a:bodyPr lIns="91425" tIns="91425" rIns="91425" bIns="91425" anchor="t" anchorCtr="0">
            <a:noAutofit/>
          </a:bodyPr>
          <a:lstStyle/>
          <a:p>
            <a:pPr lvl="0" algn="l" rtl="0">
              <a:spcBef>
                <a:spcPts val="0"/>
              </a:spcBef>
              <a:buNone/>
            </a:pPr>
            <a:r>
              <a:rPr lang="sk" sz="2500">
                <a:latin typeface="Arial"/>
                <a:ea typeface="Arial"/>
                <a:cs typeface="Arial"/>
                <a:sym typeface="Arial"/>
              </a:rPr>
              <a:t>Jakub Adam, Monika Filipčiková, Andrej Švec, Filip Vozár</a:t>
            </a:r>
          </a:p>
        </p:txBody>
      </p:sp>
      <p:pic>
        <p:nvPicPr>
          <p:cNvPr id="52" name="Shape 52"/>
          <p:cNvPicPr preferRelativeResize="0"/>
          <p:nvPr/>
        </p:nvPicPr>
        <p:blipFill>
          <a:blip r:embed="rId3">
            <a:alphaModFix/>
          </a:blip>
          <a:stretch>
            <a:fillRect/>
          </a:stretch>
        </p:blipFill>
        <p:spPr>
          <a:xfrm>
            <a:off x="311687" y="2091600"/>
            <a:ext cx="2486025" cy="409575"/>
          </a:xfrm>
          <a:prstGeom prst="rect">
            <a:avLst/>
          </a:prstGeom>
          <a:noFill/>
          <a:ln>
            <a:noFill/>
          </a:ln>
        </p:spPr>
      </p:pic>
      <p:pic>
        <p:nvPicPr>
          <p:cNvPr id="53" name="Shape 53"/>
          <p:cNvPicPr preferRelativeResize="0"/>
          <p:nvPr/>
        </p:nvPicPr>
        <p:blipFill rotWithShape="1">
          <a:blip r:embed="rId4">
            <a:alphaModFix/>
          </a:blip>
          <a:srcRect l="10307" r="13623"/>
          <a:stretch/>
        </p:blipFill>
        <p:spPr>
          <a:xfrm>
            <a:off x="311700" y="2634150"/>
            <a:ext cx="1927424" cy="657225"/>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671257" y="990800"/>
            <a:ext cx="7801500" cy="1730099"/>
          </a:xfrm>
          <a:prstGeom prst="rect">
            <a:avLst/>
          </a:prstGeom>
        </p:spPr>
        <p:txBody>
          <a:bodyPr lIns="91425" tIns="91425" rIns="91425" bIns="91425" anchor="b" anchorCtr="0">
            <a:noAutofit/>
          </a:bodyPr>
          <a:lstStyle/>
          <a:p>
            <a:pPr algn="l">
              <a:spcBef>
                <a:spcPts val="0"/>
              </a:spcBef>
              <a:buNone/>
            </a:pPr>
            <a:r>
              <a:rPr lang="sk"/>
              <a:t> Rozšírenie dikusií na webe</a:t>
            </a:r>
          </a:p>
        </p:txBody>
      </p:sp>
      <p:sp>
        <p:nvSpPr>
          <p:cNvPr id="59" name="Shape 59"/>
          <p:cNvSpPr txBox="1">
            <a:spLocks noGrp="1"/>
          </p:cNvSpPr>
          <p:nvPr>
            <p:ph type="subTitle" idx="1"/>
          </p:nvPr>
        </p:nvSpPr>
        <p:spPr>
          <a:xfrm>
            <a:off x="671250" y="3174875"/>
            <a:ext cx="7801500" cy="792600"/>
          </a:xfrm>
          <a:prstGeom prst="rect">
            <a:avLst/>
          </a:prstGeom>
        </p:spPr>
        <p:txBody>
          <a:bodyPr lIns="91425" tIns="91425" rIns="91425" bIns="91425" anchor="t" anchorCtr="0">
            <a:noAutofit/>
          </a:bodyPr>
          <a:lstStyle/>
          <a:p>
            <a:pPr rtl="0">
              <a:spcBef>
                <a:spcPts val="0"/>
              </a:spcBef>
              <a:buNone/>
            </a:pPr>
            <a:r>
              <a:rPr lang="sk"/>
              <a:t>5000 komentárov denne (sme.sk)</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1741650"/>
            <a:ext cx="8520599" cy="1660199"/>
          </a:xfrm>
          <a:prstGeom prst="rect">
            <a:avLst/>
          </a:prstGeom>
        </p:spPr>
        <p:txBody>
          <a:bodyPr lIns="91425" tIns="91425" rIns="91425" bIns="91425" anchor="t" anchorCtr="0">
            <a:noAutofit/>
          </a:bodyPr>
          <a:lstStyle/>
          <a:p>
            <a:pPr rtl="0">
              <a:spcBef>
                <a:spcPts val="0"/>
              </a:spcBef>
              <a:buNone/>
            </a:pPr>
            <a:r>
              <a:rPr lang="sk">
                <a:latin typeface="Arial"/>
                <a:ea typeface="Arial"/>
                <a:cs typeface="Arial"/>
                <a:sym typeface="Arial"/>
              </a:rPr>
              <a:t>Comment sections are poison: handle with care or remove them.</a:t>
            </a:r>
          </a:p>
          <a:p>
            <a:pPr algn="r" rtl="0">
              <a:spcBef>
                <a:spcPts val="0"/>
              </a:spcBef>
              <a:buNone/>
            </a:pPr>
            <a:endParaRPr sz="2000">
              <a:latin typeface="Arial"/>
              <a:ea typeface="Arial"/>
              <a:cs typeface="Arial"/>
              <a:sym typeface="Arial"/>
            </a:endParaRPr>
          </a:p>
          <a:p>
            <a:pPr algn="r">
              <a:spcBef>
                <a:spcPts val="0"/>
              </a:spcBef>
              <a:buNone/>
            </a:pPr>
            <a:r>
              <a:rPr lang="sk" sz="2000">
                <a:latin typeface="Arial"/>
                <a:ea typeface="Arial"/>
                <a:cs typeface="Arial"/>
                <a:sym typeface="Arial"/>
              </a:rPr>
              <a:t>The Guardian</a:t>
            </a:r>
          </a:p>
        </p:txBody>
      </p:sp>
      <p:sp>
        <p:nvSpPr>
          <p:cNvPr id="65" name="Shape 6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3</a:t>
            </a:fld>
            <a:endParaRPr lang="sk"/>
          </a:p>
        </p:txBody>
      </p:sp>
      <p:sp>
        <p:nvSpPr>
          <p:cNvPr id="66" name="Shape 66"/>
          <p:cNvSpPr txBox="1"/>
          <p:nvPr/>
        </p:nvSpPr>
        <p:spPr>
          <a:xfrm>
            <a:off x="385500" y="4681000"/>
            <a:ext cx="8446799" cy="393600"/>
          </a:xfrm>
          <a:prstGeom prst="rect">
            <a:avLst/>
          </a:prstGeom>
          <a:noFill/>
          <a:ln>
            <a:noFill/>
          </a:ln>
        </p:spPr>
        <p:txBody>
          <a:bodyPr lIns="91425" tIns="91425" rIns="91425" bIns="91425" anchor="t" anchorCtr="0">
            <a:noAutofit/>
          </a:bodyPr>
          <a:lstStyle/>
          <a:p>
            <a:pPr>
              <a:spcBef>
                <a:spcPts val="0"/>
              </a:spcBef>
              <a:buNone/>
            </a:pPr>
            <a:r>
              <a:rPr lang="sk">
                <a:solidFill>
                  <a:schemeClr val="dk1"/>
                </a:solidFill>
              </a:rPr>
              <a:t>http://www.theguardian.com/science/brain-flapping/2014/sep/12/comment-sections-toxic-moderation</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spcBef>
                <a:spcPts val="0"/>
              </a:spcBef>
              <a:buNone/>
            </a:pPr>
            <a:r>
              <a:rPr lang="sk"/>
              <a:t>Portály si problém uvedomujú</a:t>
            </a:r>
          </a:p>
        </p:txBody>
      </p:sp>
      <p:sp>
        <p:nvSpPr>
          <p:cNvPr id="72" name="Shape 72"/>
          <p:cNvSpPr txBox="1">
            <a:spLocks noGrp="1"/>
          </p:cNvSpPr>
          <p:nvPr>
            <p:ph type="body" idx="1"/>
          </p:nvPr>
        </p:nvSpPr>
        <p:spPr>
          <a:xfrm>
            <a:off x="311700" y="1152475"/>
            <a:ext cx="8520599" cy="393600"/>
          </a:xfrm>
          <a:prstGeom prst="rect">
            <a:avLst/>
          </a:prstGeom>
        </p:spPr>
        <p:txBody>
          <a:bodyPr lIns="91425" tIns="91425" rIns="91425" bIns="91425" anchor="t" anchorCtr="0">
            <a:noAutofit/>
          </a:bodyPr>
          <a:lstStyle/>
          <a:p>
            <a:pPr>
              <a:spcBef>
                <a:spcPts val="0"/>
              </a:spcBef>
              <a:buNone/>
            </a:pPr>
            <a:r>
              <a:rPr lang="sk" sz="2400" dirty="0"/>
              <a:t>Zatvorenie diskusií</a:t>
            </a:r>
          </a:p>
        </p:txBody>
      </p:sp>
      <p:sp>
        <p:nvSpPr>
          <p:cNvPr id="73" name="Shape 7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4</a:t>
            </a:fld>
            <a:endParaRPr lang="sk"/>
          </a:p>
        </p:txBody>
      </p:sp>
      <p:pic>
        <p:nvPicPr>
          <p:cNvPr id="74" name="Shape 74"/>
          <p:cNvPicPr preferRelativeResize="0"/>
          <p:nvPr/>
        </p:nvPicPr>
        <p:blipFill>
          <a:blip r:embed="rId3">
            <a:alphaModFix/>
          </a:blip>
          <a:stretch>
            <a:fillRect/>
          </a:stretch>
        </p:blipFill>
        <p:spPr>
          <a:xfrm>
            <a:off x="311700" y="1623500"/>
            <a:ext cx="4038600" cy="323850"/>
          </a:xfrm>
          <a:prstGeom prst="rect">
            <a:avLst/>
          </a:prstGeom>
          <a:noFill/>
          <a:ln>
            <a:noFill/>
          </a:ln>
        </p:spPr>
      </p:pic>
      <p:sp>
        <p:nvSpPr>
          <p:cNvPr id="75" name="Shape 75"/>
          <p:cNvSpPr txBox="1">
            <a:spLocks noGrp="1"/>
          </p:cNvSpPr>
          <p:nvPr>
            <p:ph type="body" idx="2"/>
          </p:nvPr>
        </p:nvSpPr>
        <p:spPr>
          <a:xfrm>
            <a:off x="311700" y="2461600"/>
            <a:ext cx="8520599" cy="393600"/>
          </a:xfrm>
          <a:prstGeom prst="rect">
            <a:avLst/>
          </a:prstGeom>
        </p:spPr>
        <p:txBody>
          <a:bodyPr lIns="91425" tIns="91425" rIns="91425" bIns="91425" anchor="t" anchorCtr="0">
            <a:noAutofit/>
          </a:bodyPr>
          <a:lstStyle/>
          <a:p>
            <a:pPr lvl="0" rtl="0">
              <a:spcBef>
                <a:spcPts val="0"/>
              </a:spcBef>
              <a:buNone/>
            </a:pPr>
            <a:r>
              <a:rPr lang="sk" sz="2400" dirty="0">
                <a:solidFill>
                  <a:schemeClr val="accent3"/>
                </a:solidFill>
              </a:rPr>
              <a:t>Moderovanie diskusií</a:t>
            </a:r>
          </a:p>
        </p:txBody>
      </p:sp>
      <p:sp>
        <p:nvSpPr>
          <p:cNvPr id="76" name="Shape 76"/>
          <p:cNvSpPr txBox="1">
            <a:spLocks noGrp="1"/>
          </p:cNvSpPr>
          <p:nvPr>
            <p:ph type="body" idx="3"/>
          </p:nvPr>
        </p:nvSpPr>
        <p:spPr>
          <a:xfrm>
            <a:off x="311700" y="3571287"/>
            <a:ext cx="8520599" cy="393600"/>
          </a:xfrm>
          <a:prstGeom prst="rect">
            <a:avLst/>
          </a:prstGeom>
        </p:spPr>
        <p:txBody>
          <a:bodyPr lIns="91425" tIns="91425" rIns="91425" bIns="91425" anchor="t" anchorCtr="0">
            <a:noAutofit/>
          </a:bodyPr>
          <a:lstStyle/>
          <a:p>
            <a:pPr lvl="0" rtl="0">
              <a:spcBef>
                <a:spcPts val="0"/>
              </a:spcBef>
              <a:buNone/>
            </a:pPr>
            <a:r>
              <a:rPr lang="sk" sz="2400" dirty="0">
                <a:solidFill>
                  <a:schemeClr val="accent3"/>
                </a:solidFill>
              </a:rPr>
              <a:t>Ignorovanie</a:t>
            </a:r>
          </a:p>
        </p:txBody>
      </p:sp>
      <p:pic>
        <p:nvPicPr>
          <p:cNvPr id="77" name="Shape 77"/>
          <p:cNvPicPr preferRelativeResize="0"/>
          <p:nvPr/>
        </p:nvPicPr>
        <p:blipFill rotWithShape="1">
          <a:blip r:embed="rId4">
            <a:alphaModFix/>
          </a:blip>
          <a:srcRect l="16068" t="24888" r="14612" b="24782"/>
          <a:stretch/>
        </p:blipFill>
        <p:spPr>
          <a:xfrm>
            <a:off x="311700" y="4025575"/>
            <a:ext cx="1034824" cy="467524"/>
          </a:xfrm>
          <a:prstGeom prst="rect">
            <a:avLst/>
          </a:prstGeom>
          <a:noFill/>
          <a:ln>
            <a:noFill/>
          </a:ln>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fade">
                                      <p:cBhvr>
                                        <p:cTn id="7" dur="1"/>
                                        <p:tgtEl>
                                          <p:spTgt spid="72"/>
                                        </p:tgtEl>
                                      </p:cBhvr>
                                    </p:animEffect>
                                  </p:childTnLst>
                                </p:cTn>
                              </p:par>
                              <p:par>
                                <p:cTn id="8" presetID="10" presetClass="entr" presetSubtype="0" fill="hold" nodeType="withEffect">
                                  <p:stCondLst>
                                    <p:cond delay="0"/>
                                  </p:stCondLst>
                                  <p:childTnLst>
                                    <p:set>
                                      <p:cBhvr>
                                        <p:cTn id="9" dur="1" fill="hold">
                                          <p:stCondLst>
                                            <p:cond delay="0"/>
                                          </p:stCondLst>
                                        </p:cTn>
                                        <p:tgtEl>
                                          <p:spTgt spid="74"/>
                                        </p:tgtEl>
                                        <p:attrNameLst>
                                          <p:attrName>style.visibility</p:attrName>
                                        </p:attrNameLst>
                                      </p:cBhvr>
                                      <p:to>
                                        <p:strVal val="visible"/>
                                      </p:to>
                                    </p:set>
                                    <p:animEffect transition="in" filter="fade">
                                      <p:cBhvr>
                                        <p:cTn id="10" dur="1"/>
                                        <p:tgtEl>
                                          <p:spTgt spid="7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fade">
                                      <p:cBhvr>
                                        <p:cTn id="15" dur="1"/>
                                        <p:tgtEl>
                                          <p:spTgt spid="7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6"/>
                                        </p:tgtEl>
                                        <p:attrNameLst>
                                          <p:attrName>style.visibility</p:attrName>
                                        </p:attrNameLst>
                                      </p:cBhvr>
                                      <p:to>
                                        <p:strVal val="visible"/>
                                      </p:to>
                                    </p:set>
                                    <p:animEffect transition="in" filter="fade">
                                      <p:cBhvr>
                                        <p:cTn id="20" dur="1"/>
                                        <p:tgtEl>
                                          <p:spTgt spid="76"/>
                                        </p:tgtEl>
                                      </p:cBhvr>
                                    </p:animEffect>
                                  </p:childTnLst>
                                </p:cTn>
                              </p:par>
                              <p:par>
                                <p:cTn id="21" presetID="10" presetClass="entr" presetSubtype="0" fill="hold" nodeType="withEffect">
                                  <p:stCondLst>
                                    <p:cond delay="0"/>
                                  </p:stCondLst>
                                  <p:childTnLst>
                                    <p:set>
                                      <p:cBhvr>
                                        <p:cTn id="22" dur="1" fill="hold">
                                          <p:stCondLst>
                                            <p:cond delay="0"/>
                                          </p:stCondLst>
                                        </p:cTn>
                                        <p:tgtEl>
                                          <p:spTgt spid="77"/>
                                        </p:tgtEl>
                                        <p:attrNameLst>
                                          <p:attrName>style.visibility</p:attrName>
                                        </p:attrNameLst>
                                      </p:cBhvr>
                                      <p:to>
                                        <p:strVal val="visible"/>
                                      </p:to>
                                    </p:set>
                                    <p:animEffect transition="in" filter="fade">
                                      <p:cBhvr>
                                        <p:cTn id="23" dur="1"/>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41400"/>
            <a:ext cx="8520599" cy="1070700"/>
          </a:xfrm>
          <a:prstGeom prst="rect">
            <a:avLst/>
          </a:prstGeom>
        </p:spPr>
        <p:txBody>
          <a:bodyPr lIns="91425" tIns="91425" rIns="91425" bIns="91425" anchor="t" anchorCtr="0">
            <a:noAutofit/>
          </a:bodyPr>
          <a:lstStyle/>
          <a:p>
            <a:pPr>
              <a:spcBef>
                <a:spcPts val="0"/>
              </a:spcBef>
              <a:buNone/>
            </a:pPr>
            <a:r>
              <a:rPr lang="sk"/>
              <a:t>Automatizované riešenie skvalitní diskusie a zníži výdavky</a:t>
            </a:r>
          </a:p>
        </p:txBody>
      </p:sp>
      <p:sp>
        <p:nvSpPr>
          <p:cNvPr id="83" name="Shape 8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5</a:t>
            </a:fld>
            <a:endParaRPr lang="sk"/>
          </a:p>
        </p:txBody>
      </p:sp>
      <p:sp>
        <p:nvSpPr>
          <p:cNvPr id="84" name="Shape 84"/>
          <p:cNvSpPr txBox="1"/>
          <p:nvPr/>
        </p:nvSpPr>
        <p:spPr>
          <a:xfrm>
            <a:off x="311700" y="4716100"/>
            <a:ext cx="8520599" cy="323399"/>
          </a:xfrm>
          <a:prstGeom prst="rect">
            <a:avLst/>
          </a:prstGeom>
          <a:noFill/>
          <a:ln>
            <a:noFill/>
          </a:ln>
        </p:spPr>
        <p:txBody>
          <a:bodyPr lIns="91425" tIns="91425" rIns="91425" bIns="91425" anchor="t" anchorCtr="0">
            <a:noAutofit/>
          </a:bodyPr>
          <a:lstStyle/>
          <a:p>
            <a:pPr>
              <a:spcBef>
                <a:spcPts val="0"/>
              </a:spcBef>
              <a:buNone/>
            </a:pPr>
            <a:r>
              <a:rPr lang="sk" u="sng">
                <a:solidFill>
                  <a:schemeClr val="hlink"/>
                </a:solidFill>
                <a:hlinkClick r:id="rId3"/>
              </a:rPr>
              <a:t>https://youtu.be/tUKycNPSJrU?t=6m18s</a:t>
            </a:r>
          </a:p>
        </p:txBody>
      </p:sp>
      <p:pic>
        <p:nvPicPr>
          <p:cNvPr id="85" name="Shape 85"/>
          <p:cNvPicPr preferRelativeResize="0"/>
          <p:nvPr/>
        </p:nvPicPr>
        <p:blipFill>
          <a:blip r:embed="rId4">
            <a:alphaModFix/>
          </a:blip>
          <a:stretch>
            <a:fillRect/>
          </a:stretch>
        </p:blipFill>
        <p:spPr>
          <a:xfrm>
            <a:off x="695925" y="971500"/>
            <a:ext cx="7903074" cy="383004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0"/>
            <a:ext cx="8520599" cy="1020899"/>
          </a:xfrm>
          <a:prstGeom prst="rect">
            <a:avLst/>
          </a:prstGeom>
        </p:spPr>
        <p:txBody>
          <a:bodyPr lIns="91425" tIns="91425" rIns="91425" bIns="91425" anchor="t" anchorCtr="0">
            <a:noAutofit/>
          </a:bodyPr>
          <a:lstStyle/>
          <a:p>
            <a:pPr>
              <a:spcBef>
                <a:spcPts val="0"/>
              </a:spcBef>
              <a:buNone/>
            </a:pPr>
            <a:r>
              <a:rPr lang="sk"/>
              <a:t>Vytvoríme systém na detekciu nevhodných príspevkov</a:t>
            </a:r>
          </a:p>
        </p:txBody>
      </p:sp>
      <p:sp>
        <p:nvSpPr>
          <p:cNvPr id="91" name="Shape 91"/>
          <p:cNvSpPr txBox="1">
            <a:spLocks noGrp="1"/>
          </p:cNvSpPr>
          <p:nvPr>
            <p:ph type="body" idx="1"/>
          </p:nvPr>
        </p:nvSpPr>
        <p:spPr>
          <a:xfrm>
            <a:off x="311700" y="4680989"/>
            <a:ext cx="8520599" cy="393600"/>
          </a:xfrm>
          <a:prstGeom prst="rect">
            <a:avLst/>
          </a:prstGeom>
        </p:spPr>
        <p:txBody>
          <a:bodyPr lIns="91425" tIns="91425" rIns="91425" bIns="91425" anchor="t" anchorCtr="0">
            <a:noAutofit/>
          </a:bodyPr>
          <a:lstStyle/>
          <a:p>
            <a:pPr lvl="0">
              <a:spcBef>
                <a:spcPts val="0"/>
              </a:spcBef>
              <a:buNone/>
            </a:pPr>
            <a:endParaRPr sz="1400"/>
          </a:p>
        </p:txBody>
      </p:sp>
      <p:sp>
        <p:nvSpPr>
          <p:cNvPr id="92" name="Shape 92"/>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6</a:t>
            </a:fld>
            <a:endParaRPr lang="sk"/>
          </a:p>
        </p:txBody>
      </p:sp>
      <p:sp>
        <p:nvSpPr>
          <p:cNvPr id="93" name="Shape 93"/>
          <p:cNvSpPr txBox="1"/>
          <p:nvPr/>
        </p:nvSpPr>
        <p:spPr>
          <a:xfrm>
            <a:off x="701650" y="1817100"/>
            <a:ext cx="7566299" cy="1231200"/>
          </a:xfrm>
          <a:prstGeom prst="rect">
            <a:avLst/>
          </a:prstGeom>
          <a:noFill/>
          <a:ln>
            <a:noFill/>
          </a:ln>
        </p:spPr>
        <p:txBody>
          <a:bodyPr lIns="91425" tIns="91425" rIns="91425" bIns="91425" anchor="t" anchorCtr="0">
            <a:noAutofit/>
          </a:bodyPr>
          <a:lstStyle/>
          <a:p>
            <a:pPr>
              <a:spcBef>
                <a:spcPts val="0"/>
              </a:spcBef>
              <a:buNone/>
            </a:pPr>
            <a:endParaRPr>
              <a:solidFill>
                <a:srgbClr val="FFFFFF"/>
              </a:solidFill>
            </a:endParaRPr>
          </a:p>
        </p:txBody>
      </p:sp>
      <p:pic>
        <p:nvPicPr>
          <p:cNvPr id="94" name="Shape 94"/>
          <p:cNvPicPr preferRelativeResize="0"/>
          <p:nvPr/>
        </p:nvPicPr>
        <p:blipFill>
          <a:blip r:embed="rId3">
            <a:alphaModFix/>
          </a:blip>
          <a:stretch>
            <a:fillRect/>
          </a:stretch>
        </p:blipFill>
        <p:spPr>
          <a:xfrm>
            <a:off x="74650" y="1020900"/>
            <a:ext cx="8964299" cy="4113224"/>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spcBef>
                <a:spcPts val="0"/>
              </a:spcBef>
              <a:buNone/>
            </a:pPr>
            <a:r>
              <a:rPr lang="sk"/>
              <a:t>Plán</a:t>
            </a:r>
          </a:p>
        </p:txBody>
      </p:sp>
      <p:sp>
        <p:nvSpPr>
          <p:cNvPr id="100" name="Shape 100"/>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381000" rtl="0">
              <a:spcBef>
                <a:spcPts val="0"/>
              </a:spcBef>
              <a:buSzPct val="100000"/>
              <a:buAutoNum type="arabicPeriod"/>
            </a:pPr>
            <a:r>
              <a:rPr lang="sk" sz="2400"/>
              <a:t>Získať dataset príspevkov</a:t>
            </a:r>
          </a:p>
          <a:p>
            <a:pPr marL="457200" lvl="0" indent="-381000" rtl="0">
              <a:spcBef>
                <a:spcPts val="0"/>
              </a:spcBef>
              <a:buSzPct val="100000"/>
              <a:buAutoNum type="arabicPeriod"/>
            </a:pPr>
            <a:r>
              <a:rPr lang="sk" sz="2400"/>
              <a:t>Vytvoriť jednoduché detektory textu</a:t>
            </a:r>
          </a:p>
          <a:p>
            <a:pPr marL="457200" lvl="0" indent="-381000" rtl="0">
              <a:spcBef>
                <a:spcPts val="0"/>
              </a:spcBef>
              <a:buSzPct val="100000"/>
              <a:buAutoNum type="arabicPeriod"/>
            </a:pPr>
            <a:r>
              <a:rPr lang="sk" sz="2400"/>
              <a:t>Postupovať ku komplexnejším metódam</a:t>
            </a:r>
          </a:p>
        </p:txBody>
      </p:sp>
      <p:sp>
        <p:nvSpPr>
          <p:cNvPr id="101" name="Shape 101"/>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7</a:t>
            </a:fld>
            <a:endParaRPr lang="sk"/>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spcBef>
                <a:spcPts val="0"/>
              </a:spcBef>
              <a:buNone/>
            </a:pPr>
            <a:r>
              <a:rPr lang="sk"/>
              <a:t>Prečo moderateIT?</a:t>
            </a:r>
          </a:p>
        </p:txBody>
      </p:sp>
      <p:sp>
        <p:nvSpPr>
          <p:cNvPr id="107" name="Shape 107"/>
          <p:cNvSpPr txBox="1">
            <a:spLocks noGrp="1"/>
          </p:cNvSpPr>
          <p:nvPr>
            <p:ph type="body" idx="1"/>
          </p:nvPr>
        </p:nvSpPr>
        <p:spPr>
          <a:xfrm>
            <a:off x="311700" y="1152475"/>
            <a:ext cx="8520599" cy="3416400"/>
          </a:xfrm>
          <a:prstGeom prst="rect">
            <a:avLst/>
          </a:prstGeom>
        </p:spPr>
        <p:txBody>
          <a:bodyPr lIns="91425" tIns="91425" rIns="91425" bIns="91425" anchor="ctr" anchorCtr="0">
            <a:noAutofit/>
          </a:bodyPr>
          <a:lstStyle/>
          <a:p>
            <a:pPr marL="457200" lvl="0" indent="-228600" rtl="0">
              <a:spcBef>
                <a:spcPts val="0"/>
              </a:spcBef>
              <a:spcAft>
                <a:spcPts val="1000"/>
              </a:spcAft>
              <a:buSzPct val="100000"/>
            </a:pPr>
            <a:r>
              <a:rPr lang="sk" sz="2400"/>
              <a:t>Rýchle</a:t>
            </a:r>
          </a:p>
          <a:p>
            <a:pPr marL="457200" lvl="0" indent="-228600" rtl="0">
              <a:spcBef>
                <a:spcPts val="0"/>
              </a:spcBef>
              <a:spcAft>
                <a:spcPts val="1000"/>
              </a:spcAft>
              <a:buSzPct val="100000"/>
            </a:pPr>
            <a:r>
              <a:rPr lang="sk" sz="2400"/>
              <a:t>Lacné</a:t>
            </a:r>
          </a:p>
          <a:p>
            <a:pPr marL="457200" lvl="0" indent="-228600" rtl="0">
              <a:spcBef>
                <a:spcPts val="0"/>
              </a:spcBef>
              <a:buSzPct val="100000"/>
            </a:pPr>
            <a:r>
              <a:rPr lang="sk" sz="2400"/>
              <a:t>Jedno z prvých</a:t>
            </a:r>
          </a:p>
        </p:txBody>
      </p:sp>
      <p:sp>
        <p:nvSpPr>
          <p:cNvPr id="108" name="Shape 10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sk"/>
              <a:t>8</a:t>
            </a:fld>
            <a:endParaRPr lang="sk"/>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fade">
                                      <p:cBhvr>
                                        <p:cTn id="7" dur="1"/>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7">
                                            <p:txEl>
                                              <p:pRg st="1" end="1"/>
                                            </p:txEl>
                                          </p:spTgt>
                                        </p:tgtEl>
                                        <p:attrNameLst>
                                          <p:attrName>style.visibility</p:attrName>
                                        </p:attrNameLst>
                                      </p:cBhvr>
                                      <p:to>
                                        <p:strVal val="visible"/>
                                      </p:to>
                                    </p:set>
                                    <p:animEffect transition="in" filter="fade">
                                      <p:cBhvr>
                                        <p:cTn id="12" dur="1"/>
                                        <p:tgtEl>
                                          <p:spTgt spid="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7">
                                            <p:txEl>
                                              <p:pRg st="2" end="2"/>
                                            </p:txEl>
                                          </p:spTgt>
                                        </p:tgtEl>
                                        <p:attrNameLst>
                                          <p:attrName>style.visibility</p:attrName>
                                        </p:attrNameLst>
                                      </p:cBhvr>
                                      <p:to>
                                        <p:strVal val="visible"/>
                                      </p:to>
                                    </p:set>
                                    <p:animEffect transition="in" filter="fade">
                                      <p:cBhvr>
                                        <p:cTn id="17" dur="1"/>
                                        <p:tgtEl>
                                          <p:spTgt spid="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311700" y="4680989"/>
            <a:ext cx="8520599" cy="393600"/>
          </a:xfrm>
          <a:prstGeom prst="rect">
            <a:avLst/>
          </a:prstGeom>
        </p:spPr>
        <p:txBody>
          <a:bodyPr lIns="91425" tIns="91425" rIns="91425" bIns="91425" anchor="t" anchorCtr="0">
            <a:noAutofit/>
          </a:bodyPr>
          <a:lstStyle/>
          <a:p>
            <a:pPr lvl="0" rtl="0">
              <a:spcBef>
                <a:spcPts val="0"/>
              </a:spcBef>
              <a:buNone/>
            </a:pPr>
            <a:endParaRPr sz="1400"/>
          </a:p>
        </p:txBody>
      </p:sp>
      <p:sp>
        <p:nvSpPr>
          <p:cNvPr id="114" name="Shape 11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sk"/>
              <a:t>9</a:t>
            </a:fld>
            <a:endParaRPr lang="sk"/>
          </a:p>
        </p:txBody>
      </p:sp>
      <p:sp>
        <p:nvSpPr>
          <p:cNvPr id="115" name="Shape 115"/>
          <p:cNvSpPr txBox="1"/>
          <p:nvPr/>
        </p:nvSpPr>
        <p:spPr>
          <a:xfrm>
            <a:off x="701650" y="1817100"/>
            <a:ext cx="7566299" cy="1231200"/>
          </a:xfrm>
          <a:prstGeom prst="rect">
            <a:avLst/>
          </a:prstGeom>
          <a:noFill/>
          <a:ln>
            <a:noFill/>
          </a:ln>
        </p:spPr>
        <p:txBody>
          <a:bodyPr lIns="91425" tIns="91425" rIns="91425" bIns="91425" anchor="t" anchorCtr="0">
            <a:noAutofit/>
          </a:bodyPr>
          <a:lstStyle/>
          <a:p>
            <a:pPr lvl="0" rtl="0">
              <a:spcBef>
                <a:spcPts val="0"/>
              </a:spcBef>
              <a:buNone/>
            </a:pPr>
            <a:endParaRPr>
              <a:solidFill>
                <a:srgbClr val="FFFFFF"/>
              </a:solidFill>
            </a:endParaRPr>
          </a:p>
        </p:txBody>
      </p:sp>
      <p:pic>
        <p:nvPicPr>
          <p:cNvPr id="116" name="Shape 116"/>
          <p:cNvPicPr preferRelativeResize="0"/>
          <p:nvPr/>
        </p:nvPicPr>
        <p:blipFill>
          <a:blip r:embed="rId3">
            <a:alphaModFix/>
          </a:blip>
          <a:stretch>
            <a:fillRect/>
          </a:stretch>
        </p:blipFill>
        <p:spPr>
          <a:xfrm>
            <a:off x="0" y="0"/>
            <a:ext cx="9166175" cy="520609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472</Words>
  <Application>Microsoft Office PowerPoint</Application>
  <PresentationFormat>On-screen Show (16:9)</PresentationFormat>
  <Paragraphs>69</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Oswald</vt:lpstr>
      <vt:lpstr>Average</vt:lpstr>
      <vt:lpstr>slate</vt:lpstr>
      <vt:lpstr>PowerPoint Presentation</vt:lpstr>
      <vt:lpstr> Rozšírenie dikusií na webe</vt:lpstr>
      <vt:lpstr>Comment sections are poison: handle with care or remove them.  The Guardian</vt:lpstr>
      <vt:lpstr>Portály si problém uvedomujú</vt:lpstr>
      <vt:lpstr>Automatizované riešenie skvalitní diskusie a zníži výdavky</vt:lpstr>
      <vt:lpstr>Vytvoríme systém na detekciu nevhodných príspevkov</vt:lpstr>
      <vt:lpstr>Plán</vt:lpstr>
      <vt:lpstr>Prečo moderateIT?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Andrej Švec</cp:lastModifiedBy>
  <cp:revision>1</cp:revision>
  <dcterms:modified xsi:type="dcterms:W3CDTF">2015-10-13T07:19:20Z</dcterms:modified>
</cp:coreProperties>
</file>