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5050"/>
    <a:srgbClr val="FFCC00"/>
    <a:srgbClr val="66FF66"/>
    <a:srgbClr val="000000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B0688-3B1A-4730-937B-39058F4BD8EE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3AEBF-5B66-4187-B358-C1242B5391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27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3AEBF-5B66-4187-B358-C1242B5391E0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41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Vzájomne sa pretínajúce kruhy</a:t>
            </a:r>
            <a:r>
              <a:rPr lang="sk-SK" baseline="0" dirty="0" smtClean="0"/>
              <a:t> symbolizujú súvis medzi črtami – autority sa </a:t>
            </a:r>
            <a:r>
              <a:rPr lang="sk-SK" baseline="0" dirty="0" err="1" smtClean="0"/>
              <a:t>viazu</a:t>
            </a:r>
            <a:r>
              <a:rPr lang="sk-SK" baseline="0" dirty="0" smtClean="0"/>
              <a:t> k </a:t>
            </a:r>
            <a:r>
              <a:rPr lang="sk-SK" baseline="0" dirty="0" err="1" smtClean="0"/>
              <a:t>teme</a:t>
            </a:r>
            <a:r>
              <a:rPr lang="sk-SK" baseline="0" dirty="0" smtClean="0"/>
              <a:t>, sentiment sa </a:t>
            </a:r>
            <a:r>
              <a:rPr lang="sk-SK" baseline="0" dirty="0" err="1" smtClean="0"/>
              <a:t>viaze</a:t>
            </a:r>
            <a:r>
              <a:rPr lang="sk-SK" baseline="0" dirty="0" smtClean="0"/>
              <a:t> k téme a predpokladáme </a:t>
            </a:r>
            <a:r>
              <a:rPr lang="sk-SK" baseline="0" dirty="0" err="1" smtClean="0"/>
              <a:t>ciastocny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suvis</a:t>
            </a:r>
            <a:r>
              <a:rPr lang="sk-SK" baseline="0" dirty="0" smtClean="0"/>
              <a:t> aj medzi </a:t>
            </a:r>
            <a:r>
              <a:rPr lang="sk-SK" baseline="0" dirty="0" err="1" smtClean="0"/>
              <a:t>sentimentom</a:t>
            </a:r>
            <a:r>
              <a:rPr lang="sk-SK" baseline="0" dirty="0" smtClean="0"/>
              <a:t> a autoritami – </a:t>
            </a:r>
            <a:r>
              <a:rPr lang="sk-SK" baseline="0" dirty="0" err="1" smtClean="0"/>
              <a:t>pritomnost</a:t>
            </a:r>
            <a:r>
              <a:rPr lang="sk-SK" baseline="0" dirty="0" smtClean="0"/>
              <a:t> hodnotiacich slov z </a:t>
            </a:r>
            <a:r>
              <a:rPr lang="sk-SK" baseline="0" dirty="0" err="1" smtClean="0"/>
              <a:t>teorie</a:t>
            </a:r>
            <a:r>
              <a:rPr lang="sk-SK" baseline="0" dirty="0" smtClean="0"/>
              <a:t> </a:t>
            </a:r>
            <a:r>
              <a:rPr lang="sk-SK" baseline="0" dirty="0" err="1" smtClean="0"/>
              <a:t>hodnoteni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3AEBF-5B66-4187-B358-C1242B5391E0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746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Modrou </a:t>
            </a:r>
            <a:r>
              <a:rPr lang="sk-SK" dirty="0" err="1" smtClean="0"/>
              <a:t>su</a:t>
            </a:r>
            <a:r>
              <a:rPr lang="sk-SK" baseline="0" dirty="0" smtClean="0"/>
              <a:t> </a:t>
            </a:r>
            <a:r>
              <a:rPr lang="sk-SK" baseline="0" dirty="0" err="1" smtClean="0"/>
              <a:t>znazornene</a:t>
            </a:r>
            <a:r>
              <a:rPr lang="sk-SK" baseline="0" dirty="0" smtClean="0"/>
              <a:t> implementovane funkcionality systému, modrou </a:t>
            </a:r>
            <a:r>
              <a:rPr lang="sk-SK" baseline="0" dirty="0" err="1" smtClean="0"/>
              <a:t>zostavajuce</a:t>
            </a:r>
            <a:r>
              <a:rPr lang="sk-SK" baseline="0" dirty="0" smtClean="0"/>
              <a:t>. Emocionálna klasifikácia bola implementovaná, avšak ešte plánujeme jej </a:t>
            </a:r>
            <a:r>
              <a:rPr lang="sk-SK" baseline="0" dirty="0" err="1" smtClean="0"/>
              <a:t>dalsie</a:t>
            </a:r>
            <a:r>
              <a:rPr lang="sk-SK" baseline="0" dirty="0" smtClean="0"/>
              <a:t> </a:t>
            </a:r>
            <a:r>
              <a:rPr lang="sk-SK" baseline="0" dirty="0" err="1" smtClean="0"/>
              <a:t>dokoncenie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3AEBF-5B66-4187-B358-C1242B5391E0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600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130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196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701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788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927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583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3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560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94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16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731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3DFFF-A764-43D1-BE46-72B1806FA93C}" type="datetimeFigureOut">
              <a:rPr lang="sk-SK" smtClean="0"/>
              <a:t>18. 1. 2012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EEA80-6FA8-4A35-B13D-4CFE86F0D7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939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r>
              <a:rPr lang="sk-SK" b="1" dirty="0" smtClean="0"/>
              <a:t>Identifikácia osobnostných čŕt pomocou mikroblogu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Diplomová práca 2</a:t>
            </a:r>
          </a:p>
          <a:p>
            <a:endParaRPr lang="sk-SK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Peter </a:t>
            </a:r>
            <a:r>
              <a:rPr lang="sk-SK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Korenek</a:t>
            </a:r>
            <a:endParaRPr lang="sk-SK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Vedúci: Ing. Marián Šimko</a:t>
            </a:r>
            <a:endParaRPr lang="sk-SK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28" y="72140"/>
            <a:ext cx="1715511" cy="171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11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 – </a:t>
            </a:r>
            <a:r>
              <a:rPr lang="sk-SK" dirty="0" err="1" smtClean="0"/>
              <a:t>obrazok</a:t>
            </a:r>
            <a:r>
              <a:rPr lang="sk-SK" dirty="0" smtClean="0"/>
              <a:t> zahltenia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9670"/>
            <a:ext cx="8280920" cy="621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Bublina v tvare zaobleného obdĺžnika 3"/>
          <p:cNvSpPr/>
          <p:nvPr/>
        </p:nvSpPr>
        <p:spPr>
          <a:xfrm>
            <a:off x="315171" y="4797152"/>
            <a:ext cx="1872208" cy="1440160"/>
          </a:xfrm>
          <a:prstGeom prst="wedgeRoundRectCallout">
            <a:avLst>
              <a:gd name="adj1" fmla="val 64750"/>
              <a:gd name="adj2" fmla="val -13086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Staying locked in with @</a:t>
            </a:r>
            <a:r>
              <a:rPr lang="en-US" dirty="0" err="1" smtClean="0"/>
              <a:t>mistajam</a:t>
            </a:r>
            <a:r>
              <a:rPr lang="en-US" dirty="0" smtClean="0"/>
              <a:t> can't w8 for @</a:t>
            </a:r>
            <a:r>
              <a:rPr lang="en-US" dirty="0" err="1" smtClean="0"/>
              <a:t>jakwob</a:t>
            </a:r>
            <a:endParaRPr lang="sk-SK" dirty="0"/>
          </a:p>
        </p:txBody>
      </p:sp>
      <p:sp>
        <p:nvSpPr>
          <p:cNvPr id="7" name="Bublina v tvare zaobleného obdĺžnika 6"/>
          <p:cNvSpPr/>
          <p:nvPr/>
        </p:nvSpPr>
        <p:spPr>
          <a:xfrm>
            <a:off x="7166604" y="3870354"/>
            <a:ext cx="1935832" cy="1296144"/>
          </a:xfrm>
          <a:prstGeom prst="wedgeRoundRectCallout">
            <a:avLst>
              <a:gd name="adj1" fmla="val -41774"/>
              <a:gd name="adj2" fmla="val -9115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Nice review of the Google </a:t>
            </a:r>
            <a:r>
              <a:rPr lang="en-US" dirty="0" err="1" smtClean="0"/>
              <a:t>Chromebook</a:t>
            </a:r>
            <a:r>
              <a:rPr lang="en-US" dirty="0" smtClean="0"/>
              <a:t> by @</a:t>
            </a:r>
            <a:r>
              <a:rPr lang="en-US" dirty="0" err="1" smtClean="0"/>
              <a:t>drdennis</a:t>
            </a:r>
            <a:r>
              <a:rPr lang="en-US" dirty="0" smtClean="0"/>
              <a:t> http://t.co/Q5</a:t>
            </a:r>
            <a:endParaRPr lang="sk-SK" dirty="0"/>
          </a:p>
        </p:txBody>
      </p:sp>
      <p:sp>
        <p:nvSpPr>
          <p:cNvPr id="8" name="Bublina v tvare zaobleného obdĺžnika 7"/>
          <p:cNvSpPr/>
          <p:nvPr/>
        </p:nvSpPr>
        <p:spPr>
          <a:xfrm>
            <a:off x="6203179" y="5436068"/>
            <a:ext cx="1931341" cy="1305299"/>
          </a:xfrm>
          <a:prstGeom prst="wedgeRoundRectCallout">
            <a:avLst>
              <a:gd name="adj1" fmla="val -51299"/>
              <a:gd name="adj2" fmla="val -14241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RT @</a:t>
            </a:r>
            <a:r>
              <a:rPr lang="en-US" dirty="0" err="1" smtClean="0"/>
              <a:t>CNBCRealTime</a:t>
            </a:r>
            <a:r>
              <a:rPr lang="en-US" dirty="0" smtClean="0"/>
              <a:t> Financial sector down more than 3 percent.</a:t>
            </a:r>
            <a:endParaRPr lang="sk-SK" dirty="0"/>
          </a:p>
        </p:txBody>
      </p:sp>
      <p:sp>
        <p:nvSpPr>
          <p:cNvPr id="5" name="Bublina v tvare zaobleného obdĺžnika 4"/>
          <p:cNvSpPr/>
          <p:nvPr/>
        </p:nvSpPr>
        <p:spPr>
          <a:xfrm>
            <a:off x="6158434" y="35973"/>
            <a:ext cx="1944216" cy="1224136"/>
          </a:xfrm>
          <a:prstGeom prst="wedgeRoundRectCallout">
            <a:avLst>
              <a:gd name="adj1" fmla="val -108911"/>
              <a:gd name="adj2" fmla="val 97586"/>
              <a:gd name="adj3" fmla="val 16667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Potrebujem filtrovať to veľké množstvo správ !!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0" name="Bublina v tvare zaobleného obdĺžnika 9"/>
          <p:cNvSpPr/>
          <p:nvPr/>
        </p:nvSpPr>
        <p:spPr>
          <a:xfrm>
            <a:off x="7544277" y="1700808"/>
            <a:ext cx="1620180" cy="1224136"/>
          </a:xfrm>
          <a:prstGeom prst="wedgeRoundRectCallout">
            <a:avLst>
              <a:gd name="adj1" fmla="val -199554"/>
              <a:gd name="adj2" fmla="val -22383"/>
              <a:gd name="adj3" fmla="val 16667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O aké témy sa zaujímam ja? 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1" name="Bublina v tvare zaobleného obdĺžnika 10"/>
          <p:cNvSpPr/>
          <p:nvPr/>
        </p:nvSpPr>
        <p:spPr>
          <a:xfrm>
            <a:off x="2195736" y="0"/>
            <a:ext cx="1620180" cy="1224136"/>
          </a:xfrm>
          <a:prstGeom prst="wedgeRoundRectCallout">
            <a:avLst>
              <a:gd name="adj1" fmla="val 95464"/>
              <a:gd name="adj2" fmla="val 104377"/>
              <a:gd name="adj3" fmla="val 16667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Kto poskytuje dôveryhodné informácie?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12" name="Bublina v tvare zaobleného obdĺžnika 11"/>
          <p:cNvSpPr/>
          <p:nvPr/>
        </p:nvSpPr>
        <p:spPr>
          <a:xfrm>
            <a:off x="111754" y="908720"/>
            <a:ext cx="1620180" cy="1224136"/>
          </a:xfrm>
          <a:prstGeom prst="wedgeRoundRectCallout">
            <a:avLst>
              <a:gd name="adj1" fmla="val 218602"/>
              <a:gd name="adj2" fmla="val 43261"/>
              <a:gd name="adj3" fmla="val 16667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Od koho si rád prečítam všetky správy?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166" y="270304"/>
            <a:ext cx="8229600" cy="1143000"/>
          </a:xfrm>
        </p:spPr>
        <p:txBody>
          <a:bodyPr>
            <a:normAutofit/>
          </a:bodyPr>
          <a:lstStyle/>
          <a:p>
            <a:r>
              <a:rPr lang="sk-SK" dirty="0" smtClean="0"/>
              <a:t>Dolovanie v pípnutiach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6978" y="3497667"/>
            <a:ext cx="9144000" cy="2590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 err="1" smtClean="0">
                <a:solidFill>
                  <a:srgbClr val="00B050"/>
                </a:solidFill>
              </a:rPr>
              <a:t>Thanks</a:t>
            </a:r>
            <a:r>
              <a:rPr lang="sk-SK" sz="2800" dirty="0" smtClean="0">
                <a:solidFill>
                  <a:srgbClr val="00B050"/>
                </a:solidFill>
              </a:rPr>
              <a:t> </a:t>
            </a:r>
            <a:r>
              <a:rPr lang="sk-SK" sz="2800" dirty="0" smtClean="0"/>
              <a:t>to </a:t>
            </a:r>
            <a:r>
              <a:rPr lang="en-US" sz="2800" dirty="0" smtClean="0">
                <a:solidFill>
                  <a:schemeClr val="tx2"/>
                </a:solidFill>
              </a:rPr>
              <a:t>@</a:t>
            </a:r>
            <a:r>
              <a:rPr lang="en-US" sz="2800" dirty="0" err="1" smtClean="0">
                <a:solidFill>
                  <a:schemeClr val="tx2"/>
                </a:solidFill>
              </a:rPr>
              <a:t>BenKuchera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800" dirty="0" err="1" smtClean="0"/>
              <a:t>for</a:t>
            </a:r>
            <a:r>
              <a:rPr lang="sk-SK" sz="2800" dirty="0" smtClean="0"/>
              <a:t> </a:t>
            </a:r>
            <a:r>
              <a:rPr lang="sk-SK" sz="2800" dirty="0" err="1" smtClean="0">
                <a:solidFill>
                  <a:schemeClr val="tx2"/>
                </a:solidFill>
              </a:rPr>
              <a:t>convincing</a:t>
            </a: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800" dirty="0" err="1" smtClean="0"/>
              <a:t>me</a:t>
            </a:r>
            <a:r>
              <a:rPr lang="sk-SK" sz="2800" dirty="0" smtClean="0"/>
              <a:t> to </a:t>
            </a:r>
            <a:r>
              <a:rPr lang="sk-SK" sz="2800" dirty="0" err="1" smtClean="0">
                <a:solidFill>
                  <a:srgbClr val="FF0000"/>
                </a:solidFill>
              </a:rPr>
              <a:t>buy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#</a:t>
            </a:r>
            <a:r>
              <a:rPr lang="en-US" sz="2800" dirty="0" err="1" smtClean="0">
                <a:solidFill>
                  <a:srgbClr val="FF0000"/>
                </a:solidFill>
              </a:rPr>
              <a:t>Chromebook</a:t>
            </a:r>
            <a:r>
              <a:rPr lang="en-US" sz="2800" dirty="0" smtClean="0"/>
              <a:t>. It has </a:t>
            </a:r>
            <a:r>
              <a:rPr lang="en-US" sz="2800" dirty="0" smtClean="0">
                <a:solidFill>
                  <a:srgbClr val="00B050"/>
                </a:solidFill>
              </a:rPr>
              <a:t>great battery life </a:t>
            </a:r>
            <a:r>
              <a:rPr lang="en-US" sz="2800" dirty="0" smtClean="0"/>
              <a:t>and </a:t>
            </a:r>
            <a:r>
              <a:rPr lang="sk-SK" sz="2800" dirty="0" err="1">
                <a:solidFill>
                  <a:srgbClr val="00B050"/>
                </a:solidFill>
              </a:rPr>
              <a:t>very</a:t>
            </a:r>
            <a:r>
              <a:rPr lang="sk-SK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quick to load</a:t>
            </a:r>
            <a:r>
              <a:rPr lang="en-US" sz="2800" dirty="0" smtClean="0"/>
              <a:t>.</a:t>
            </a:r>
            <a:endParaRPr lang="sk-SK" sz="2800" dirty="0"/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7" y="270304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ál 7"/>
          <p:cNvSpPr/>
          <p:nvPr/>
        </p:nvSpPr>
        <p:spPr>
          <a:xfrm>
            <a:off x="3781729" y="4576725"/>
            <a:ext cx="2172998" cy="1122105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 smtClean="0"/>
              <a:t>Sentiment</a:t>
            </a:r>
            <a:endParaRPr lang="sk-SK" sz="2400" b="1" dirty="0"/>
          </a:p>
        </p:txBody>
      </p:sp>
      <p:cxnSp>
        <p:nvCxnSpPr>
          <p:cNvPr id="10" name="Rovná spojovacia šípka 9"/>
          <p:cNvCxnSpPr>
            <a:endCxn id="8" idx="0"/>
          </p:cNvCxnSpPr>
          <p:nvPr/>
        </p:nvCxnSpPr>
        <p:spPr>
          <a:xfrm>
            <a:off x="4788978" y="4301050"/>
            <a:ext cx="79250" cy="275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>
            <a:endCxn id="8" idx="7"/>
          </p:cNvCxnSpPr>
          <p:nvPr/>
        </p:nvCxnSpPr>
        <p:spPr>
          <a:xfrm flipH="1">
            <a:off x="5636499" y="4430281"/>
            <a:ext cx="951725" cy="310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>
            <a:endCxn id="8" idx="1"/>
          </p:cNvCxnSpPr>
          <p:nvPr/>
        </p:nvCxnSpPr>
        <p:spPr>
          <a:xfrm>
            <a:off x="1403648" y="3861048"/>
            <a:ext cx="2696309" cy="8800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2944069" y="1287177"/>
            <a:ext cx="1675321" cy="79208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Téma</a:t>
            </a:r>
            <a:endParaRPr lang="sk-SK" dirty="0"/>
          </a:p>
        </p:txBody>
      </p:sp>
      <p:sp>
        <p:nvSpPr>
          <p:cNvPr id="28" name="Ovál 27"/>
          <p:cNvSpPr/>
          <p:nvPr/>
        </p:nvSpPr>
        <p:spPr>
          <a:xfrm>
            <a:off x="3317404" y="2308132"/>
            <a:ext cx="1724056" cy="7920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Autority</a:t>
            </a:r>
            <a:endParaRPr lang="sk-SK" dirty="0"/>
          </a:p>
        </p:txBody>
      </p:sp>
      <p:cxnSp>
        <p:nvCxnSpPr>
          <p:cNvPr id="29" name="Rovná spojovacia šípka 28"/>
          <p:cNvCxnSpPr/>
          <p:nvPr/>
        </p:nvCxnSpPr>
        <p:spPr>
          <a:xfrm flipV="1">
            <a:off x="523877" y="1964366"/>
            <a:ext cx="2665537" cy="2113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Rovná spojovacia šípka 30"/>
          <p:cNvCxnSpPr>
            <a:endCxn id="27" idx="6"/>
          </p:cNvCxnSpPr>
          <p:nvPr/>
        </p:nvCxnSpPr>
        <p:spPr>
          <a:xfrm flipH="1" flipV="1">
            <a:off x="4619390" y="1683221"/>
            <a:ext cx="2328874" cy="19583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Rovná spojovacia šípka 47"/>
          <p:cNvCxnSpPr>
            <a:endCxn id="28" idx="5"/>
          </p:cNvCxnSpPr>
          <p:nvPr/>
        </p:nvCxnSpPr>
        <p:spPr>
          <a:xfrm flipH="1" flipV="1">
            <a:off x="4788978" y="2984221"/>
            <a:ext cx="544654" cy="764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Rovná spojovacia šípka 50"/>
          <p:cNvCxnSpPr>
            <a:endCxn id="28" idx="3"/>
          </p:cNvCxnSpPr>
          <p:nvPr/>
        </p:nvCxnSpPr>
        <p:spPr>
          <a:xfrm flipV="1">
            <a:off x="3101380" y="2984221"/>
            <a:ext cx="468506" cy="657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Bublina v tvare zaobleného obdĺžnika 15"/>
          <p:cNvSpPr/>
          <p:nvPr/>
        </p:nvSpPr>
        <p:spPr>
          <a:xfrm>
            <a:off x="6245932" y="1683221"/>
            <a:ext cx="1836712" cy="1067842"/>
          </a:xfrm>
          <a:prstGeom prst="wedgeRoundRectCallout">
            <a:avLst>
              <a:gd name="adj1" fmla="val -116064"/>
              <a:gd name="adj2" fmla="val 4046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Pal</a:t>
            </a:r>
            <a:r>
              <a:rPr lang="sk-SK" dirty="0" smtClean="0"/>
              <a:t>, </a:t>
            </a:r>
            <a:r>
              <a:rPr lang="sk-SK" dirty="0" err="1"/>
              <a:t>Counts</a:t>
            </a:r>
            <a:r>
              <a:rPr lang="sk-SK" dirty="0"/>
              <a:t>, </a:t>
            </a:r>
            <a:r>
              <a:rPr lang="sk-SK" dirty="0" smtClean="0"/>
              <a:t>2011</a:t>
            </a:r>
            <a:endParaRPr lang="sk-SK" dirty="0"/>
          </a:p>
        </p:txBody>
      </p:sp>
      <p:sp>
        <p:nvSpPr>
          <p:cNvPr id="26" name="Bublina v tvare zaobleného obdĺžnika 25"/>
          <p:cNvSpPr/>
          <p:nvPr/>
        </p:nvSpPr>
        <p:spPr>
          <a:xfrm>
            <a:off x="1737308" y="4573618"/>
            <a:ext cx="1452106" cy="633908"/>
          </a:xfrm>
          <a:prstGeom prst="wedgeRoundRectCallout">
            <a:avLst>
              <a:gd name="adj1" fmla="val 90786"/>
              <a:gd name="adj2" fmla="val 1833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Bloom</a:t>
            </a:r>
            <a:r>
              <a:rPr lang="sk-SK" dirty="0" smtClean="0"/>
              <a:t>, 2011</a:t>
            </a:r>
          </a:p>
        </p:txBody>
      </p:sp>
      <p:sp>
        <p:nvSpPr>
          <p:cNvPr id="33" name="Bublina v tvare zaobleného obdĺžnika 32"/>
          <p:cNvSpPr/>
          <p:nvPr/>
        </p:nvSpPr>
        <p:spPr>
          <a:xfrm>
            <a:off x="625228" y="1570067"/>
            <a:ext cx="1851766" cy="922829"/>
          </a:xfrm>
          <a:prstGeom prst="wedgeRoundRectCallout">
            <a:avLst>
              <a:gd name="adj1" fmla="val 69871"/>
              <a:gd name="adj2" fmla="val -1970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Tao</a:t>
            </a:r>
            <a:r>
              <a:rPr lang="sk-SK" dirty="0" smtClean="0"/>
              <a:t> </a:t>
            </a:r>
            <a:r>
              <a:rPr lang="sk-SK" dirty="0" err="1" smtClean="0"/>
              <a:t>et</a:t>
            </a:r>
            <a:r>
              <a:rPr lang="sk-SK" dirty="0" smtClean="0"/>
              <a:t>  al., 2010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4488" y="5780782"/>
            <a:ext cx="9109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/>
              <a:t>Tao, </a:t>
            </a:r>
            <a:r>
              <a:rPr lang="en-US" sz="1600" b="1" dirty="0"/>
              <a:t>K.</a:t>
            </a:r>
            <a:r>
              <a:rPr lang="en-US" sz="1600" dirty="0"/>
              <a:t>, Abel, F., </a:t>
            </a:r>
            <a:r>
              <a:rPr lang="en-US" sz="1600" dirty="0" err="1"/>
              <a:t>Gao</a:t>
            </a:r>
            <a:r>
              <a:rPr lang="en-US" sz="1600" dirty="0"/>
              <a:t>, Q., </a:t>
            </a:r>
            <a:r>
              <a:rPr lang="en-US" sz="1600" dirty="0" err="1"/>
              <a:t>Houben</a:t>
            </a:r>
            <a:r>
              <a:rPr lang="en-US" sz="1600" dirty="0"/>
              <a:t>, G.: TUMS : Twitter-based User Modeling Service. </a:t>
            </a:r>
            <a:r>
              <a:rPr lang="sk-SK" sz="1600" dirty="0" smtClean="0"/>
              <a:t>In: </a:t>
            </a:r>
            <a:r>
              <a:rPr lang="sk-SK" sz="1600" dirty="0" err="1" smtClean="0"/>
              <a:t>UWeb</a:t>
            </a:r>
            <a:r>
              <a:rPr lang="sk-SK" sz="1600" dirty="0" smtClean="0"/>
              <a:t> , 2010.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b="1" dirty="0" err="1"/>
              <a:t>Bloom</a:t>
            </a:r>
            <a:r>
              <a:rPr lang="sk-SK" sz="1600" b="1" dirty="0"/>
              <a:t>, K</a:t>
            </a:r>
            <a:r>
              <a:rPr lang="sk-SK" sz="1600" dirty="0"/>
              <a:t>.: Sentiment </a:t>
            </a:r>
            <a:r>
              <a:rPr lang="sk-SK" sz="1600" dirty="0" err="1"/>
              <a:t>analysis</a:t>
            </a:r>
            <a:r>
              <a:rPr lang="sk-SK" sz="1600" dirty="0"/>
              <a:t> </a:t>
            </a:r>
            <a:r>
              <a:rPr lang="sk-SK" sz="1600" dirty="0" err="1"/>
              <a:t>based</a:t>
            </a:r>
            <a:r>
              <a:rPr lang="sk-SK" sz="1600" dirty="0"/>
              <a:t> on </a:t>
            </a:r>
            <a:r>
              <a:rPr lang="sk-SK" sz="1600" dirty="0" err="1"/>
              <a:t>appraisal</a:t>
            </a:r>
            <a:r>
              <a:rPr lang="sk-SK" sz="1600" dirty="0"/>
              <a:t> </a:t>
            </a:r>
            <a:r>
              <a:rPr lang="sk-SK" sz="1600" dirty="0" err="1"/>
              <a:t>theory</a:t>
            </a:r>
            <a:r>
              <a:rPr lang="sk-SK" sz="1600" dirty="0"/>
              <a:t> and </a:t>
            </a:r>
            <a:r>
              <a:rPr lang="sk-SK" sz="1600" dirty="0" err="1"/>
              <a:t>functional</a:t>
            </a:r>
            <a:r>
              <a:rPr lang="sk-SK" sz="1600" dirty="0"/>
              <a:t> </a:t>
            </a:r>
            <a:r>
              <a:rPr lang="sk-SK" sz="1600" dirty="0" err="1"/>
              <a:t>local</a:t>
            </a:r>
            <a:r>
              <a:rPr lang="sk-SK" sz="1600" dirty="0"/>
              <a:t> </a:t>
            </a:r>
            <a:r>
              <a:rPr lang="sk-SK" sz="1600" dirty="0" err="1"/>
              <a:t>grammars</a:t>
            </a:r>
            <a:r>
              <a:rPr lang="sk-SK" sz="1600" dirty="0"/>
              <a:t>. </a:t>
            </a:r>
            <a:r>
              <a:rPr lang="sk-SK" sz="1600" dirty="0" smtClean="0"/>
              <a:t>December </a:t>
            </a:r>
            <a:r>
              <a:rPr lang="sk-SK" sz="1600" dirty="0"/>
              <a:t>2011. </a:t>
            </a:r>
            <a:r>
              <a:rPr lang="sk-SK" sz="1600" dirty="0" smtClean="0"/>
              <a:t>Dizertačná práca.</a:t>
            </a: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b="1" dirty="0" err="1"/>
              <a:t>Pal</a:t>
            </a:r>
            <a:r>
              <a:rPr lang="sk-SK" sz="1600" b="1" dirty="0"/>
              <a:t>. A.</a:t>
            </a:r>
            <a:r>
              <a:rPr lang="sk-SK" sz="1600" dirty="0"/>
              <a:t>, </a:t>
            </a:r>
            <a:r>
              <a:rPr lang="sk-SK" sz="1600" dirty="0" err="1"/>
              <a:t>Counts</a:t>
            </a:r>
            <a:r>
              <a:rPr lang="sk-SK" sz="1600" dirty="0"/>
              <a:t>, S.: </a:t>
            </a:r>
            <a:r>
              <a:rPr lang="sk-SK" sz="1600" dirty="0" err="1"/>
              <a:t>Identifying</a:t>
            </a:r>
            <a:r>
              <a:rPr lang="sk-SK" sz="1600" dirty="0"/>
              <a:t> </a:t>
            </a:r>
            <a:r>
              <a:rPr lang="sk-SK" sz="1600" dirty="0" err="1"/>
              <a:t>topical</a:t>
            </a:r>
            <a:r>
              <a:rPr lang="sk-SK" sz="1600" dirty="0"/>
              <a:t> </a:t>
            </a:r>
            <a:r>
              <a:rPr lang="sk-SK" sz="1600" dirty="0" err="1"/>
              <a:t>authorities</a:t>
            </a:r>
            <a:r>
              <a:rPr lang="sk-SK" sz="1600" dirty="0"/>
              <a:t> in microblogs. </a:t>
            </a:r>
            <a:r>
              <a:rPr lang="sk-SK" sz="1600" dirty="0" smtClean="0"/>
              <a:t>In: ACM</a:t>
            </a:r>
            <a:r>
              <a:rPr lang="sk-SK" sz="1600" dirty="0"/>
              <a:t>, </a:t>
            </a:r>
            <a:r>
              <a:rPr lang="sk-SK" sz="1600" dirty="0" smtClean="0"/>
              <a:t>2011.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5746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Obohatenie </a:t>
            </a:r>
            <a:r>
              <a:rPr lang="sk-SK" dirty="0"/>
              <a:t>modelu </a:t>
            </a:r>
            <a:r>
              <a:rPr lang="sk-SK" dirty="0" smtClean="0"/>
              <a:t>používateľa</a:t>
            </a:r>
            <a:endParaRPr lang="sk-SK" dirty="0"/>
          </a:p>
        </p:txBody>
      </p:sp>
      <p:pic>
        <p:nvPicPr>
          <p:cNvPr id="1026" name="Picture 2" descr="http://icons.iconarchive.com/icons/iconshock/vector-twitter/128/twitter-man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9" y="2463313"/>
            <a:ext cx="1778322" cy="177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ĺžnik 5"/>
          <p:cNvSpPr/>
          <p:nvPr/>
        </p:nvSpPr>
        <p:spPr>
          <a:xfrm>
            <a:off x="7362119" y="2920427"/>
            <a:ext cx="15121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Téma 2</a:t>
            </a:r>
            <a:endParaRPr lang="sk-SK" dirty="0"/>
          </a:p>
        </p:txBody>
      </p:sp>
      <p:sp>
        <p:nvSpPr>
          <p:cNvPr id="11" name="Zaoblený obdĺžnik 10"/>
          <p:cNvSpPr/>
          <p:nvPr/>
        </p:nvSpPr>
        <p:spPr>
          <a:xfrm>
            <a:off x="6856808" y="1393402"/>
            <a:ext cx="15121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Téma 1</a:t>
            </a:r>
            <a:endParaRPr lang="sk-SK" dirty="0"/>
          </a:p>
        </p:txBody>
      </p:sp>
      <p:sp>
        <p:nvSpPr>
          <p:cNvPr id="12" name="Zaoblený obdĺžnik 11"/>
          <p:cNvSpPr/>
          <p:nvPr/>
        </p:nvSpPr>
        <p:spPr>
          <a:xfrm>
            <a:off x="7338099" y="4241637"/>
            <a:ext cx="15121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Téma 3</a:t>
            </a:r>
            <a:endParaRPr lang="sk-SK" dirty="0"/>
          </a:p>
        </p:txBody>
      </p:sp>
      <p:sp>
        <p:nvSpPr>
          <p:cNvPr id="13" name="Zaoblený obdĺžnik 12"/>
          <p:cNvSpPr/>
          <p:nvPr/>
        </p:nvSpPr>
        <p:spPr>
          <a:xfrm>
            <a:off x="5688124" y="5661248"/>
            <a:ext cx="15121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Entita 1</a:t>
            </a:r>
            <a:endParaRPr lang="sk-SK" dirty="0"/>
          </a:p>
        </p:txBody>
      </p:sp>
      <p:cxnSp>
        <p:nvCxnSpPr>
          <p:cNvPr id="10" name="Rovná spojovacia šípka 9"/>
          <p:cNvCxnSpPr>
            <a:stCxn id="1026" idx="0"/>
            <a:endCxn id="11" idx="1"/>
          </p:cNvCxnSpPr>
          <p:nvPr/>
        </p:nvCxnSpPr>
        <p:spPr>
          <a:xfrm flipV="1">
            <a:off x="1001860" y="1825450"/>
            <a:ext cx="5854948" cy="6378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 rot="21253648">
            <a:off x="2192957" y="1741862"/>
            <a:ext cx="217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Authority</a:t>
            </a:r>
            <a:r>
              <a:rPr lang="sk-SK" dirty="0" smtClean="0"/>
              <a:t> index: 0,7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 rot="21211024">
            <a:off x="2270654" y="2216172"/>
            <a:ext cx="2173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Sentiment: kritika</a:t>
            </a:r>
          </a:p>
          <a:p>
            <a:r>
              <a:rPr lang="sk-SK" dirty="0" smtClean="0"/>
              <a:t>intenzita : 0,9</a:t>
            </a:r>
            <a:endParaRPr lang="sk-SK" dirty="0"/>
          </a:p>
        </p:txBody>
      </p:sp>
      <p:cxnSp>
        <p:nvCxnSpPr>
          <p:cNvPr id="21" name="Rovná spojovacia šípka 20"/>
          <p:cNvCxnSpPr>
            <a:stCxn id="1026" idx="3"/>
            <a:endCxn id="6" idx="1"/>
          </p:cNvCxnSpPr>
          <p:nvPr/>
        </p:nvCxnSpPr>
        <p:spPr>
          <a:xfrm>
            <a:off x="1891021" y="3352475"/>
            <a:ext cx="547109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4667359" y="2983143"/>
            <a:ext cx="217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Authority</a:t>
            </a:r>
            <a:r>
              <a:rPr lang="sk-SK" dirty="0" smtClean="0"/>
              <a:t> index: 0,4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4667359" y="3352475"/>
            <a:ext cx="2173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Sentiment: obdiv intenzita : 0,8</a:t>
            </a:r>
            <a:endParaRPr lang="sk-SK" dirty="0"/>
          </a:p>
        </p:txBody>
      </p:sp>
      <p:cxnSp>
        <p:nvCxnSpPr>
          <p:cNvPr id="26" name="Rovná spojovacia šípka 25"/>
          <p:cNvCxnSpPr>
            <a:stCxn id="1026" idx="2"/>
            <a:endCxn id="12" idx="1"/>
          </p:cNvCxnSpPr>
          <p:nvPr/>
        </p:nvCxnSpPr>
        <p:spPr>
          <a:xfrm>
            <a:off x="1001860" y="4241637"/>
            <a:ext cx="6336239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 rot="174600">
            <a:off x="4351293" y="4135900"/>
            <a:ext cx="217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Authority</a:t>
            </a:r>
            <a:r>
              <a:rPr lang="sk-SK" dirty="0" smtClean="0"/>
              <a:t> index: 0,6</a:t>
            </a:r>
            <a:endParaRPr lang="sk-SK" dirty="0"/>
          </a:p>
        </p:txBody>
      </p:sp>
      <p:sp>
        <p:nvSpPr>
          <p:cNvPr id="28" name="BlokTextu 27"/>
          <p:cNvSpPr txBox="1"/>
          <p:nvPr/>
        </p:nvSpPr>
        <p:spPr>
          <a:xfrm rot="288848">
            <a:off x="4364130" y="4527994"/>
            <a:ext cx="2361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Sentiment: pohoršenie</a:t>
            </a:r>
          </a:p>
          <a:p>
            <a:r>
              <a:rPr lang="sk-SK" dirty="0" smtClean="0"/>
              <a:t>intenzita : 0,7</a:t>
            </a:r>
            <a:endParaRPr lang="sk-SK" dirty="0"/>
          </a:p>
        </p:txBody>
      </p:sp>
      <p:cxnSp>
        <p:nvCxnSpPr>
          <p:cNvPr id="34" name="Rovná spojovacia šípka 33"/>
          <p:cNvCxnSpPr>
            <a:stCxn id="1026" idx="2"/>
            <a:endCxn id="13" idx="1"/>
          </p:cNvCxnSpPr>
          <p:nvPr/>
        </p:nvCxnSpPr>
        <p:spPr>
          <a:xfrm>
            <a:off x="1001860" y="4241637"/>
            <a:ext cx="4686264" cy="18516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BlokTextu 36"/>
          <p:cNvSpPr txBox="1"/>
          <p:nvPr/>
        </p:nvSpPr>
        <p:spPr>
          <a:xfrm rot="1365205">
            <a:off x="2050052" y="5338082"/>
            <a:ext cx="3255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Sentiment: hodnotenie kvality</a:t>
            </a:r>
          </a:p>
          <a:p>
            <a:r>
              <a:rPr lang="sk-SK" dirty="0" smtClean="0"/>
              <a:t>intenzita : 0,2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-63139" y="1951787"/>
            <a:ext cx="230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Používateľ</a:t>
            </a:r>
          </a:p>
        </p:txBody>
      </p:sp>
    </p:spTree>
    <p:extLst>
      <p:ext uri="{BB962C8B-B14F-4D97-AF65-F5344CB8AC3E}">
        <p14:creationId xmlns:p14="http://schemas.microsoft.com/office/powerpoint/2010/main" val="34606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identifikujeme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35782" y="1628799"/>
            <a:ext cx="8229600" cy="4680521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/>
              <a:t>Téma </a:t>
            </a:r>
          </a:p>
          <a:p>
            <a:pPr lvl="1"/>
            <a:r>
              <a:rPr lang="sk-SK" dirty="0" err="1"/>
              <a:t>HashTag</a:t>
            </a:r>
            <a:r>
              <a:rPr lang="sk-SK" dirty="0"/>
              <a:t> </a:t>
            </a:r>
            <a:r>
              <a:rPr lang="sk-SK" dirty="0" err="1"/>
              <a:t>based</a:t>
            </a:r>
            <a:endParaRPr lang="sk-SK" dirty="0"/>
          </a:p>
          <a:p>
            <a:pPr lvl="1"/>
            <a:r>
              <a:rPr lang="sk-SK" dirty="0" err="1"/>
              <a:t>Topic</a:t>
            </a:r>
            <a:r>
              <a:rPr lang="sk-SK" dirty="0"/>
              <a:t> </a:t>
            </a:r>
            <a:r>
              <a:rPr lang="sk-SK" dirty="0" err="1"/>
              <a:t>based</a:t>
            </a:r>
            <a:endParaRPr lang="sk-SK" dirty="0"/>
          </a:p>
          <a:p>
            <a:pPr lvl="1"/>
            <a:r>
              <a:rPr lang="sk-SK" dirty="0"/>
              <a:t>Entity </a:t>
            </a:r>
            <a:r>
              <a:rPr lang="sk-SK" dirty="0" err="1" smtClean="0"/>
              <a:t>based</a:t>
            </a:r>
            <a:endParaRPr lang="sk-SK" sz="3600" b="1" dirty="0" smtClean="0"/>
          </a:p>
          <a:p>
            <a:r>
              <a:rPr lang="sk-SK" sz="3600" b="1" dirty="0" smtClean="0"/>
              <a:t>Sentiment</a:t>
            </a:r>
            <a:endParaRPr lang="sk-SK" b="1" dirty="0" smtClean="0"/>
          </a:p>
          <a:p>
            <a:pPr lvl="1"/>
            <a:r>
              <a:rPr lang="sk-SK" dirty="0" smtClean="0"/>
              <a:t>Teória hodnotení </a:t>
            </a:r>
            <a:br>
              <a:rPr lang="sk-SK" dirty="0" smtClean="0"/>
            </a:br>
            <a:r>
              <a:rPr lang="sk-SK" dirty="0" smtClean="0"/>
              <a:t>(</a:t>
            </a:r>
            <a:r>
              <a:rPr lang="sk-SK" dirty="0" err="1" smtClean="0"/>
              <a:t>Appraisal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Cielený sentiment</a:t>
            </a:r>
          </a:p>
          <a:p>
            <a:r>
              <a:rPr lang="sk-SK" b="1" dirty="0" smtClean="0"/>
              <a:t>Autority </a:t>
            </a:r>
          </a:p>
          <a:p>
            <a:pPr lvl="1"/>
            <a:r>
              <a:rPr lang="sk-SK" dirty="0" err="1" smtClean="0"/>
              <a:t>Authority</a:t>
            </a:r>
            <a:r>
              <a:rPr lang="sk-SK" dirty="0" smtClean="0"/>
              <a:t> index k téme </a:t>
            </a:r>
          </a:p>
          <a:p>
            <a:pPr lvl="1"/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BlokTextu 8"/>
              <p:cNvSpPr txBox="1"/>
              <p:nvPr/>
            </p:nvSpPr>
            <p:spPr>
              <a:xfrm>
                <a:off x="4931211" y="2260325"/>
                <a:ext cx="3217035" cy="1133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pt-B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N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á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zov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zhodnotenie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kvalita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Orient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á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cia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po</m:t>
                                      </m:r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z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it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í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vna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  <m:brk m:alnAt="7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S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tup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ň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ovanie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neutr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á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lne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Polarita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neozna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č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 b="0" i="0" smtClean="0">
                                          <a:latin typeface="Cambria Math"/>
                                        </a:rPr>
                                        <m:t>en</m:t>
                                      </m:r>
                                      <m:r>
                                        <a:rPr lang="sk-SK" b="0" i="0" smtClean="0">
                                          <a:latin typeface="Cambria Math"/>
                                        </a:rPr>
                                        <m:t>á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k-SK" dirty="0"/>
              </a:p>
            </p:txBody>
          </p:sp>
        </mc:Choice>
        <mc:Fallback xmlns="">
          <p:sp>
            <p:nvSpPr>
              <p:cNvPr id="9" name="BlokText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11" y="2260325"/>
                <a:ext cx="3217035" cy="11333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BlokTextu 9"/>
          <p:cNvSpPr txBox="1"/>
          <p:nvPr/>
        </p:nvSpPr>
        <p:spPr>
          <a:xfrm>
            <a:off x="5705615" y="1902872"/>
            <a:ext cx="1868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Cambria Math"/>
              </a:rPr>
              <a:t>Slovo</a:t>
            </a:r>
            <a:r>
              <a:rPr lang="sk-SK" dirty="0" smtClean="0"/>
              <a:t>: </a:t>
            </a:r>
            <a:r>
              <a:rPr lang="sk-SK" dirty="0" smtClean="0"/>
              <a:t>„</a:t>
            </a:r>
            <a:r>
              <a:rPr lang="sk-SK" dirty="0" err="1" smtClean="0"/>
              <a:t>powerful</a:t>
            </a:r>
            <a:r>
              <a:rPr lang="sk-SK" dirty="0" smtClean="0"/>
              <a:t>“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BlokTextu 10"/>
              <p:cNvSpPr txBox="1"/>
              <p:nvPr/>
            </p:nvSpPr>
            <p:spPr>
              <a:xfrm>
                <a:off x="5409001" y="3675101"/>
                <a:ext cx="2261453" cy="625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sk-SK" dirty="0">
                                    <a:latin typeface="Cambria Math"/>
                                  </a:rPr>
                                  <m:t>Slovo</m:t>
                                </m:r>
                                <m:r>
                                  <m:rPr>
                                    <m:nor/>
                                  </m:rPr>
                                  <a:rPr lang="sk-SK" dirty="0">
                                    <a:latin typeface="Cambria Math"/>
                                  </a:rPr>
                                  <m:t>: „</m:t>
                                </m:r>
                                <m:r>
                                  <m:rPr>
                                    <m:nor/>
                                  </m:rPr>
                                  <a:rPr lang="sk-SK" dirty="0">
                                    <a:latin typeface="Cambria Math"/>
                                  </a:rPr>
                                  <m:t>very</m:t>
                                </m:r>
                                <m:r>
                                  <m:rPr>
                                    <m:nor/>
                                  </m:rPr>
                                  <a:rPr lang="sk-SK" dirty="0">
                                    <a:latin typeface="Cambria Math"/>
                                  </a:rPr>
                                  <m:t>“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sk-SK">
                                    <a:latin typeface="Cambria Math"/>
                                  </a:rPr>
                                  <m:t>Stup</m:t>
                                </m:r>
                                <m:r>
                                  <a:rPr lang="sk-SK">
                                    <a:latin typeface="Cambria Math"/>
                                  </a:rPr>
                                  <m:t>ň</m:t>
                                </m:r>
                                <m:r>
                                  <m:rPr>
                                    <m:sty m:val="p"/>
                                  </m:rPr>
                                  <a:rPr lang="sk-SK">
                                    <a:latin typeface="Cambria Math"/>
                                  </a:rPr>
                                  <m:t>ovanie</m:t>
                                </m:r>
                                <m:r>
                                  <a:rPr lang="sk-SK">
                                    <a:latin typeface="Cambria Math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sk-SK">
                                    <a:latin typeface="Cambria Math"/>
                                  </a:rPr>
                                  <m:t>zv</m:t>
                                </m:r>
                                <m:r>
                                  <a:rPr lang="sk-SK">
                                    <a:latin typeface="Cambria Math"/>
                                  </a:rPr>
                                  <m:t>ýš</m:t>
                                </m:r>
                                <m:r>
                                  <m:rPr>
                                    <m:sty m:val="p"/>
                                  </m:rPr>
                                  <a:rPr lang="sk-SK">
                                    <a:latin typeface="Cambria Math"/>
                                  </a:rPr>
                                  <m:t>i</m:t>
                                </m:r>
                                <m:r>
                                  <a:rPr lang="sk-SK">
                                    <a:latin typeface="Cambria Math"/>
                                  </a:rPr>
                                  <m:t>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k-SK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BlokTextu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01" y="3675101"/>
                <a:ext cx="2261453" cy="6257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BlokTextu 14"/>
              <p:cNvSpPr txBox="1"/>
              <p:nvPr/>
            </p:nvSpPr>
            <p:spPr>
              <a:xfrm>
                <a:off x="5179080" y="4590256"/>
                <a:ext cx="2625527" cy="11340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Slovo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:"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not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"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Orient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á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cia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negat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í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vna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Stup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ň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ovanie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neutr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á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lne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Polarita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ozna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č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sk-SK">
                                          <a:latin typeface="Cambria Math"/>
                                        </a:rPr>
                                        <m:t>en</m:t>
                                      </m:r>
                                      <m:r>
                                        <a:rPr lang="sk-SK">
                                          <a:latin typeface="Cambria Math"/>
                                        </a:rPr>
                                        <m:t>á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k-SK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5" name="BlokText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080" y="4590256"/>
                <a:ext cx="2625527" cy="11340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5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</a:t>
            </a:r>
            <a:r>
              <a:rPr lang="sk-SK" dirty="0" err="1" smtClean="0"/>
              <a:t>identifkujeme</a:t>
            </a:r>
            <a:r>
              <a:rPr lang="sk-SK" dirty="0" smtClean="0"/>
              <a:t>?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71" y="18864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321571" y="1556792"/>
            <a:ext cx="8642918" cy="5040560"/>
          </a:xfrm>
        </p:spPr>
        <p:txBody>
          <a:bodyPr>
            <a:normAutofit fontScale="85000" lnSpcReduction="20000"/>
          </a:bodyPr>
          <a:lstStyle/>
          <a:p>
            <a:r>
              <a:rPr lang="sk-SK" b="1" dirty="0" smtClean="0"/>
              <a:t>Téma </a:t>
            </a:r>
          </a:p>
          <a:p>
            <a:pPr lvl="1"/>
            <a:r>
              <a:rPr lang="sk-SK" dirty="0" smtClean="0"/>
              <a:t>Črty mikroblogov – </a:t>
            </a:r>
            <a:r>
              <a:rPr lang="sk-SK" dirty="0" err="1" smtClean="0"/>
              <a:t>HashTag</a:t>
            </a:r>
            <a:r>
              <a:rPr lang="sk-SK" dirty="0" smtClean="0"/>
              <a:t>, URL</a:t>
            </a:r>
          </a:p>
          <a:p>
            <a:pPr lvl="1"/>
            <a:r>
              <a:rPr lang="sk-SK" dirty="0" smtClean="0"/>
              <a:t>Vrece slov používateľa</a:t>
            </a:r>
          </a:p>
          <a:p>
            <a:pPr lvl="1"/>
            <a:r>
              <a:rPr lang="sk-SK" dirty="0" smtClean="0"/>
              <a:t>Rozšírenie o obsah URL – </a:t>
            </a:r>
            <a:r>
              <a:rPr lang="sk-SK" dirty="0" err="1" smtClean="0"/>
              <a:t>OpenCalais</a:t>
            </a:r>
            <a:r>
              <a:rPr lang="sk-SK" dirty="0" smtClean="0"/>
              <a:t> : entity a témy.</a:t>
            </a:r>
          </a:p>
          <a:p>
            <a:r>
              <a:rPr lang="sk-SK" sz="3600" b="1" dirty="0" smtClean="0"/>
              <a:t>Sentiment</a:t>
            </a:r>
            <a:endParaRPr lang="sk-SK" b="1" dirty="0" smtClean="0"/>
          </a:p>
          <a:p>
            <a:pPr lvl="1"/>
            <a:r>
              <a:rPr lang="sk-SK" dirty="0" smtClean="0"/>
              <a:t>zoznamy </a:t>
            </a:r>
            <a:r>
              <a:rPr lang="sk-SK" dirty="0"/>
              <a:t>pozitívnych a negatívnych slov (</a:t>
            </a:r>
            <a:r>
              <a:rPr lang="sk-SK" b="1" dirty="0"/>
              <a:t>podľa</a:t>
            </a:r>
            <a:r>
              <a:rPr lang="sk-SK" dirty="0"/>
              <a:t> </a:t>
            </a:r>
            <a:r>
              <a:rPr lang="sk-SK" b="1" dirty="0"/>
              <a:t>teórie hodnotení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dominantný </a:t>
            </a:r>
            <a:r>
              <a:rPr lang="sk-SK" b="1" dirty="0"/>
              <a:t>typ interpunkcie </a:t>
            </a:r>
            <a:r>
              <a:rPr lang="sk-SK" dirty="0"/>
              <a:t>mikroblogu,  veľké písmená</a:t>
            </a:r>
          </a:p>
          <a:p>
            <a:pPr lvl="1"/>
            <a:r>
              <a:rPr lang="sk-SK" dirty="0"/>
              <a:t>cielený sentiment </a:t>
            </a:r>
          </a:p>
          <a:p>
            <a:r>
              <a:rPr lang="sk-SK" b="1" dirty="0" smtClean="0"/>
              <a:t>Autority </a:t>
            </a:r>
          </a:p>
          <a:p>
            <a:pPr lvl="1"/>
            <a:r>
              <a:rPr lang="sk-SK" dirty="0" smtClean="0"/>
              <a:t>Črty mikroblogov - </a:t>
            </a:r>
            <a:r>
              <a:rPr lang="sk-SK" dirty="0" err="1" smtClean="0"/>
              <a:t>HashTag</a:t>
            </a:r>
            <a:r>
              <a:rPr lang="sk-SK" dirty="0" smtClean="0"/>
              <a:t>, URL, </a:t>
            </a:r>
            <a:r>
              <a:rPr lang="sk-SK" b="1" dirty="0" smtClean="0"/>
              <a:t>spomenutie</a:t>
            </a:r>
            <a:r>
              <a:rPr lang="sk-SK" dirty="0" smtClean="0"/>
              <a:t>, URL, </a:t>
            </a:r>
            <a:r>
              <a:rPr lang="sk-SK" b="1" dirty="0" smtClean="0"/>
              <a:t>prepípnutie</a:t>
            </a:r>
            <a:r>
              <a:rPr lang="sk-SK" dirty="0" smtClean="0"/>
              <a:t>,  </a:t>
            </a:r>
            <a:r>
              <a:rPr lang="sk-SK" dirty="0" err="1" smtClean="0"/>
              <a:t>nasledovníctvo</a:t>
            </a:r>
            <a:r>
              <a:rPr lang="sk-SK" dirty="0" smtClean="0"/>
              <a:t> , </a:t>
            </a:r>
            <a:r>
              <a:rPr lang="sk-SK" b="1" dirty="0" smtClean="0"/>
              <a:t>vybrané slová z teórie hodnotení</a:t>
            </a:r>
            <a:endParaRPr lang="sk-SK" b="1" dirty="0" smtClean="0">
              <a:solidFill>
                <a:srgbClr val="FF0000"/>
              </a:solidFill>
            </a:endParaRP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2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dĺžnik 83"/>
          <p:cNvSpPr/>
          <p:nvPr/>
        </p:nvSpPr>
        <p:spPr>
          <a:xfrm>
            <a:off x="722457" y="4199379"/>
            <a:ext cx="7677559" cy="10081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Obdĺžnik 18"/>
          <p:cNvSpPr/>
          <p:nvPr/>
        </p:nvSpPr>
        <p:spPr>
          <a:xfrm>
            <a:off x="51376" y="3018076"/>
            <a:ext cx="9019722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205" y="57556"/>
            <a:ext cx="8229600" cy="1143000"/>
          </a:xfrm>
        </p:spPr>
        <p:txBody>
          <a:bodyPr/>
          <a:lstStyle/>
          <a:p>
            <a:r>
              <a:rPr lang="sk-SK" dirty="0" smtClean="0"/>
              <a:t>Architektúra systému</a:t>
            </a:r>
            <a:endParaRPr lang="sk-SK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1" y="57556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ĺžnik 7"/>
          <p:cNvSpPr/>
          <p:nvPr/>
        </p:nvSpPr>
        <p:spPr>
          <a:xfrm>
            <a:off x="3409109" y="1057551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FrontEnd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9" name="Zaoblený obdĺžnik 8"/>
          <p:cNvSpPr/>
          <p:nvPr/>
        </p:nvSpPr>
        <p:spPr>
          <a:xfrm>
            <a:off x="3805153" y="2115777"/>
            <a:ext cx="151216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Twitter API</a:t>
            </a:r>
            <a:endParaRPr lang="sk-SK" dirty="0"/>
          </a:p>
        </p:txBody>
      </p:sp>
      <p:cxnSp>
        <p:nvCxnSpPr>
          <p:cNvPr id="11" name="Rovná spojovacia šípka 10"/>
          <p:cNvCxnSpPr>
            <a:stCxn id="8" idx="2"/>
            <a:endCxn id="9" idx="0"/>
          </p:cNvCxnSpPr>
          <p:nvPr/>
        </p:nvCxnSpPr>
        <p:spPr>
          <a:xfrm>
            <a:off x="4561237" y="1777631"/>
            <a:ext cx="0" cy="338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>
            <a:stCxn id="9" idx="2"/>
            <a:endCxn id="19" idx="0"/>
          </p:cNvCxnSpPr>
          <p:nvPr/>
        </p:nvCxnSpPr>
        <p:spPr>
          <a:xfrm>
            <a:off x="4561237" y="2763849"/>
            <a:ext cx="0" cy="254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ĺžnik 14"/>
          <p:cNvSpPr/>
          <p:nvPr/>
        </p:nvSpPr>
        <p:spPr>
          <a:xfrm>
            <a:off x="1742254" y="3153537"/>
            <a:ext cx="1388687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GATE</a:t>
            </a:r>
            <a:endParaRPr lang="sk-SK" dirty="0"/>
          </a:p>
        </p:txBody>
      </p:sp>
      <p:sp>
        <p:nvSpPr>
          <p:cNvPr id="22" name="Zaoblený obdĺžnik 21"/>
          <p:cNvSpPr/>
          <p:nvPr/>
        </p:nvSpPr>
        <p:spPr>
          <a:xfrm>
            <a:off x="210457" y="3153537"/>
            <a:ext cx="1365684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Slang</a:t>
            </a:r>
            <a:endParaRPr lang="sk-SK" dirty="0"/>
          </a:p>
        </p:txBody>
      </p:sp>
      <p:sp>
        <p:nvSpPr>
          <p:cNvPr id="23" name="Zaoblený obdĺžnik 22"/>
          <p:cNvSpPr/>
          <p:nvPr/>
        </p:nvSpPr>
        <p:spPr>
          <a:xfrm>
            <a:off x="3308352" y="3162092"/>
            <a:ext cx="151216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Stop slová</a:t>
            </a:r>
            <a:endParaRPr lang="sk-SK" dirty="0"/>
          </a:p>
        </p:txBody>
      </p:sp>
      <p:sp>
        <p:nvSpPr>
          <p:cNvPr id="26" name="Bublina v tvare zaobleného obdĺžnika 25"/>
          <p:cNvSpPr/>
          <p:nvPr/>
        </p:nvSpPr>
        <p:spPr>
          <a:xfrm>
            <a:off x="966541" y="1367250"/>
            <a:ext cx="1728192" cy="1190094"/>
          </a:xfrm>
          <a:prstGeom prst="wedgeRoundRectCallout">
            <a:avLst>
              <a:gd name="adj1" fmla="val 40095"/>
              <a:gd name="adj2" fmla="val 9626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Tokenizácia</a:t>
            </a:r>
          </a:p>
          <a:p>
            <a:pPr algn="ctr"/>
            <a:r>
              <a:rPr lang="sk-SK" dirty="0" smtClean="0"/>
              <a:t>POS </a:t>
            </a:r>
            <a:r>
              <a:rPr lang="sk-SK" dirty="0" err="1" smtClean="0"/>
              <a:t>tagovanie</a:t>
            </a:r>
            <a:endParaRPr lang="sk-SK" dirty="0" smtClean="0"/>
          </a:p>
          <a:p>
            <a:pPr algn="ctr"/>
            <a:r>
              <a:rPr lang="sk-SK" dirty="0" err="1" smtClean="0"/>
              <a:t>Lematizácia</a:t>
            </a:r>
            <a:endParaRPr lang="sk-SK" dirty="0"/>
          </a:p>
        </p:txBody>
      </p:sp>
      <p:cxnSp>
        <p:nvCxnSpPr>
          <p:cNvPr id="28" name="Rovná spojovacia šípka 27"/>
          <p:cNvCxnSpPr>
            <a:stCxn id="22" idx="3"/>
            <a:endCxn id="15" idx="1"/>
          </p:cNvCxnSpPr>
          <p:nvPr/>
        </p:nvCxnSpPr>
        <p:spPr>
          <a:xfrm>
            <a:off x="1576141" y="3477573"/>
            <a:ext cx="166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>
            <a:stCxn id="15" idx="3"/>
            <a:endCxn id="23" idx="1"/>
          </p:cNvCxnSpPr>
          <p:nvPr/>
        </p:nvCxnSpPr>
        <p:spPr>
          <a:xfrm>
            <a:off x="3130941" y="3477573"/>
            <a:ext cx="177411" cy="8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ĺžnik 37"/>
          <p:cNvSpPr/>
          <p:nvPr/>
        </p:nvSpPr>
        <p:spPr>
          <a:xfrm>
            <a:off x="6991568" y="3161801"/>
            <a:ext cx="1916467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Extrakcia tematických slov</a:t>
            </a:r>
            <a:endParaRPr lang="sk-SK" dirty="0"/>
          </a:p>
        </p:txBody>
      </p:sp>
      <p:sp>
        <p:nvSpPr>
          <p:cNvPr id="40" name="Zaoblený obdĺžnik 39"/>
          <p:cNvSpPr/>
          <p:nvPr/>
        </p:nvSpPr>
        <p:spPr>
          <a:xfrm>
            <a:off x="4985128" y="3149818"/>
            <a:ext cx="1800264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Extrakcia text a mikroblog čŕt</a:t>
            </a:r>
            <a:endParaRPr lang="sk-SK" dirty="0"/>
          </a:p>
        </p:txBody>
      </p:sp>
      <p:cxnSp>
        <p:nvCxnSpPr>
          <p:cNvPr id="89" name="Rovná spojovacia šípka 88"/>
          <p:cNvCxnSpPr>
            <a:stCxn id="19" idx="2"/>
            <a:endCxn id="84" idx="0"/>
          </p:cNvCxnSpPr>
          <p:nvPr/>
        </p:nvCxnSpPr>
        <p:spPr>
          <a:xfrm>
            <a:off x="4561237" y="3954180"/>
            <a:ext cx="0" cy="245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aoblený obdĺžnik 89"/>
          <p:cNvSpPr/>
          <p:nvPr/>
        </p:nvSpPr>
        <p:spPr>
          <a:xfrm>
            <a:off x="5804442" y="4383242"/>
            <a:ext cx="239061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Klasifikácia tematickej autoritatívnosti</a:t>
            </a:r>
            <a:endParaRPr lang="sk-SK" dirty="0"/>
          </a:p>
        </p:txBody>
      </p:sp>
      <p:sp>
        <p:nvSpPr>
          <p:cNvPr id="91" name="Zaoblený obdĺžnik 90"/>
          <p:cNvSpPr/>
          <p:nvPr/>
        </p:nvSpPr>
        <p:spPr>
          <a:xfrm>
            <a:off x="3219646" y="4383242"/>
            <a:ext cx="2386935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Priradenie </a:t>
            </a:r>
            <a:r>
              <a:rPr lang="sk-SK" dirty="0" err="1" smtClean="0"/>
              <a:t>sentimentu</a:t>
            </a:r>
            <a:r>
              <a:rPr lang="sk-SK" dirty="0" smtClean="0"/>
              <a:t> k témam, osobám</a:t>
            </a:r>
            <a:endParaRPr lang="sk-SK" dirty="0"/>
          </a:p>
        </p:txBody>
      </p:sp>
      <p:sp>
        <p:nvSpPr>
          <p:cNvPr id="100" name="BlokTextu 99"/>
          <p:cNvSpPr txBox="1"/>
          <p:nvPr/>
        </p:nvSpPr>
        <p:spPr>
          <a:xfrm>
            <a:off x="4716015" y="1777631"/>
            <a:ext cx="2275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Meno používateľa</a:t>
            </a:r>
            <a:endParaRPr lang="sk-SK" dirty="0"/>
          </a:p>
        </p:txBody>
      </p:sp>
      <p:cxnSp>
        <p:nvCxnSpPr>
          <p:cNvPr id="107" name="Rovná spojovacia šípka 106"/>
          <p:cNvCxnSpPr>
            <a:stCxn id="40" idx="3"/>
            <a:endCxn id="38" idx="1"/>
          </p:cNvCxnSpPr>
          <p:nvPr/>
        </p:nvCxnSpPr>
        <p:spPr>
          <a:xfrm>
            <a:off x="6785392" y="3473854"/>
            <a:ext cx="206176" cy="11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ovná spojovacia šípka 112"/>
          <p:cNvCxnSpPr>
            <a:stCxn id="91" idx="3"/>
            <a:endCxn id="90" idx="1"/>
          </p:cNvCxnSpPr>
          <p:nvPr/>
        </p:nvCxnSpPr>
        <p:spPr>
          <a:xfrm>
            <a:off x="5606581" y="4707278"/>
            <a:ext cx="1978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bdĺžnik 116"/>
          <p:cNvSpPr/>
          <p:nvPr/>
        </p:nvSpPr>
        <p:spPr>
          <a:xfrm>
            <a:off x="3386565" y="5805264"/>
            <a:ext cx="2348967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Zobrazenie výsledného modelu</a:t>
            </a:r>
            <a:endParaRPr lang="sk-SK" dirty="0"/>
          </a:p>
        </p:txBody>
      </p:sp>
      <p:cxnSp>
        <p:nvCxnSpPr>
          <p:cNvPr id="119" name="Rovná spojovacia šípka 118"/>
          <p:cNvCxnSpPr>
            <a:stCxn id="84" idx="2"/>
            <a:endCxn id="117" idx="0"/>
          </p:cNvCxnSpPr>
          <p:nvPr/>
        </p:nvCxnSpPr>
        <p:spPr>
          <a:xfrm flipH="1">
            <a:off x="4561049" y="5207491"/>
            <a:ext cx="188" cy="597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Rovná spojovacia šípka 151"/>
          <p:cNvCxnSpPr>
            <a:stCxn id="23" idx="3"/>
            <a:endCxn id="40" idx="1"/>
          </p:cNvCxnSpPr>
          <p:nvPr/>
        </p:nvCxnSpPr>
        <p:spPr>
          <a:xfrm flipV="1">
            <a:off x="4820520" y="3473854"/>
            <a:ext cx="164608" cy="12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Zaoblený obdĺžnik 152"/>
          <p:cNvSpPr/>
          <p:nvPr/>
        </p:nvSpPr>
        <p:spPr>
          <a:xfrm>
            <a:off x="1115616" y="4379399"/>
            <a:ext cx="1800264" cy="648072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0"/>
          </a:gradFill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Emocionálna klasifikácia</a:t>
            </a:r>
            <a:endParaRPr lang="sk-SK" dirty="0"/>
          </a:p>
        </p:txBody>
      </p:sp>
      <p:sp>
        <p:nvSpPr>
          <p:cNvPr id="178" name="Bublina v tvare zaobleného obdĺžnika 177"/>
          <p:cNvSpPr/>
          <p:nvPr/>
        </p:nvSpPr>
        <p:spPr>
          <a:xfrm>
            <a:off x="7308304" y="1342230"/>
            <a:ext cx="1728192" cy="1190094"/>
          </a:xfrm>
          <a:prstGeom prst="wedgeRoundRectCallout">
            <a:avLst>
              <a:gd name="adj1" fmla="val -40875"/>
              <a:gd name="adj2" fmla="val 100917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Calais</a:t>
            </a:r>
            <a:endParaRPr lang="sk-SK" dirty="0"/>
          </a:p>
        </p:txBody>
      </p:sp>
      <p:cxnSp>
        <p:nvCxnSpPr>
          <p:cNvPr id="211" name="Rovná spojovacia šípka 210"/>
          <p:cNvCxnSpPr>
            <a:stCxn id="153" idx="3"/>
            <a:endCxn id="91" idx="1"/>
          </p:cNvCxnSpPr>
          <p:nvPr/>
        </p:nvCxnSpPr>
        <p:spPr>
          <a:xfrm>
            <a:off x="2915880" y="4703435"/>
            <a:ext cx="303766" cy="3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3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Plánované 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79848"/>
            <a:ext cx="8229600" cy="53781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Autoritatívnosť</a:t>
            </a:r>
          </a:p>
          <a:p>
            <a:pPr lvl="1"/>
            <a:r>
              <a:rPr lang="sk-SK" dirty="0" smtClean="0"/>
              <a:t>Vytvorenie </a:t>
            </a:r>
            <a:r>
              <a:rPr lang="sk-SK" dirty="0" err="1" smtClean="0"/>
              <a:t>datasetu</a:t>
            </a:r>
            <a:r>
              <a:rPr lang="sk-SK" dirty="0" smtClean="0"/>
              <a:t> s pípnutiami od autorít (podľa známej webovej služby) a normálnych ľudí</a:t>
            </a:r>
          </a:p>
          <a:p>
            <a:pPr lvl="1"/>
            <a:r>
              <a:rPr lang="sk-SK" dirty="0" smtClean="0"/>
              <a:t>Určenie presnosti rozpoznania autorít</a:t>
            </a:r>
          </a:p>
          <a:p>
            <a:r>
              <a:rPr lang="sk-SK" dirty="0" smtClean="0"/>
              <a:t>Sentiment</a:t>
            </a:r>
          </a:p>
          <a:p>
            <a:pPr lvl="1"/>
            <a:r>
              <a:rPr lang="sk-SK" dirty="0" smtClean="0"/>
              <a:t>Vytvorenie </a:t>
            </a:r>
            <a:r>
              <a:rPr lang="sk-SK" dirty="0" err="1" smtClean="0"/>
              <a:t>datasetu</a:t>
            </a:r>
            <a:r>
              <a:rPr lang="sk-SK" dirty="0" smtClean="0"/>
              <a:t> s očakávanými subjektívnymi názormi (pre dopyty </a:t>
            </a:r>
            <a:r>
              <a:rPr lang="sk-SK" dirty="0" err="1" smtClean="0"/>
              <a:t>Chromebook</a:t>
            </a:r>
            <a:r>
              <a:rPr lang="sk-SK" dirty="0" smtClean="0"/>
              <a:t>, </a:t>
            </a:r>
            <a:r>
              <a:rPr lang="sk-SK" dirty="0" err="1"/>
              <a:t>i</a:t>
            </a:r>
            <a:r>
              <a:rPr lang="sk-SK" dirty="0" err="1" smtClean="0"/>
              <a:t>Pad</a:t>
            </a:r>
            <a:r>
              <a:rPr lang="sk-SK" dirty="0" smtClean="0"/>
              <a:t>, </a:t>
            </a:r>
            <a:r>
              <a:rPr lang="sk-SK" dirty="0" err="1" smtClean="0"/>
              <a:t>Obama</a:t>
            </a:r>
            <a:r>
              <a:rPr lang="sk-SK" dirty="0" smtClean="0"/>
              <a:t>), označenie subjektívnych mikroblogov</a:t>
            </a:r>
          </a:p>
          <a:p>
            <a:pPr lvl="1"/>
            <a:r>
              <a:rPr lang="sk-SK" dirty="0" smtClean="0"/>
              <a:t>Určenie presnosti </a:t>
            </a:r>
            <a:r>
              <a:rPr lang="sk-SK" dirty="0" err="1" smtClean="0"/>
              <a:t>rozpoznanania</a:t>
            </a:r>
            <a:r>
              <a:rPr lang="sk-SK" dirty="0" smtClean="0"/>
              <a:t> subjektívnych mikroblogov</a:t>
            </a:r>
          </a:p>
          <a:p>
            <a:pPr lvl="1"/>
            <a:r>
              <a:rPr lang="sk-SK" dirty="0" smtClean="0"/>
              <a:t>Aktuálna úspešnosť :</a:t>
            </a:r>
            <a:br>
              <a:rPr lang="sk-SK" dirty="0" smtClean="0"/>
            </a:br>
            <a:r>
              <a:rPr lang="sk-SK" b="1" dirty="0" smtClean="0">
                <a:solidFill>
                  <a:srgbClr val="FF0000"/>
                </a:solidFill>
              </a:rPr>
              <a:t>75% pomocou klasifikácie SVM</a:t>
            </a:r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74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Prínosy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Obohatený model používateľa</a:t>
            </a:r>
          </a:p>
          <a:p>
            <a:pPr lvl="1"/>
            <a:r>
              <a:rPr lang="sk-SK" dirty="0" smtClean="0"/>
              <a:t>filtrovanie/odporúčanie/prispôsobovanie</a:t>
            </a:r>
            <a:endParaRPr lang="sk-SK" dirty="0"/>
          </a:p>
          <a:p>
            <a:r>
              <a:rPr lang="sk-SK" dirty="0" smtClean="0"/>
              <a:t>Nové metódy pre identifikáciu osobnostných čŕt používateľa mikroblogu</a:t>
            </a:r>
          </a:p>
          <a:p>
            <a:r>
              <a:rPr lang="sk-SK" dirty="0" smtClean="0"/>
              <a:t>Využitie teórie hodnotení na mikroblogoch</a:t>
            </a:r>
          </a:p>
          <a:p>
            <a:r>
              <a:rPr lang="sk-SK" dirty="0" smtClean="0"/>
              <a:t>Cielený sentiment na tému alebo osobu </a:t>
            </a:r>
          </a:p>
          <a:p>
            <a:r>
              <a:rPr lang="sk-SK" dirty="0" smtClean="0"/>
              <a:t>Dostupnosť pre každého používateľa cez webovú službu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8190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297" y="371259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56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484</Words>
  <Application>Microsoft Office PowerPoint</Application>
  <PresentationFormat>Prezentácia na obrazovke (4:3)</PresentationFormat>
  <Paragraphs>103</Paragraphs>
  <Slides>9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Identifikácia osobnostných čŕt pomocou mikroblogu</vt:lpstr>
      <vt:lpstr>Motivácia – obrazok zahltenia</vt:lpstr>
      <vt:lpstr>Dolovanie v pípnutiach</vt:lpstr>
      <vt:lpstr>Obohatenie modelu používateľa</vt:lpstr>
      <vt:lpstr>Čo identifikujeme</vt:lpstr>
      <vt:lpstr>Ako identifkujeme?</vt:lpstr>
      <vt:lpstr>Architektúra systému</vt:lpstr>
      <vt:lpstr>Plánované overenie</vt:lpstr>
      <vt:lpstr>Prínosy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Identifikácia osobnostných čŕt pomocou mikroblogu</dc:title>
  <dc:creator>PK</dc:creator>
  <cp:lastModifiedBy>PK</cp:lastModifiedBy>
  <cp:revision>46</cp:revision>
  <dcterms:created xsi:type="dcterms:W3CDTF">2012-01-15T07:39:13Z</dcterms:created>
  <dcterms:modified xsi:type="dcterms:W3CDTF">2012-01-18T09:39:12Z</dcterms:modified>
</cp:coreProperties>
</file>