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116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990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180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209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979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9405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715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980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572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97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560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C202-08F3-4C9B-B395-95558868D841}" type="datetimeFigureOut">
              <a:rPr lang="sk-SK" smtClean="0"/>
              <a:t>17.3.2014</a:t>
            </a:fld>
            <a:endParaRPr lang="sk-S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50702-DFFB-434E-8DEF-5F42CE4005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914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Odporúčanie v adaptívnom výučbovom systéme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602038"/>
            <a:ext cx="7772399" cy="2871334"/>
          </a:xfrm>
        </p:spPr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r>
              <a:rPr lang="sk-SK" sz="3500" dirty="0" smtClean="0"/>
              <a:t>Viktória </a:t>
            </a:r>
            <a:r>
              <a:rPr lang="sk-SK" sz="3500" dirty="0"/>
              <a:t>Lovasová </a:t>
            </a:r>
            <a:endParaRPr lang="sk-SK" sz="3500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pPr algn="l"/>
            <a:r>
              <a:rPr lang="sk-SK" dirty="0" smtClean="0"/>
              <a:t>Vedúci: Ing. Martin Labaj </a:t>
            </a:r>
          </a:p>
          <a:p>
            <a:pPr algn="l"/>
            <a:r>
              <a:rPr lang="sk-SK" dirty="0" smtClean="0"/>
              <a:t>Dátum: 18.03.2014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AutoShape 2" descr="https://wiki.fiit.stuba.sk/research/seminars/pewe/identity/logo/logo_pewe_titled_fullcolor_lbcg_fi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5" name="AutoShape 4" descr="https://wiki.fiit.stuba.sk/research/seminars/pewe/identity/logo/logo_pewe_titled_fullcolor_lbcg_fi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sp>
        <p:nvSpPr>
          <p:cNvPr id="6" name="AutoShape 6" descr="https://wiki.fiit.stuba.sk/research/seminars/pewe/identity/logo/logo_pewe_titled_fullcolor_lbcg_fin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191" y="5535443"/>
            <a:ext cx="2184009" cy="78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Zhrnutie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Odporúčanie v ALEFE na základe paralelného prehliadania</a:t>
            </a:r>
          </a:p>
          <a:p>
            <a:r>
              <a:rPr lang="sk-SK" dirty="0" smtClean="0"/>
              <a:t>Overenie metódy, korelácie medzi odporúčanými 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objektmi</a:t>
            </a:r>
          </a:p>
          <a:p>
            <a:r>
              <a:rPr lang="sk-SK" dirty="0" smtClean="0"/>
              <a:t>Využitie v iných doménach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876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Odporúčanie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Štandardné metódy</a:t>
            </a:r>
          </a:p>
          <a:p>
            <a:pPr lvl="1"/>
            <a:r>
              <a:rPr lang="sk-SK" dirty="0" smtClean="0"/>
              <a:t>Kolaboratívne – podobnosť používateľov</a:t>
            </a:r>
            <a:endParaRPr lang="sk-SK" dirty="0" smtClean="0"/>
          </a:p>
          <a:p>
            <a:pPr lvl="1"/>
            <a:r>
              <a:rPr lang="sk-SK" dirty="0" smtClean="0"/>
              <a:t>Založené na </a:t>
            </a:r>
            <a:r>
              <a:rPr lang="sk-SK" dirty="0" smtClean="0"/>
              <a:t>obsahu – podobnosť obsahu objektov</a:t>
            </a:r>
            <a:endParaRPr lang="sk-SK" dirty="0" smtClean="0"/>
          </a:p>
          <a:p>
            <a:pPr lvl="1"/>
            <a:r>
              <a:rPr lang="sk-SK" dirty="0" smtClean="0"/>
              <a:t>Hybridné</a:t>
            </a:r>
          </a:p>
          <a:p>
            <a:endParaRPr lang="sk-SK" dirty="0" smtClean="0"/>
          </a:p>
          <a:p>
            <a:r>
              <a:rPr lang="sk-SK" dirty="0" smtClean="0"/>
              <a:t>Moja BP</a:t>
            </a:r>
          </a:p>
          <a:p>
            <a:pPr lvl="1"/>
            <a:r>
              <a:rPr lang="sk-SK" dirty="0" smtClean="0"/>
              <a:t>Doména ALEF</a:t>
            </a:r>
          </a:p>
          <a:p>
            <a:pPr lvl="1"/>
            <a:r>
              <a:rPr lang="sk-SK" dirty="0" smtClean="0"/>
              <a:t>Paralelné prehliadanie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46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Motivácia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Zohľadniť paralelné prehliadanie </a:t>
            </a:r>
          </a:p>
          <a:p>
            <a:pPr lvl="1"/>
            <a:r>
              <a:rPr lang="sk-SK" dirty="0" smtClean="0"/>
              <a:t>Používatelia prehliadajú paralelne – v odporúčaní nie je zohľadnené</a:t>
            </a:r>
          </a:p>
          <a:p>
            <a:pPr lvl="1"/>
            <a:r>
              <a:rPr lang="sk-SK" dirty="0" smtClean="0"/>
              <a:t>Prepínanie medzi kartami </a:t>
            </a:r>
          </a:p>
          <a:p>
            <a:pPr lvl="1"/>
            <a:endParaRPr lang="sk-SK" dirty="0" smtClean="0"/>
          </a:p>
          <a:p>
            <a:r>
              <a:rPr lang="sk-SK" b="1" dirty="0" smtClean="0"/>
              <a:t>Hypotéza: </a:t>
            </a:r>
            <a:r>
              <a:rPr lang="sk-SK" dirty="0" smtClean="0"/>
              <a:t>Odporúčanie na základe paralelného prehliadania zlepší výsledky študentov oproti sekvenčnému odporúčaču. </a:t>
            </a:r>
          </a:p>
        </p:txBody>
      </p:sp>
    </p:spTree>
    <p:extLst>
      <p:ext uri="{BB962C8B-B14F-4D97-AF65-F5344CB8AC3E}">
        <p14:creationId xmlns:p14="http://schemas.microsoft.com/office/powerpoint/2010/main" val="34952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Sledovanie používateľov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9836"/>
            <a:ext cx="7886700" cy="4351338"/>
          </a:xfrm>
        </p:spPr>
        <p:txBody>
          <a:bodyPr/>
          <a:lstStyle/>
          <a:p>
            <a:r>
              <a:rPr lang="sk-SK" dirty="0" smtClean="0"/>
              <a:t>Načítanie stránky</a:t>
            </a:r>
          </a:p>
          <a:p>
            <a:r>
              <a:rPr lang="sk-SK" dirty="0" smtClean="0"/>
              <a:t>Zatvorenie stránky</a:t>
            </a:r>
          </a:p>
          <a:p>
            <a:r>
              <a:rPr lang="sk-SK" dirty="0" smtClean="0"/>
              <a:t>Čas strávený na stránke</a:t>
            </a:r>
          </a:p>
          <a:p>
            <a:r>
              <a:rPr lang="sk-SK" dirty="0" smtClean="0"/>
              <a:t>Prepínanie medzi kartami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12" y="3785505"/>
            <a:ext cx="7626049" cy="28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Tabuľka prepnutí používateľa</a:t>
            </a:r>
            <a:endParaRPr lang="sk-SK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332459"/>
              </p:ext>
            </p:extLst>
          </p:nvPr>
        </p:nvGraphicFramePr>
        <p:xfrm>
          <a:off x="877128" y="1845503"/>
          <a:ext cx="65722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User 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b="1" kern="1200" baseline="-25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sk-SK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sk-SK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  <a:r>
                        <a:rPr lang="sk-SK" sz="18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dirty="0" smtClean="0">
                          <a:solidFill>
                            <a:srgbClr val="FF0000"/>
                          </a:solidFill>
                        </a:rPr>
                        <a:t>+ </a:t>
                      </a:r>
                      <a:r>
                        <a:rPr lang="sk-SK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  <a:endParaRPr lang="sk-S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sk-SK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...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 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04552" y="4649273"/>
            <a:ext cx="59786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LO</a:t>
            </a:r>
            <a:r>
              <a:rPr lang="sk-SK" dirty="0" smtClean="0"/>
              <a:t> – vzdelávací objekt</a:t>
            </a:r>
          </a:p>
          <a:p>
            <a:r>
              <a:rPr lang="sk-SK" b="1" dirty="0" smtClean="0"/>
              <a:t>R</a:t>
            </a:r>
            <a:r>
              <a:rPr lang="sk-SK" dirty="0" smtClean="0"/>
              <a:t> – hodnotenie prepnutia medzi vzdelávacími objektmi</a:t>
            </a:r>
          </a:p>
          <a:p>
            <a:r>
              <a:rPr lang="sk-SK" b="1" dirty="0" smtClean="0"/>
              <a:t>V</a:t>
            </a:r>
            <a:r>
              <a:rPr lang="sk-SK" dirty="0" smtClean="0"/>
              <a:t> – hodnota, ktorá sa pridáva do hodnotenia - jej veľkosť závisí</a:t>
            </a:r>
          </a:p>
          <a:p>
            <a:r>
              <a:rPr lang="sk-SK" dirty="0"/>
              <a:t> </a:t>
            </a:r>
            <a:r>
              <a:rPr lang="sk-SK" dirty="0" smtClean="0"/>
              <a:t>      od množstva času stráveného na objekte </a:t>
            </a:r>
            <a:r>
              <a:rPr lang="en-US" dirty="0" smtClean="0"/>
              <a:t>[</a:t>
            </a:r>
            <a:r>
              <a:rPr lang="sk-SK" dirty="0" smtClean="0"/>
              <a:t>s</a:t>
            </a:r>
            <a:r>
              <a:rPr lang="en-US" dirty="0" smtClean="0"/>
              <a:t>]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9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/>
              <a:t>Odporučenie vzdelávacieho objektu</a:t>
            </a:r>
            <a:endParaRPr lang="sk-SK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k-SK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sz="22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sk-SK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sk-SK" sz="22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sk-SK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𝑠𝑖𝑚</m:t>
                            </m:r>
                            <m:d>
                              <m:dPr>
                                <m:ctrlPr>
                                  <a:rPr lang="sk-SK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k-SK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sub>
                                </m:sSub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sk-SK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sk-SK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sk-SK" sz="2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sz="220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sk-SK" sz="2200" dirty="0" smtClean="0"/>
                  <a:t> </a:t>
                </a:r>
                <a:endParaRPr lang="sk-SK" sz="2200" dirty="0" smtClean="0"/>
              </a:p>
              <a:p>
                <a:pPr marL="0" indent="0">
                  <a:buNone/>
                </a:pPr>
                <a:endParaRPr lang="sk-SK" sz="220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sk-SK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sk-SK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</m:oMath>
                </a14:m>
                <a:r>
                  <a:rPr lang="sk-SK" sz="1800" dirty="0" smtClean="0"/>
                  <a:t> -  Vypočítané hodnotenie pre používateľa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𝑠𝑖𝑚</m:t>
                    </m:r>
                    <m:d>
                      <m:dPr>
                        <m:ctrlPr>
                          <a:rPr lang="sk-SK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sk-SK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sk-SK" sz="1800" b="0" i="1" smtClean="0">
                        <a:latin typeface="Cambria Math" panose="02040503050406030204" pitchFamily="18" charset="0"/>
                      </a:rPr>
                      <m:t> − </m:t>
                    </m:r>
                  </m:oMath>
                </a14:m>
                <a:r>
                  <a:rPr lang="sk-SK" sz="1800" dirty="0" smtClean="0"/>
                  <a:t>podobnosť cieľového používateľa a suseda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sk-SK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sk-SK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k-SK" sz="1800" dirty="0" smtClean="0"/>
                  <a:t> – hodnotenie objektu používateľom – susedom</a:t>
                </a:r>
              </a:p>
              <a:p>
                <a:pPr lvl="1"/>
                <a:r>
                  <a:rPr lang="sk-SK" sz="1800" dirty="0" smtClean="0"/>
                  <a:t> </a:t>
                </a:r>
                <a:r>
                  <a:rPr lang="sk-SK" sz="1800" i="1" dirty="0" smtClean="0"/>
                  <a:t>n</a:t>
                </a:r>
                <a:r>
                  <a:rPr lang="sk-SK" sz="1800" dirty="0" smtClean="0"/>
                  <a:t> – počet susedov</a:t>
                </a:r>
              </a:p>
              <a:p>
                <a:pPr marL="457200" lvl="1" indent="0">
                  <a:buNone/>
                </a:pPr>
                <a:endParaRPr lang="sk-SK" sz="1800" dirty="0"/>
              </a:p>
              <a:p>
                <a:pPr marL="457200" lvl="1" indent="0">
                  <a:buNone/>
                </a:pPr>
                <a:endParaRPr lang="sk-SK" sz="1800" dirty="0" smtClean="0"/>
              </a:p>
              <a:p>
                <a:pPr marL="0" indent="0">
                  <a:buNone/>
                </a:pPr>
                <a:endParaRPr lang="sk-SK" sz="2200" dirty="0" smtClean="0"/>
              </a:p>
              <a:p>
                <a:pPr marL="0" indent="0">
                  <a:buNone/>
                </a:pPr>
                <a:endParaRPr lang="sk-SK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289314"/>
              </p:ext>
            </p:extLst>
          </p:nvPr>
        </p:nvGraphicFramePr>
        <p:xfrm>
          <a:off x="944450" y="4256110"/>
          <a:ext cx="6096000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User X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1</a:t>
                      </a: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3</a:t>
                      </a: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4</a:t>
                      </a:r>
                      <a:endParaRPr lang="sk-SK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1</a:t>
                      </a:r>
                      <a:endParaRPr lang="sk-SK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1,2</a:t>
                      </a:r>
                      <a:endParaRPr lang="sk-SK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1,3</a:t>
                      </a:r>
                      <a:r>
                        <a:rPr lang="sk-SK" sz="1800" kern="1200" baseline="0" dirty="0" smtClean="0">
                          <a:effectLst/>
                        </a:rPr>
                        <a:t> </a:t>
                      </a:r>
                      <a:r>
                        <a:rPr lang="sk-SK" dirty="0" smtClean="0"/>
                        <a:t>+ </a:t>
                      </a:r>
                      <a:r>
                        <a:rPr lang="sk-SK" sz="1800" kern="1200" dirty="0" smtClean="0">
                          <a:effectLst/>
                        </a:rPr>
                        <a:t>V</a:t>
                      </a:r>
                      <a:endParaRPr lang="sk-SK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1,4</a:t>
                      </a:r>
                      <a:endParaRPr lang="sk-SK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2</a:t>
                      </a:r>
                      <a:endParaRPr lang="sk-SK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2,1</a:t>
                      </a:r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x</a:t>
                      </a:r>
                      <a:endParaRPr lang="sk-SK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2,3</a:t>
                      </a:r>
                      <a:endParaRPr lang="sk-SK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2,4</a:t>
                      </a:r>
                      <a:endParaRPr lang="sk-SK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LO</a:t>
                      </a:r>
                      <a:r>
                        <a:rPr lang="sk-SK" sz="1800" kern="1200" baseline="-25000" dirty="0" smtClean="0">
                          <a:effectLst/>
                        </a:rPr>
                        <a:t>3</a:t>
                      </a:r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3,1</a:t>
                      </a:r>
                      <a:endParaRPr lang="sk-S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3,2</a:t>
                      </a:r>
                      <a:endParaRPr lang="sk-S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baseline="0" dirty="0" smtClean="0">
                          <a:effectLst/>
                        </a:rPr>
                        <a:t>x</a:t>
                      </a:r>
                      <a:endParaRPr lang="sk-SK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kern="1200" baseline="0" dirty="0" smtClean="0">
                          <a:effectLst/>
                        </a:rPr>
                        <a:t>R</a:t>
                      </a:r>
                      <a:r>
                        <a:rPr lang="sk-SK" sz="1800" kern="1200" baseline="-25000" dirty="0" smtClean="0">
                          <a:effectLst/>
                        </a:rPr>
                        <a:t>3,4</a:t>
                      </a:r>
                      <a:endParaRPr lang="sk-SK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kern="1200" dirty="0" smtClean="0">
                          <a:effectLst/>
                        </a:rPr>
                        <a:t>...</a:t>
                      </a:r>
                      <a:endParaRPr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...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 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9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Návrh widgetu</a:t>
            </a:r>
            <a:endParaRPr lang="sk-SK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467" y="1825625"/>
            <a:ext cx="61430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Overenie metódy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Uzavretý experiment </a:t>
            </a:r>
          </a:p>
          <a:p>
            <a:pPr lvl="1"/>
            <a:r>
              <a:rPr lang="sk-SK" dirty="0" smtClean="0"/>
              <a:t>kurz FLP</a:t>
            </a:r>
          </a:p>
          <a:p>
            <a:pPr lvl="1"/>
            <a:r>
              <a:rPr lang="sk-SK" dirty="0" smtClean="0"/>
              <a:t>20 študentov</a:t>
            </a:r>
          </a:p>
          <a:p>
            <a:pPr lvl="2"/>
            <a:r>
              <a:rPr lang="sk-SK" dirty="0" smtClean="0"/>
              <a:t>10 študentov sekvenčný odporúčač</a:t>
            </a:r>
          </a:p>
          <a:p>
            <a:pPr lvl="2"/>
            <a:r>
              <a:rPr lang="sk-SK" dirty="0" smtClean="0"/>
              <a:t>10 </a:t>
            </a:r>
            <a:r>
              <a:rPr lang="sk-SK" dirty="0"/>
              <a:t>študentov </a:t>
            </a:r>
            <a:r>
              <a:rPr lang="sk-SK" dirty="0" smtClean="0"/>
              <a:t>paralelný odporúčač </a:t>
            </a:r>
          </a:p>
          <a:p>
            <a:pPr lvl="1"/>
            <a:r>
              <a:rPr lang="sk-SK" dirty="0" smtClean="0"/>
              <a:t>Pre-test a post-test</a:t>
            </a:r>
          </a:p>
          <a:p>
            <a:pPr lvl="1"/>
            <a:r>
              <a:rPr lang="sk-SK" dirty="0" smtClean="0"/>
              <a:t>Študenti s paralelným odporúčačom dosiahnu väčšie zlepšenie  </a:t>
            </a:r>
          </a:p>
          <a:p>
            <a:pPr marL="0" indent="0">
              <a:buNone/>
            </a:pPr>
            <a:r>
              <a:rPr lang="sk-SK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5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Logovanie vygenerovaných odporúčaní pri experimente</a:t>
            </a:r>
          </a:p>
          <a:p>
            <a:pPr lvl="1"/>
            <a:r>
              <a:rPr lang="sk-SK" dirty="0" smtClean="0"/>
              <a:t>  vieme vypočítať následne podobnosť</a:t>
            </a:r>
          </a:p>
          <a:p>
            <a:r>
              <a:rPr lang="sk-SK" dirty="0" smtClean="0"/>
              <a:t>Z tabuľky prepnutí používateľa medzi dvomi objektmi </a:t>
            </a:r>
          </a:p>
          <a:p>
            <a:r>
              <a:rPr lang="sk-SK" dirty="0" smtClean="0"/>
              <a:t>Využitie v doménach, kde je analýza obsahu objektov náročná – filmy, obrázky...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759854" y="779185"/>
            <a:ext cx="68391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/>
              <a:t>Overenie </a:t>
            </a:r>
            <a:r>
              <a:rPr lang="sk-SK" sz="3600" b="1" dirty="0" smtClean="0"/>
              <a:t>korelácie medzi objektmi</a:t>
            </a:r>
            <a:endParaRPr lang="sk-SK" sz="3600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400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260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Odporúčanie v adaptívnom výučbovom systéme</vt:lpstr>
      <vt:lpstr>Odporúčanie</vt:lpstr>
      <vt:lpstr>Motivácia</vt:lpstr>
      <vt:lpstr>Sledovanie používateľov</vt:lpstr>
      <vt:lpstr>Tabuľka prepnutí používateľa</vt:lpstr>
      <vt:lpstr>Odporučenie vzdelávacieho objektu</vt:lpstr>
      <vt:lpstr>Návrh widgetu</vt:lpstr>
      <vt:lpstr>Overenie metódy</vt:lpstr>
      <vt:lpstr>PowerPoint Presentation</vt:lpstr>
      <vt:lpstr>Zhrnutie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Odporúčanie na základe paralelného prehliadania</dc:title>
  <dc:creator>Viktoria Lovasova</dc:creator>
  <cp:lastModifiedBy>Viktoria Lovasova</cp:lastModifiedBy>
  <cp:revision>30</cp:revision>
  <dcterms:created xsi:type="dcterms:W3CDTF">2014-03-17T07:24:18Z</dcterms:created>
  <dcterms:modified xsi:type="dcterms:W3CDTF">2014-03-17T23:18:47Z</dcterms:modified>
</cp:coreProperties>
</file>