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4" r:id="rId2"/>
  </p:sldMasterIdLst>
  <p:notesMasterIdLst>
    <p:notesMasterId r:id="rId16"/>
  </p:notesMasterIdLst>
  <p:handoutMasterIdLst>
    <p:handoutMasterId r:id="rId17"/>
  </p:handoutMasterIdLst>
  <p:sldIdLst>
    <p:sldId id="256" r:id="rId3"/>
    <p:sldId id="289" r:id="rId4"/>
    <p:sldId id="286" r:id="rId5"/>
    <p:sldId id="283" r:id="rId6"/>
    <p:sldId id="279" r:id="rId7"/>
    <p:sldId id="281" r:id="rId8"/>
    <p:sldId id="282" r:id="rId9"/>
    <p:sldId id="290" r:id="rId10"/>
    <p:sldId id="288" r:id="rId11"/>
    <p:sldId id="280" r:id="rId12"/>
    <p:sldId id="277" r:id="rId13"/>
    <p:sldId id="278" r:id="rId14"/>
    <p:sldId id="285" r:id="rId15"/>
  </p:sldIdLst>
  <p:sldSz cx="9144000" cy="5143500" type="screen16x9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94660"/>
  </p:normalViewPr>
  <p:slideViewPr>
    <p:cSldViewPr>
      <p:cViewPr varScale="1">
        <p:scale>
          <a:sx n="160" d="100"/>
          <a:sy n="160" d="100"/>
        </p:scale>
        <p:origin x="-588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-407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10FA62-1DD4-42A4-9E74-24DC256A92BC}" type="datetimeFigureOut">
              <a:rPr lang="sk-SK" smtClean="0"/>
              <a:t>15. 3. 2012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CAD2B3-AFB6-48AE-A740-E0A44269752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3076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2447E72A-D913-4DC2-9E0A-E520CE8FCC86}" type="datetimeFigureOut">
              <a:rPr lang="en-US" smtClean="0"/>
              <a:pPr/>
              <a:t>3/15/2012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5D78FC6-CE17-4259-A63C-DDFC12E048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579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 bright="42000" contrast="-68000"/>
          </a:blip>
          <a:srcRect/>
          <a:stretch>
            <a:fillRect l="-30000" t="-20000" r="-2000" b="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4478274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3088" y="4539996"/>
            <a:ext cx="2249424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4533138"/>
            <a:ext cx="6784848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3028950"/>
            <a:ext cx="6477000" cy="13716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705600" cy="51435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177404"/>
            <a:ext cx="5867400" cy="273844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AC53DF-4216-466D-99A7-94400E6C2A25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2050" name="Picture 2" descr="http://wiki.fiit.stuba.sk/research/seminars/pewe/identity/logo/logo_pewe_mono_negative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580" y="4544758"/>
            <a:ext cx="457557" cy="528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C:\Users\karras\Desktop\top_logo_fiit_sk_nove.png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674" b="15492"/>
          <a:stretch/>
        </p:blipFill>
        <p:spPr bwMode="auto">
          <a:xfrm>
            <a:off x="35496" y="4586890"/>
            <a:ext cx="1237431" cy="442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7111C-F7F1-462B-A92E-10A5802B1FDA}" type="datetime8">
              <a:rPr lang="en-US" smtClean="0">
                <a:solidFill>
                  <a:schemeClr val="tx2"/>
                </a:solidFill>
              </a:rPr>
              <a:t>3/16/2012 9:48 AM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457201"/>
            <a:ext cx="2057400" cy="41374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5562600" cy="413742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4686302"/>
            <a:ext cx="2209800" cy="273844"/>
          </a:xfrm>
        </p:spPr>
        <p:txBody>
          <a:bodyPr/>
          <a:lstStyle/>
          <a:p>
            <a:fld id="{9008C5DB-58E6-49ED-87D4-0DD2FD4C8A51}" type="datetime8">
              <a:rPr lang="en-US" smtClean="0">
                <a:solidFill>
                  <a:schemeClr val="tx2"/>
                </a:solidFill>
              </a:rPr>
              <a:t>3/16/2012 9:48 AM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2" y="4686156"/>
            <a:ext cx="5573483" cy="27384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51435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42038" y="457200"/>
            <a:ext cx="228600" cy="46863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40005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6056313" y="77787"/>
            <a:ext cx="400050" cy="244476"/>
          </a:xfrm>
        </p:spPr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71450"/>
            <a:ext cx="8153400" cy="742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871BD-49F6-46F2-95DF-7198AB28A62F}" type="datetime8">
              <a:rPr lang="en-US" smtClean="0"/>
              <a:t>3/16/2012 9:48 AM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33718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1" y="2057400"/>
            <a:ext cx="7123113" cy="1254919"/>
          </a:xfrm>
        </p:spPr>
        <p:txBody>
          <a:bodyPr anchor="t"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05D91-C280-430D-B68C-39B04CFCBAC9}" type="datetime8">
              <a:rPr lang="en-US" smtClean="0"/>
              <a:t>3/16/2012 9:48 AM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314450"/>
            <a:ext cx="1295400" cy="526257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192175"/>
            <a:ext cx="3886200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192175"/>
            <a:ext cx="3886200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AFC0D1-4E94-4B61-A193-325ED8D9C5AC}" type="datetime8">
              <a:rPr lang="en-US" smtClean="0"/>
              <a:t>3/16/2012 9:48 AM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04787"/>
            <a:ext cx="8153400" cy="652463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1828800"/>
            <a:ext cx="3886200" cy="2686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1828800"/>
            <a:ext cx="3886200" cy="2686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16A2B70-5F50-453B-BB35-F8B926130E98}" type="datetime8">
              <a:rPr lang="en-US" smtClean="0"/>
              <a:t>3/16/2012 9:48 AM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314450"/>
            <a:ext cx="3886200" cy="48006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314450"/>
            <a:ext cx="3886200" cy="48006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DBC95-375D-4C35-8C39-87C274251606}" type="datetime8">
              <a:rPr lang="en-US" smtClean="0"/>
              <a:t>3/16/2012 9:48 AM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D2585-FF5F-4BE7-B69D-19D1546604B1}" type="datetime8">
              <a:rPr lang="en-US" smtClean="0"/>
              <a:t>3/16/2012 9:48 AM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4787"/>
            <a:ext cx="8077200" cy="652463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1368C-418D-438E-A84B-253890AE5AC9}" type="datetime8">
              <a:rPr lang="en-US" smtClean="0"/>
              <a:t>3/16/2012 9:48 AM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314450"/>
            <a:ext cx="6400800" cy="3314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8" name="Picture 7" descr="sm_pencil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2649" y="1316737"/>
            <a:ext cx="1615307" cy="1609211"/>
          </a:xfrm>
          <a:prstGeom prst="rect">
            <a:avLst/>
          </a:prstGeom>
          <a:ln w="50800" cap="sq" cmpd="dbl">
            <a:solidFill>
              <a:schemeClr val="accent2"/>
            </a:solidFill>
            <a:miter lim="800000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3429000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9144" y="3497580"/>
            <a:ext cx="1463040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3490722"/>
            <a:ext cx="7598664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486150"/>
            <a:ext cx="7315200" cy="51435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515035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3844"/>
          </a:xfrm>
        </p:spPr>
        <p:txBody>
          <a:bodyPr rtlCol="0"/>
          <a:lstStyle/>
          <a:p>
            <a:fld id="{4A786A2F-B27D-4013-BAD6-3126BCF2C9DD}" type="datetime8">
              <a:rPr lang="en-US" smtClean="0"/>
              <a:t>3/16/2012 9:48 AM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3500437"/>
            <a:ext cx="1447800" cy="497684"/>
          </a:xfrm>
        </p:spPr>
        <p:txBody>
          <a:bodyPr rtlCol="0"/>
          <a:lstStyle>
            <a:lvl1pPr>
              <a:defRPr sz="2800"/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4686155"/>
            <a:ext cx="4572000" cy="273844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3426714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71450"/>
            <a:ext cx="8153400" cy="74295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200150"/>
            <a:ext cx="8153400" cy="339471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03DF17C3-8FD8-43C7-B400-F1EF90C8A9AF}" type="datetime8">
              <a:rPr lang="en-US" smtClean="0">
                <a:solidFill>
                  <a:schemeClr val="tx2"/>
                </a:solidFill>
              </a:rPr>
              <a:t>3/16/2012 9:48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925830"/>
            <a:ext cx="9144000" cy="2400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960120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960120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954167"/>
            <a:ext cx="533400" cy="183357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900" b="1">
                <a:solidFill>
                  <a:srgbClr val="FFFFFF"/>
                </a:solidFill>
              </a:defRPr>
            </a:lvl1pPr>
          </a:lstStyle>
          <a:p>
            <a:fld id="{72AC53DF-4216-466D-99A7-94400E6C2A25}" type="slidenum">
              <a:rPr lang="en-US" smtClean="0">
                <a:solidFill>
                  <a:schemeClr val="tx2"/>
                </a:solidFill>
              </a:rPr>
              <a:pPr/>
              <a:t>‹#›</a:t>
            </a:fld>
            <a:endParaRPr lang="en-US" dirty="0"/>
          </a:p>
        </p:txBody>
      </p:sp>
      <p:pic>
        <p:nvPicPr>
          <p:cNvPr id="1026" name="Picture 2" descr="http://wiki.fiit.stuba.sk/research/seminars/pewe/identity/logo/logo_pewe_mono_negative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963000"/>
            <a:ext cx="144016" cy="166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C:\Users\karras\Desktop\top_logo_fiit_sk_nove.png"/>
          <p:cNvPicPr>
            <a:picLocks noChangeAspect="1" noChangeArrowheads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674" b="15492"/>
          <a:stretch/>
        </p:blipFill>
        <p:spPr bwMode="auto">
          <a:xfrm>
            <a:off x="8666061" y="961891"/>
            <a:ext cx="470361" cy="168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ngodb.org/display/DOCS/SQL+to+Mongo+Mapping+Chart" TargetMode="External"/><Relationship Id="rId2" Type="http://schemas.openxmlformats.org/officeDocument/2006/relationships/hyperlink" Target="http://www.mongodb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hyperlink" Target="http://www.10gen.com/presentations/mongosv-2011/a-mongodb-replication-primer-replica-sets-in-practic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2286000" y="3257550"/>
            <a:ext cx="6477000" cy="108585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MongoDB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3600" dirty="0" err="1" smtClean="0">
                <a:solidFill>
                  <a:schemeClr val="accent1">
                    <a:lumMod val="75000"/>
                  </a:schemeClr>
                </a:solidFill>
              </a:rPr>
              <a:t>NoSQL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 series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Karol Rástočný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53DF-4216-466D-99A7-94400E6C2A25}" type="slidenum">
              <a:rPr lang="en-US" smtClean="0"/>
              <a:pPr/>
              <a:t>1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Connectors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394335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Drivers</a:t>
            </a:r>
          </a:p>
          <a:p>
            <a:pPr lvl="1"/>
            <a:r>
              <a:rPr lang="en-US" dirty="0" smtClean="0"/>
              <a:t>mongodb.org: </a:t>
            </a:r>
            <a:r>
              <a:rPr lang="en-US" dirty="0" smtClean="0"/>
              <a:t>C, C++, </a:t>
            </a:r>
            <a:r>
              <a:rPr lang="en-US" dirty="0" err="1" smtClean="0"/>
              <a:t>Erlang</a:t>
            </a:r>
            <a:r>
              <a:rPr lang="en-US" dirty="0" smtClean="0"/>
              <a:t>, Haskell, </a:t>
            </a:r>
            <a:r>
              <a:rPr lang="en-US" b="1" dirty="0" smtClean="0"/>
              <a:t>Java</a:t>
            </a:r>
            <a:r>
              <a:rPr lang="en-US" dirty="0" smtClean="0"/>
              <a:t>, </a:t>
            </a:r>
            <a:r>
              <a:rPr lang="en-US" dirty="0" err="1" smtClean="0"/>
              <a:t>Javascript</a:t>
            </a:r>
            <a:r>
              <a:rPr lang="en-US" dirty="0" smtClean="0"/>
              <a:t>, .NET (</a:t>
            </a:r>
            <a:r>
              <a:rPr lang="en-US" b="1" dirty="0" smtClean="0"/>
              <a:t>C#,</a:t>
            </a:r>
            <a:r>
              <a:rPr lang="en-US" dirty="0" smtClean="0"/>
              <a:t> PowerShell, </a:t>
            </a:r>
            <a:r>
              <a:rPr lang="en-US" dirty="0" err="1" smtClean="0"/>
              <a:t>etc</a:t>
            </a:r>
            <a:r>
              <a:rPr lang="en-US" dirty="0" smtClean="0"/>
              <a:t>), Perl, PHP, Python, </a:t>
            </a:r>
            <a:r>
              <a:rPr lang="en-US" b="1" dirty="0" smtClean="0"/>
              <a:t>Ruby</a:t>
            </a:r>
            <a:r>
              <a:rPr lang="en-US" dirty="0" smtClean="0"/>
              <a:t>, </a:t>
            </a:r>
            <a:r>
              <a:rPr lang="en-US" dirty="0" err="1" smtClean="0"/>
              <a:t>Scala</a:t>
            </a:r>
            <a:endParaRPr lang="en-US" dirty="0" smtClean="0"/>
          </a:p>
          <a:p>
            <a:pPr lvl="1"/>
            <a:r>
              <a:rPr lang="en-US" dirty="0"/>
              <a:t>Community: </a:t>
            </a:r>
            <a:r>
              <a:rPr lang="en-US" dirty="0" smtClean="0"/>
              <a:t>ActionScript3, </a:t>
            </a:r>
            <a:r>
              <a:rPr lang="en-US" dirty="0" err="1" smtClean="0"/>
              <a:t>Clojure</a:t>
            </a:r>
            <a:r>
              <a:rPr lang="en-US" dirty="0" smtClean="0"/>
              <a:t>, ColdFusion, D, Delphi, Entity, Factor, Go, Groovy, Lisp, </a:t>
            </a:r>
            <a:r>
              <a:rPr lang="en-US" dirty="0" err="1" smtClean="0"/>
              <a:t>Lua</a:t>
            </a:r>
            <a:r>
              <a:rPr lang="en-US" dirty="0" smtClean="0"/>
              <a:t>, </a:t>
            </a:r>
            <a:r>
              <a:rPr lang="en-US" dirty="0" err="1" smtClean="0"/>
              <a:t>MatLab</a:t>
            </a:r>
            <a:r>
              <a:rPr lang="en-US" dirty="0" smtClean="0"/>
              <a:t>, </a:t>
            </a:r>
            <a:r>
              <a:rPr lang="en-US" b="1" dirty="0" smtClean="0"/>
              <a:t>node.js</a:t>
            </a:r>
            <a:r>
              <a:rPr lang="en-US" dirty="0" smtClean="0"/>
              <a:t>, Objective C, </a:t>
            </a:r>
            <a:r>
              <a:rPr lang="en-US" dirty="0" err="1" smtClean="0"/>
              <a:t>Opa</a:t>
            </a:r>
            <a:r>
              <a:rPr lang="en-US" dirty="0" smtClean="0"/>
              <a:t>, Prolog, R, REST, Racket, Smalltalk</a:t>
            </a:r>
          </a:p>
          <a:p>
            <a:r>
              <a:rPr lang="en-US" dirty="0" smtClean="0"/>
              <a:t>REST add-on</a:t>
            </a:r>
          </a:p>
          <a:p>
            <a:r>
              <a:rPr lang="en-US" dirty="0" smtClean="0"/>
              <a:t>JavaScript console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7500" lnSpcReduction="20000"/>
          </a:bodyPr>
          <a:lstStyle/>
          <a:p>
            <a:fld id="{1AD93096-5B34-4342-9326-69289CEAE4C2}" type="slidenum">
              <a:rPr lang="en-US" smtClean="0"/>
              <a:pPr/>
              <a:t>10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43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Drivers - </a:t>
            </a:r>
            <a:r>
              <a:rPr lang="sk-SK" dirty="0" smtClean="0"/>
              <a:t>C</a:t>
            </a:r>
            <a:r>
              <a:rPr lang="en-US" dirty="0" smtClean="0"/>
              <a:t>#</a:t>
            </a:r>
            <a:endParaRPr lang="sk-SK" dirty="0"/>
          </a:p>
        </p:txBody>
      </p:sp>
      <p:sp>
        <p:nvSpPr>
          <p:cNvPr id="5" name="Rectangle 4"/>
          <p:cNvSpPr/>
          <p:nvPr/>
        </p:nvSpPr>
        <p:spPr>
          <a:xfrm>
            <a:off x="109220" y="1198800"/>
            <a:ext cx="5182860" cy="38932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noAutofit/>
          </a:bodyPr>
          <a:lstStyle/>
          <a:p>
            <a:r>
              <a:rPr lang="sk-SK" dirty="0" err="1" smtClean="0">
                <a:solidFill>
                  <a:srgbClr val="2B91AF"/>
                </a:solidFill>
                <a:latin typeface="Consolas"/>
              </a:rPr>
              <a:t>MongoServer</a:t>
            </a:r>
            <a:r>
              <a:rPr lang="en-US" dirty="0" smtClean="0">
                <a:solidFill>
                  <a:srgbClr val="2B91AF"/>
                </a:solidFill>
                <a:latin typeface="Consolas"/>
              </a:rPr>
              <a:t> </a:t>
            </a:r>
            <a:r>
              <a:rPr lang="sk-SK" dirty="0" smtClean="0">
                <a:latin typeface="Consolas"/>
              </a:rPr>
              <a:t>server = </a:t>
            </a:r>
            <a:endParaRPr lang="en-US" dirty="0" smtClean="0">
              <a:latin typeface="Consolas"/>
            </a:endParaRPr>
          </a:p>
          <a:p>
            <a:r>
              <a:rPr lang="en-US" dirty="0" smtClean="0">
                <a:solidFill>
                  <a:srgbClr val="2B91AF"/>
                </a:solidFill>
                <a:latin typeface="Consolas"/>
              </a:rPr>
              <a:t>  </a:t>
            </a:r>
            <a:r>
              <a:rPr lang="sk-SK" dirty="0" err="1" smtClean="0">
                <a:solidFill>
                  <a:srgbClr val="2B91AF"/>
                </a:solidFill>
                <a:latin typeface="Consolas"/>
              </a:rPr>
              <a:t>MongoServer</a:t>
            </a:r>
            <a:r>
              <a:rPr lang="sk-SK" dirty="0" err="1" smtClean="0">
                <a:solidFill>
                  <a:prstClr val="black"/>
                </a:solidFill>
                <a:latin typeface="Consolas"/>
              </a:rPr>
              <a:t>.Create</a:t>
            </a:r>
            <a:r>
              <a:rPr lang="sk-SK" dirty="0" smtClean="0">
                <a:solidFill>
                  <a:prstClr val="black"/>
                </a:solidFill>
                <a:latin typeface="Consolas"/>
              </a:rPr>
              <a:t>(</a:t>
            </a:r>
            <a:r>
              <a:rPr lang="sk-SK" dirty="0" err="1" smtClean="0">
                <a:solidFill>
                  <a:prstClr val="black"/>
                </a:solidFill>
                <a:latin typeface="Consolas"/>
              </a:rPr>
              <a:t>connectionStr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ing</a:t>
            </a:r>
            <a:r>
              <a:rPr lang="sk-SK" dirty="0" smtClean="0">
                <a:solidFill>
                  <a:prstClr val="black"/>
                </a:solidFill>
                <a:latin typeface="Consolas"/>
              </a:rPr>
              <a:t>);</a:t>
            </a:r>
            <a:endParaRPr lang="en-US" dirty="0" smtClean="0">
              <a:solidFill>
                <a:prstClr val="black"/>
              </a:solidFill>
              <a:latin typeface="Consolas"/>
            </a:endParaRPr>
          </a:p>
          <a:p>
            <a:r>
              <a:rPr lang="sk-SK" dirty="0" err="1" smtClean="0">
                <a:solidFill>
                  <a:srgbClr val="2B91AF"/>
                </a:solidFill>
                <a:latin typeface="Consolas"/>
              </a:rPr>
              <a:t>MongoDatabase</a:t>
            </a:r>
            <a:r>
              <a:rPr lang="sk-SK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sk-SK" dirty="0" err="1" smtClean="0">
                <a:solidFill>
                  <a:prstClr val="black"/>
                </a:solidFill>
                <a:latin typeface="Consolas"/>
              </a:rPr>
              <a:t>database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sk-SK" dirty="0" smtClean="0">
                <a:latin typeface="Consolas"/>
              </a:rPr>
              <a:t>= </a:t>
            </a:r>
            <a:endParaRPr lang="en-US" dirty="0" smtClean="0">
              <a:latin typeface="Consolas"/>
            </a:endParaRPr>
          </a:p>
          <a:p>
            <a:r>
              <a:rPr lang="en-US" dirty="0" smtClean="0">
                <a:latin typeface="Consolas"/>
              </a:rPr>
              <a:t>  </a:t>
            </a:r>
            <a:r>
              <a:rPr lang="sk-SK" dirty="0" err="1" smtClean="0">
                <a:latin typeface="Consolas"/>
              </a:rPr>
              <a:t>server.GetDatabase</a:t>
            </a:r>
            <a:r>
              <a:rPr lang="sk-SK" dirty="0" smtClean="0">
                <a:latin typeface="Consolas"/>
              </a:rPr>
              <a:t>(</a:t>
            </a:r>
            <a:r>
              <a:rPr lang="sk-SK" dirty="0" err="1" smtClean="0">
                <a:latin typeface="Consolas"/>
              </a:rPr>
              <a:t>databaseName</a:t>
            </a:r>
            <a:r>
              <a:rPr lang="sk-SK" dirty="0" smtClean="0">
                <a:latin typeface="Consolas"/>
              </a:rPr>
              <a:t>)</a:t>
            </a:r>
            <a:r>
              <a:rPr lang="en-US" dirty="0" smtClean="0">
                <a:latin typeface="Consolas"/>
              </a:rPr>
              <a:t>;</a:t>
            </a:r>
          </a:p>
          <a:p>
            <a:r>
              <a:rPr lang="sk-SK" dirty="0" smtClean="0">
                <a:solidFill>
                  <a:srgbClr val="0000FF"/>
                </a:solidFill>
                <a:latin typeface="Consolas"/>
              </a:rPr>
              <a:t>var</a:t>
            </a:r>
            <a:r>
              <a:rPr lang="sk-SK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sk-SK" dirty="0" err="1" smtClean="0">
                <a:solidFill>
                  <a:prstClr val="black"/>
                </a:solidFill>
                <a:latin typeface="Consolas"/>
              </a:rPr>
              <a:t>annotations</a:t>
            </a:r>
            <a:r>
              <a:rPr lang="sk-SK" dirty="0" smtClean="0">
                <a:solidFill>
                  <a:prstClr val="black"/>
                </a:solidFill>
                <a:latin typeface="Consolas"/>
              </a:rPr>
              <a:t> = </a:t>
            </a:r>
            <a:endParaRPr lang="en-US" dirty="0" smtClean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sk-SK" dirty="0" err="1" smtClean="0">
                <a:solidFill>
                  <a:prstClr val="black"/>
                </a:solidFill>
                <a:latin typeface="Consolas"/>
              </a:rPr>
              <a:t>database.GetCollection</a:t>
            </a:r>
            <a:r>
              <a:rPr lang="sk-SK" dirty="0" smtClean="0">
                <a:solidFill>
                  <a:prstClr val="black"/>
                </a:solidFill>
                <a:latin typeface="Consolas"/>
              </a:rPr>
              <a:t>&lt;</a:t>
            </a:r>
            <a:r>
              <a:rPr lang="sk-SK" dirty="0" err="1" smtClean="0">
                <a:solidFill>
                  <a:srgbClr val="2B91AF"/>
                </a:solidFill>
                <a:latin typeface="Consolas"/>
              </a:rPr>
              <a:t>Annotation</a:t>
            </a:r>
            <a:r>
              <a:rPr lang="sk-SK" dirty="0" smtClean="0">
                <a:solidFill>
                  <a:prstClr val="black"/>
                </a:solidFill>
                <a:latin typeface="Consolas"/>
              </a:rPr>
              <a:t>&gt;</a:t>
            </a:r>
            <a:endParaRPr lang="en-US" dirty="0" smtClean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sk-SK" dirty="0" smtClean="0">
                <a:solidFill>
                  <a:prstClr val="black"/>
                </a:solidFill>
                <a:latin typeface="Consolas"/>
              </a:rPr>
              <a:t>(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c</a:t>
            </a:r>
            <a:r>
              <a:rPr lang="sk-SK" dirty="0" err="1" smtClean="0">
                <a:solidFill>
                  <a:prstClr val="black"/>
                </a:solidFill>
                <a:latin typeface="Consolas"/>
              </a:rPr>
              <a:t>ollection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Name</a:t>
            </a:r>
            <a:r>
              <a:rPr lang="sk-SK" dirty="0" smtClean="0">
                <a:solidFill>
                  <a:prstClr val="black"/>
                </a:solidFill>
                <a:latin typeface="Consolas"/>
              </a:rPr>
              <a:t>);</a:t>
            </a:r>
            <a:endParaRPr lang="en-US" dirty="0" smtClean="0">
              <a:solidFill>
                <a:prstClr val="black"/>
              </a:solidFill>
              <a:latin typeface="Consolas"/>
            </a:endParaRPr>
          </a:p>
          <a:p>
            <a:endParaRPr lang="en-US" sz="1000" dirty="0" smtClean="0">
              <a:solidFill>
                <a:srgbClr val="2B91AF"/>
              </a:solidFill>
              <a:latin typeface="Consolas"/>
            </a:endParaRPr>
          </a:p>
          <a:p>
            <a:r>
              <a:rPr lang="en-US" dirty="0" smtClean="0">
                <a:solidFill>
                  <a:srgbClr val="2B91AF"/>
                </a:solidFill>
                <a:latin typeface="Consolas"/>
              </a:rPr>
              <a:t>Annotation </a:t>
            </a:r>
            <a:r>
              <a:rPr lang="sk-SK" dirty="0" err="1" smtClean="0">
                <a:latin typeface="Consolas"/>
              </a:rPr>
              <a:t>annotation</a:t>
            </a:r>
            <a:r>
              <a:rPr lang="en-US" dirty="0" smtClean="0">
                <a:latin typeface="Consolas"/>
              </a:rPr>
              <a:t> = </a:t>
            </a:r>
          </a:p>
          <a:p>
            <a:r>
              <a:rPr lang="en-US" dirty="0" smtClean="0">
                <a:solidFill>
                  <a:srgbClr val="0000FF"/>
                </a:solidFill>
                <a:latin typeface="Consolas"/>
              </a:rPr>
              <a:t>  new</a:t>
            </a:r>
            <a:r>
              <a:rPr lang="sk-SK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Annotation() {…};</a:t>
            </a:r>
          </a:p>
          <a:p>
            <a:endParaRPr lang="en-US" sz="1000" dirty="0" smtClean="0">
              <a:solidFill>
                <a:prstClr val="black"/>
              </a:solidFill>
              <a:latin typeface="Consolas"/>
            </a:endParaRPr>
          </a:p>
          <a:p>
            <a:r>
              <a:rPr lang="sk-SK" dirty="0" err="1" smtClean="0">
                <a:solidFill>
                  <a:prstClr val="black"/>
                </a:solidFill>
                <a:latin typeface="Consolas"/>
              </a:rPr>
              <a:t>annotations.Insert</a:t>
            </a:r>
            <a:r>
              <a:rPr lang="sk-SK" dirty="0" smtClean="0">
                <a:solidFill>
                  <a:prstClr val="black"/>
                </a:solidFill>
                <a:latin typeface="Consolas"/>
              </a:rPr>
              <a:t>(</a:t>
            </a:r>
            <a:r>
              <a:rPr lang="sk-SK" dirty="0" err="1" smtClean="0">
                <a:solidFill>
                  <a:prstClr val="black"/>
                </a:solidFill>
                <a:latin typeface="Consolas"/>
              </a:rPr>
              <a:t>annotation</a:t>
            </a:r>
            <a:r>
              <a:rPr lang="sk-SK" dirty="0">
                <a:solidFill>
                  <a:prstClr val="black"/>
                </a:solidFill>
                <a:latin typeface="Consolas"/>
              </a:rPr>
              <a:t>);</a:t>
            </a:r>
          </a:p>
          <a:p>
            <a:r>
              <a:rPr lang="sk-SK" dirty="0" err="1" smtClean="0">
                <a:latin typeface="Consolas"/>
              </a:rPr>
              <a:t>annotation</a:t>
            </a:r>
            <a:r>
              <a:rPr lang="en-US" dirty="0" smtClean="0">
                <a:latin typeface="Consolas"/>
              </a:rPr>
              <a:t> =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 </a:t>
            </a:r>
            <a:endParaRPr lang="en-US" dirty="0" smtClean="0">
              <a:solidFill>
                <a:srgbClr val="0000FF"/>
              </a:solidFill>
              <a:latin typeface="Consolas"/>
            </a:endParaRP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 </a:t>
            </a:r>
            <a:r>
              <a:rPr lang="sk-SK" dirty="0" err="1" smtClean="0">
                <a:latin typeface="Consolas"/>
              </a:rPr>
              <a:t>annotations.FindOneById</a:t>
            </a:r>
            <a:r>
              <a:rPr lang="sk-SK" dirty="0" smtClean="0">
                <a:latin typeface="Consolas"/>
              </a:rPr>
              <a:t>(</a:t>
            </a:r>
            <a:r>
              <a:rPr lang="sk-SK" dirty="0" err="1" smtClean="0">
                <a:latin typeface="Consolas"/>
              </a:rPr>
              <a:t>uri</a:t>
            </a:r>
            <a:r>
              <a:rPr lang="sk-SK" dirty="0" smtClean="0">
                <a:latin typeface="Consolas"/>
              </a:rPr>
              <a:t>);</a:t>
            </a:r>
            <a:endParaRPr lang="sk-SK" dirty="0" smtClean="0">
              <a:solidFill>
                <a:srgbClr val="2B91AF"/>
              </a:solidFill>
              <a:latin typeface="Consola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64088" y="1198800"/>
            <a:ext cx="3695846" cy="38932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noAutofit/>
          </a:bodyPr>
          <a:lstStyle/>
          <a:p>
            <a:r>
              <a:rPr lang="sk-SK" dirty="0" err="1" smtClean="0">
                <a:solidFill>
                  <a:srgbClr val="0000FF"/>
                </a:solidFill>
                <a:latin typeface="Consolas"/>
              </a:rPr>
              <a:t>class</a:t>
            </a:r>
            <a:r>
              <a:rPr lang="sk-SK" dirty="0">
                <a:solidFill>
                  <a:prstClr val="black"/>
                </a:solidFill>
                <a:latin typeface="Consolas"/>
              </a:rPr>
              <a:t> </a:t>
            </a:r>
            <a:r>
              <a:rPr lang="sk-SK" dirty="0" err="1" smtClean="0">
                <a:solidFill>
                  <a:srgbClr val="2B91AF"/>
                </a:solidFill>
                <a:latin typeface="Consolas"/>
              </a:rPr>
              <a:t>Annotation</a:t>
            </a:r>
            <a:endParaRPr lang="sk-SK" dirty="0">
              <a:solidFill>
                <a:prstClr val="black"/>
              </a:solidFill>
              <a:latin typeface="Consolas"/>
            </a:endParaRPr>
          </a:p>
          <a:p>
            <a:r>
              <a:rPr lang="sk-SK" dirty="0" smtClean="0">
                <a:solidFill>
                  <a:prstClr val="black"/>
                </a:solidFill>
                <a:latin typeface="Consolas"/>
              </a:rPr>
              <a:t>{</a:t>
            </a:r>
            <a:endParaRPr lang="en-US" dirty="0" smtClean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latin typeface="Consolas"/>
              </a:rPr>
              <a:t>  </a:t>
            </a:r>
            <a:r>
              <a:rPr lang="sk-SK" dirty="0" smtClean="0">
                <a:latin typeface="Consolas"/>
              </a:rPr>
              <a:t>[</a:t>
            </a:r>
            <a:r>
              <a:rPr lang="sk-SK" dirty="0" err="1" smtClean="0">
                <a:solidFill>
                  <a:srgbClr val="2B91AF"/>
                </a:solidFill>
                <a:latin typeface="Consolas"/>
              </a:rPr>
              <a:t>BsonId</a:t>
            </a:r>
            <a:r>
              <a:rPr lang="sk-SK" dirty="0">
                <a:solidFill>
                  <a:prstClr val="black"/>
                </a:solidFill>
                <a:latin typeface="Consolas"/>
              </a:rPr>
              <a:t>]</a:t>
            </a:r>
          </a:p>
          <a:p>
            <a:r>
              <a:rPr lang="en-US" dirty="0" smtClean="0">
                <a:solidFill>
                  <a:srgbClr val="0000FF"/>
                </a:solidFill>
                <a:latin typeface="Consolas"/>
              </a:rPr>
              <a:t>  </a:t>
            </a:r>
            <a:r>
              <a:rPr lang="sk-SK" dirty="0" err="1" smtClean="0">
                <a:solidFill>
                  <a:srgbClr val="0000FF"/>
                </a:solidFill>
                <a:latin typeface="Consolas"/>
              </a:rPr>
              <a:t>public</a:t>
            </a:r>
            <a:r>
              <a:rPr lang="sk-SK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sk-SK" dirty="0" err="1" smtClean="0">
                <a:solidFill>
                  <a:srgbClr val="0000FF"/>
                </a:solidFill>
                <a:latin typeface="Consolas"/>
              </a:rPr>
              <a:t>string</a:t>
            </a:r>
            <a:r>
              <a:rPr lang="sk-SK" dirty="0">
                <a:solidFill>
                  <a:prstClr val="black"/>
                </a:solidFill>
                <a:latin typeface="Consolas"/>
              </a:rPr>
              <a:t> </a:t>
            </a:r>
            <a:r>
              <a:rPr lang="sk-SK" dirty="0" err="1" smtClean="0">
                <a:solidFill>
                  <a:prstClr val="black"/>
                </a:solidFill>
                <a:latin typeface="Consolas"/>
              </a:rPr>
              <a:t>Uri</a:t>
            </a:r>
            <a:endParaRPr lang="sk-SK" dirty="0" smtClean="0">
              <a:solidFill>
                <a:prstClr val="black"/>
              </a:solidFill>
              <a:latin typeface="Consolas"/>
            </a:endParaRPr>
          </a:p>
          <a:p>
            <a:r>
              <a:rPr lang="sk-SK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sk-SK" dirty="0" smtClean="0">
                <a:solidFill>
                  <a:prstClr val="black"/>
                </a:solidFill>
                <a:latin typeface="Consolas"/>
              </a:rPr>
              <a:t>{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sk-SK" dirty="0" smtClean="0">
                <a:solidFill>
                  <a:srgbClr val="0000FF"/>
                </a:solidFill>
                <a:latin typeface="Consolas"/>
              </a:rPr>
              <a:t>get</a:t>
            </a:r>
            <a:r>
              <a:rPr lang="en-US" dirty="0" smtClean="0">
                <a:latin typeface="Consolas"/>
              </a:rPr>
              <a:t>;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s</a:t>
            </a:r>
            <a:r>
              <a:rPr lang="sk-SK" dirty="0" err="1" smtClean="0">
                <a:solidFill>
                  <a:srgbClr val="0000FF"/>
                </a:solidFill>
                <a:latin typeface="Consolas"/>
              </a:rPr>
              <a:t>et</a:t>
            </a:r>
            <a:r>
              <a:rPr lang="en-US" dirty="0" smtClean="0">
                <a:latin typeface="Consolas"/>
              </a:rPr>
              <a:t>; }</a:t>
            </a:r>
          </a:p>
          <a:p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sk-SK" dirty="0" err="1" smtClean="0">
                <a:solidFill>
                  <a:srgbClr val="0000FF"/>
                </a:solidFill>
                <a:latin typeface="Consolas"/>
              </a:rPr>
              <a:t>public</a:t>
            </a:r>
            <a:r>
              <a:rPr lang="sk-SK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sk-SK" dirty="0" err="1" smtClean="0">
                <a:solidFill>
                  <a:srgbClr val="2B91AF"/>
                </a:solidFill>
                <a:latin typeface="Consolas"/>
              </a:rPr>
              <a:t>DateTime</a:t>
            </a:r>
            <a:r>
              <a:rPr lang="sk-SK" dirty="0">
                <a:solidFill>
                  <a:prstClr val="black"/>
                </a:solidFill>
                <a:latin typeface="Consolas"/>
              </a:rPr>
              <a:t> </a:t>
            </a:r>
            <a:r>
              <a:rPr lang="sk-SK" dirty="0" err="1">
                <a:solidFill>
                  <a:prstClr val="black"/>
                </a:solidFill>
                <a:latin typeface="Consolas"/>
              </a:rPr>
              <a:t>Created</a:t>
            </a:r>
            <a:endParaRPr lang="sk-SK" dirty="0">
              <a:solidFill>
                <a:prstClr val="black"/>
              </a:solidFill>
              <a:latin typeface="Consolas"/>
            </a:endParaRPr>
          </a:p>
          <a:p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  </a:t>
            </a:r>
            <a:r>
              <a:rPr lang="sk-SK" dirty="0" smtClean="0">
                <a:solidFill>
                  <a:prstClr val="black"/>
                </a:solidFill>
                <a:latin typeface="Consolas"/>
              </a:rPr>
              <a:t>{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sk-SK" dirty="0" smtClean="0">
                <a:solidFill>
                  <a:srgbClr val="0000FF"/>
                </a:solidFill>
                <a:latin typeface="Consolas"/>
              </a:rPr>
              <a:t>get</a:t>
            </a:r>
            <a:r>
              <a:rPr lang="en-US" dirty="0" smtClean="0">
                <a:latin typeface="Consolas"/>
              </a:rPr>
              <a:t>;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s</a:t>
            </a:r>
            <a:r>
              <a:rPr lang="sk-SK" dirty="0" err="1" smtClean="0">
                <a:solidFill>
                  <a:srgbClr val="0000FF"/>
                </a:solidFill>
                <a:latin typeface="Consolas"/>
              </a:rPr>
              <a:t>et</a:t>
            </a:r>
            <a:r>
              <a:rPr lang="en-US" dirty="0" smtClean="0">
                <a:latin typeface="Consolas"/>
              </a:rPr>
              <a:t>; }</a:t>
            </a:r>
          </a:p>
          <a:p>
            <a:r>
              <a:rPr lang="en-US" dirty="0" smtClean="0">
                <a:latin typeface="Consolas"/>
              </a:rPr>
              <a:t>  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sk-SK" dirty="0" err="1" smtClean="0">
                <a:solidFill>
                  <a:srgbClr val="0000FF"/>
                </a:solidFill>
                <a:latin typeface="Consolas"/>
              </a:rPr>
              <a:t>public</a:t>
            </a:r>
            <a:r>
              <a:rPr lang="sk-SK" dirty="0">
                <a:solidFill>
                  <a:prstClr val="black"/>
                </a:solidFill>
                <a:latin typeface="Consolas"/>
              </a:rPr>
              <a:t> </a:t>
            </a:r>
            <a:r>
              <a:rPr lang="sk-SK" dirty="0" err="1" smtClean="0">
                <a:solidFill>
                  <a:srgbClr val="2B91AF"/>
                </a:solidFill>
                <a:latin typeface="Consolas"/>
              </a:rPr>
              <a:t>ITarget</a:t>
            </a:r>
            <a:r>
              <a:rPr lang="sk-SK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sk-SK" dirty="0" err="1" smtClean="0">
                <a:solidFill>
                  <a:prstClr val="black"/>
                </a:solidFill>
                <a:latin typeface="Consolas"/>
              </a:rPr>
              <a:t>HasTarget</a:t>
            </a:r>
            <a:endParaRPr lang="en-US" dirty="0" smtClean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sk-SK" dirty="0">
                <a:solidFill>
                  <a:prstClr val="black"/>
                </a:solidFill>
                <a:latin typeface="Consolas"/>
              </a:rPr>
              <a:t>{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sk-SK" dirty="0" smtClean="0">
                <a:solidFill>
                  <a:srgbClr val="0000FF"/>
                </a:solidFill>
                <a:latin typeface="Consolas"/>
              </a:rPr>
              <a:t>get</a:t>
            </a:r>
            <a:r>
              <a:rPr lang="en-US" dirty="0" smtClean="0">
                <a:latin typeface="Consolas"/>
              </a:rPr>
              <a:t>;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s</a:t>
            </a:r>
            <a:r>
              <a:rPr lang="sk-SK" dirty="0" err="1" smtClean="0">
                <a:solidFill>
                  <a:srgbClr val="0000FF"/>
                </a:solidFill>
                <a:latin typeface="Consolas"/>
              </a:rPr>
              <a:t>et</a:t>
            </a:r>
            <a:r>
              <a:rPr lang="en-US" dirty="0" smtClean="0">
                <a:latin typeface="Consolas"/>
              </a:rPr>
              <a:t>; </a:t>
            </a:r>
            <a:r>
              <a:rPr lang="en-US" dirty="0" smtClean="0">
                <a:latin typeface="Consolas"/>
              </a:rPr>
              <a:t>}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...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}</a:t>
            </a:r>
            <a:endParaRPr lang="sk-SK" dirty="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7500" lnSpcReduction="20000"/>
          </a:bodyPr>
          <a:lstStyle/>
          <a:p>
            <a:fld id="{1AD93096-5B34-4342-9326-69289CEAE4C2}" type="slidenum">
              <a:rPr lang="en-US" smtClean="0"/>
              <a:pPr/>
              <a:t>11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23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JavaScript Console</a:t>
            </a:r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7500" lnSpcReduction="20000"/>
          </a:bodyPr>
          <a:lstStyle/>
          <a:p>
            <a:fld id="{1AD93096-5B34-4342-9326-69289CEAE4C2}" type="slidenum">
              <a:rPr lang="en-US" smtClean="0"/>
              <a:pPr/>
              <a:t>12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&gt; use </a:t>
            </a:r>
            <a:r>
              <a:rPr lang="en-US" sz="18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Test</a:t>
            </a:r>
            <a:endParaRPr lang="en-US" sz="1800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switched to </a:t>
            </a:r>
            <a:r>
              <a:rPr lang="en-US" sz="18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db</a:t>
            </a:r>
            <a:r>
              <a:rPr lang="en-US" sz="18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Test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&gt; </a:t>
            </a:r>
            <a:r>
              <a:rPr lang="en-US" sz="1800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db.Annotations.save</a:t>
            </a:r>
            <a:r>
              <a:rPr lang="en-US" sz="18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({ _id: "http://</a:t>
            </a:r>
            <a:r>
              <a:rPr lang="en-US" sz="18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fiit.sk/Anot2</a:t>
            </a:r>
            <a:r>
              <a:rPr lang="en-US" sz="18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",IsDeleted</a:t>
            </a:r>
            <a:r>
              <a:rPr lang="en-US" sz="18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: false </a:t>
            </a:r>
            <a:r>
              <a:rPr lang="en-US" sz="18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})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&gt; </a:t>
            </a:r>
            <a:r>
              <a:rPr lang="en-US" sz="18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db.Annotations.find</a:t>
            </a:r>
            <a:r>
              <a:rPr lang="en-US" sz="18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().</a:t>
            </a:r>
            <a:r>
              <a:rPr lang="en-US" sz="18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forEach</a:t>
            </a:r>
            <a:r>
              <a:rPr lang="en-US" sz="18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printjson</a:t>
            </a:r>
            <a:r>
              <a:rPr lang="en-US" sz="18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)</a:t>
            </a:r>
            <a:endParaRPr lang="en-US" sz="1800" dirty="0" smtClean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sk-SK" sz="18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{ "_</a:t>
            </a:r>
            <a:r>
              <a:rPr lang="sk-SK" sz="18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id</a:t>
            </a:r>
            <a:r>
              <a:rPr lang="sk-SK" sz="18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" : "http://fiit.sk/Anot1", "</a:t>
            </a:r>
            <a:r>
              <a:rPr lang="sk-SK" sz="18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IsDeleted</a:t>
            </a:r>
            <a:r>
              <a:rPr lang="sk-SK" sz="18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" : </a:t>
            </a:r>
            <a:r>
              <a:rPr lang="en-US" sz="18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true</a:t>
            </a:r>
            <a:r>
              <a:rPr lang="sk-SK" sz="18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en-US" sz="1800" dirty="0" smtClean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sk-SK" sz="18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{ "_</a:t>
            </a:r>
            <a:r>
              <a:rPr lang="sk-SK" sz="18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id</a:t>
            </a:r>
            <a:r>
              <a:rPr lang="sk-SK" sz="18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" : "http://</a:t>
            </a:r>
            <a:r>
              <a:rPr lang="sk-SK" sz="18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fiit.sk/Anot</a:t>
            </a:r>
            <a:r>
              <a:rPr lang="en-US" sz="18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2</a:t>
            </a:r>
            <a:r>
              <a:rPr lang="sk-SK" sz="18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", </a:t>
            </a:r>
            <a:r>
              <a:rPr lang="sk-SK" sz="18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sk-SK" sz="18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IsDeleted</a:t>
            </a:r>
            <a:r>
              <a:rPr lang="sk-SK" sz="18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" : </a:t>
            </a:r>
            <a:r>
              <a:rPr lang="sk-SK" sz="18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false</a:t>
            </a:r>
            <a:r>
              <a:rPr lang="sk-SK" sz="18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sk-SK" sz="18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sk-SK" sz="1800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sk-SK" sz="18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&gt; </a:t>
            </a:r>
            <a:r>
              <a:rPr lang="sk-SK" sz="1800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annot</a:t>
            </a:r>
            <a:r>
              <a:rPr lang="sk-SK" sz="18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sk-SK" sz="18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= </a:t>
            </a:r>
            <a:r>
              <a:rPr lang="sk-SK" sz="1800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db.Annotations.find</a:t>
            </a:r>
            <a:r>
              <a:rPr lang="en-US" sz="18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One</a:t>
            </a:r>
            <a:r>
              <a:rPr lang="sk-SK" sz="18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({_</a:t>
            </a:r>
            <a:r>
              <a:rPr lang="sk-SK" sz="18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id</a:t>
            </a:r>
            <a:r>
              <a:rPr lang="sk-SK" sz="18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: "http://</a:t>
            </a:r>
            <a:r>
              <a:rPr lang="sk-SK" sz="18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fiit.sk/Anot</a:t>
            </a:r>
            <a:r>
              <a:rPr lang="en-US" sz="18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2</a:t>
            </a:r>
            <a:r>
              <a:rPr lang="sk-SK" sz="18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"})</a:t>
            </a:r>
            <a:endParaRPr lang="en-US" sz="1800" dirty="0" smtClean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sk-SK" sz="18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{ </a:t>
            </a:r>
            <a:r>
              <a:rPr lang="sk-SK" sz="18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"_</a:t>
            </a:r>
            <a:r>
              <a:rPr lang="sk-SK" sz="18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id</a:t>
            </a:r>
            <a:r>
              <a:rPr lang="sk-SK" sz="18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" : "http://fiit.sk/Anot1", "</a:t>
            </a:r>
            <a:r>
              <a:rPr lang="sk-SK" sz="18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IsDeleted</a:t>
            </a:r>
            <a:r>
              <a:rPr lang="sk-SK" sz="18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" : </a:t>
            </a:r>
            <a:r>
              <a:rPr lang="sk-SK" sz="18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false</a:t>
            </a:r>
            <a:r>
              <a:rPr lang="sk-SK" sz="18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}</a:t>
            </a:r>
          </a:p>
          <a:p>
            <a:pPr marL="0" indent="0">
              <a:buNone/>
            </a:pPr>
            <a:r>
              <a:rPr lang="sk-SK" sz="18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&gt; </a:t>
            </a:r>
            <a:r>
              <a:rPr lang="sk-SK" sz="18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annot.IsDeleted</a:t>
            </a:r>
            <a:r>
              <a:rPr lang="sk-SK" sz="18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sk-SK" sz="18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true</a:t>
            </a:r>
            <a:endParaRPr lang="sk-SK" sz="1800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sk-SK" sz="1800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true</a:t>
            </a:r>
            <a:endParaRPr lang="en-US" sz="1800" dirty="0" smtClean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sk-SK" sz="18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&gt; </a:t>
            </a:r>
            <a:r>
              <a:rPr lang="sk-SK" sz="18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db.Annotations.save</a:t>
            </a:r>
            <a:r>
              <a:rPr lang="sk-SK" sz="18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sk-SK" sz="18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annot</a:t>
            </a:r>
            <a:r>
              <a:rPr lang="sk-SK" sz="18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)</a:t>
            </a:r>
          </a:p>
          <a:p>
            <a:pPr marL="0" indent="0">
              <a:buNone/>
            </a:pPr>
            <a:r>
              <a:rPr lang="sk-SK" sz="18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&gt; </a:t>
            </a:r>
            <a:r>
              <a:rPr lang="sk-SK" sz="1800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db.Annotations.find</a:t>
            </a:r>
            <a:r>
              <a:rPr lang="sk-SK" sz="18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().</a:t>
            </a:r>
            <a:r>
              <a:rPr lang="sk-SK" sz="18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forEach</a:t>
            </a:r>
            <a:r>
              <a:rPr lang="sk-SK" sz="18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sk-SK" sz="18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printjson</a:t>
            </a:r>
            <a:r>
              <a:rPr lang="sk-SK" sz="18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)</a:t>
            </a:r>
            <a:endParaRPr lang="en-US" sz="1800" dirty="0" smtClean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sk-SK" sz="18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{ "_</a:t>
            </a:r>
            <a:r>
              <a:rPr lang="sk-SK" sz="18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id</a:t>
            </a:r>
            <a:r>
              <a:rPr lang="sk-SK" sz="18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" : "http://fiit.sk/Anot1", "</a:t>
            </a:r>
            <a:r>
              <a:rPr lang="sk-SK" sz="18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IsDeleted</a:t>
            </a:r>
            <a:r>
              <a:rPr lang="sk-SK" sz="18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" : </a:t>
            </a:r>
            <a:r>
              <a:rPr lang="en-US" sz="18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true</a:t>
            </a:r>
            <a:r>
              <a:rPr lang="sk-SK" sz="18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en-US" sz="1800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sk-SK" sz="18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{ "_</a:t>
            </a:r>
            <a:r>
              <a:rPr lang="sk-SK" sz="18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id</a:t>
            </a:r>
            <a:r>
              <a:rPr lang="sk-SK" sz="18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" : "http://fiit.sk/Anot</a:t>
            </a:r>
            <a:r>
              <a:rPr lang="en-US" sz="18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2</a:t>
            </a:r>
            <a:r>
              <a:rPr lang="sk-SK" sz="18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", "</a:t>
            </a:r>
            <a:r>
              <a:rPr lang="sk-SK" sz="18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IsDeleted</a:t>
            </a:r>
            <a:r>
              <a:rPr lang="sk-SK" sz="18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" : </a:t>
            </a:r>
            <a:r>
              <a:rPr lang="en-US" sz="18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true</a:t>
            </a:r>
            <a:r>
              <a:rPr lang="sk-SK" sz="18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sk-SK" sz="1800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788024" y="0"/>
            <a:ext cx="4355976" cy="699542"/>
          </a:xfrm>
          <a:prstGeom prst="rect">
            <a:avLst/>
          </a:prstGeom>
          <a:solidFill>
            <a:schemeClr val="bg2"/>
          </a:solidFill>
        </p:spPr>
        <p:txBody>
          <a:bodyPr vert="horz" anchor="ctr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mtClean="0"/>
              <a:t>JavaScript Console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1355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Resources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394335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Website: </a:t>
            </a:r>
          </a:p>
          <a:p>
            <a:pPr lvl="1"/>
            <a:r>
              <a:rPr lang="en-US" dirty="0">
                <a:hlinkClick r:id="rId2"/>
              </a:rPr>
              <a:t>http://www.mongodb.org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/>
              <a:t>SQL to </a:t>
            </a:r>
            <a:r>
              <a:rPr lang="en-US" dirty="0" smtClean="0"/>
              <a:t>Mongo</a:t>
            </a:r>
          </a:p>
          <a:p>
            <a:pPr lvl="1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www.mongodb.org/display/DOCS/SQL+to+Mongo+Mapping+Chart</a:t>
            </a:r>
            <a:endParaRPr lang="en-US" dirty="0" smtClean="0"/>
          </a:p>
          <a:p>
            <a:r>
              <a:rPr lang="en-US" dirty="0" smtClean="0"/>
              <a:t>Practical </a:t>
            </a:r>
            <a:r>
              <a:rPr lang="en-US" dirty="0"/>
              <a:t>Replication </a:t>
            </a:r>
            <a:r>
              <a:rPr lang="en-US" dirty="0" smtClean="0"/>
              <a:t>Video</a:t>
            </a:r>
          </a:p>
          <a:p>
            <a:pPr lvl="1"/>
            <a:r>
              <a:rPr lang="sk-SK" dirty="0">
                <a:solidFill>
                  <a:schemeClr val="accent6">
                    <a:lumMod val="75000"/>
                  </a:schemeClr>
                </a:solidFill>
                <a:hlinkClick r:id="rId4"/>
              </a:rPr>
              <a:t>http://</a:t>
            </a:r>
            <a:r>
              <a:rPr lang="sk-SK" dirty="0" smtClean="0">
                <a:solidFill>
                  <a:schemeClr val="accent6">
                    <a:lumMod val="75000"/>
                  </a:schemeClr>
                </a:solidFill>
                <a:hlinkClick r:id="rId4"/>
              </a:rPr>
              <a:t>www.10gen.com/presentations/mongosv-2011/a-mongodb-replication-primer-replica-sets-in-practice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7500" lnSpcReduction="20000"/>
          </a:bodyPr>
          <a:lstStyle/>
          <a:p>
            <a:fld id="{1AD93096-5B34-4342-9326-69289CEAE4C2}" type="slidenum">
              <a:rPr lang="en-US" smtClean="0"/>
              <a:pPr/>
              <a:t>13</a:t>
            </a:fld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3074" name="Picture 2" descr="http://media.mongodb.org/logo-mongodb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5286" y="1443374"/>
            <a:ext cx="2066925" cy="857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183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Prominent </a:t>
            </a:r>
            <a:r>
              <a:rPr lang="en-US" dirty="0" smtClean="0"/>
              <a:t>Users</a:t>
            </a:r>
            <a:endParaRPr lang="sk-SK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7500" lnSpcReduction="20000"/>
          </a:bodyPr>
          <a:lstStyle/>
          <a:p>
            <a:fld id="{1AD93096-5B34-4342-9326-69289CEAE4C2}" type="slidenum">
              <a:rPr lang="en-US" smtClean="0"/>
              <a:pPr/>
              <a:t>2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dirty="0" err="1"/>
              <a:t>AppScale</a:t>
            </a:r>
            <a:r>
              <a:rPr lang="en-US" dirty="0"/>
              <a:t>, </a:t>
            </a:r>
            <a:r>
              <a:rPr lang="sk-SK" b="1" dirty="0" err="1" smtClean="0"/>
              <a:t>bit.ly</a:t>
            </a:r>
            <a:r>
              <a:rPr lang="en-US" dirty="0"/>
              <a:t>, </a:t>
            </a:r>
            <a:r>
              <a:rPr lang="sk-SK" dirty="0" err="1"/>
              <a:t>Business</a:t>
            </a:r>
            <a:r>
              <a:rPr lang="sk-SK" dirty="0"/>
              <a:t> </a:t>
            </a:r>
            <a:r>
              <a:rPr lang="sk-SK" dirty="0" err="1"/>
              <a:t>Insider</a:t>
            </a:r>
            <a:r>
              <a:rPr lang="en-US" dirty="0"/>
              <a:t>, </a:t>
            </a:r>
            <a:r>
              <a:rPr lang="sk-SK" b="1" dirty="0" smtClean="0"/>
              <a:t>CERN </a:t>
            </a:r>
            <a:r>
              <a:rPr lang="sk-SK" b="1" dirty="0"/>
              <a:t>LHC</a:t>
            </a:r>
            <a:r>
              <a:rPr lang="en-US" dirty="0" smtClean="0"/>
              <a:t>, </a:t>
            </a:r>
            <a:r>
              <a:rPr lang="sk-SK" dirty="0" err="1"/>
              <a:t>craigslist</a:t>
            </a:r>
            <a:r>
              <a:rPr lang="en-US" dirty="0"/>
              <a:t>, </a:t>
            </a:r>
            <a:r>
              <a:rPr lang="sk-SK" dirty="0" err="1"/>
              <a:t>diaspora</a:t>
            </a:r>
            <a:r>
              <a:rPr lang="en-US" dirty="0"/>
              <a:t>, </a:t>
            </a:r>
            <a:r>
              <a:rPr lang="sk-SK" dirty="0" err="1" smtClean="0"/>
              <a:t>Disney</a:t>
            </a:r>
            <a:r>
              <a:rPr lang="sk-SK" dirty="0" smtClean="0"/>
              <a:t> </a:t>
            </a:r>
            <a:r>
              <a:rPr lang="sk-SK" dirty="0" err="1"/>
              <a:t>Interactive</a:t>
            </a:r>
            <a:r>
              <a:rPr lang="sk-SK" dirty="0"/>
              <a:t> </a:t>
            </a:r>
            <a:r>
              <a:rPr lang="sk-SK" dirty="0" err="1"/>
              <a:t>Media</a:t>
            </a:r>
            <a:r>
              <a:rPr lang="sk-SK" dirty="0"/>
              <a:t> </a:t>
            </a:r>
            <a:r>
              <a:rPr lang="sk-SK" dirty="0" err="1" smtClean="0"/>
              <a:t>Group</a:t>
            </a:r>
            <a:r>
              <a:rPr lang="en-US" dirty="0" smtClean="0"/>
              <a:t>, </a:t>
            </a:r>
            <a:r>
              <a:rPr lang="en-US" b="1" dirty="0" smtClean="0"/>
              <a:t>EA</a:t>
            </a:r>
            <a:r>
              <a:rPr lang="en-US" dirty="0" smtClean="0"/>
              <a:t>, </a:t>
            </a:r>
            <a:r>
              <a:rPr lang="sk-SK" dirty="0" err="1" smtClean="0"/>
              <a:t>foursquare</a:t>
            </a:r>
            <a:r>
              <a:rPr lang="en-US" dirty="0"/>
              <a:t>, </a:t>
            </a:r>
            <a:r>
              <a:rPr lang="en-US" b="1" dirty="0" err="1" smtClean="0"/>
              <a:t>GitHub</a:t>
            </a:r>
            <a:r>
              <a:rPr lang="en-US" dirty="0" smtClean="0"/>
              <a:t>, </a:t>
            </a:r>
            <a:r>
              <a:rPr lang="sk-SK" dirty="0" smtClean="0"/>
              <a:t>MTV </a:t>
            </a:r>
            <a:r>
              <a:rPr lang="sk-SK" dirty="0" err="1"/>
              <a:t>Networks</a:t>
            </a:r>
            <a:r>
              <a:rPr lang="en-US" dirty="0"/>
              <a:t>, </a:t>
            </a:r>
            <a:r>
              <a:rPr lang="en-US" b="1" dirty="0" smtClean="0"/>
              <a:t>SAP</a:t>
            </a:r>
            <a:r>
              <a:rPr lang="en-US" dirty="0" smtClean="0"/>
              <a:t>, </a:t>
            </a:r>
            <a:r>
              <a:rPr lang="sk-SK" dirty="0" err="1" smtClean="0"/>
              <a:t>Shutterfly</a:t>
            </a:r>
            <a:r>
              <a:rPr lang="en-US" dirty="0" smtClean="0"/>
              <a:t>, </a:t>
            </a:r>
            <a:r>
              <a:rPr lang="sk-SK" b="1" dirty="0" err="1"/>
              <a:t>SourceForge</a:t>
            </a:r>
            <a:r>
              <a:rPr lang="en-US" dirty="0"/>
              <a:t>,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Guardian</a:t>
            </a:r>
            <a:r>
              <a:rPr lang="en-US" dirty="0"/>
              <a:t>, </a:t>
            </a:r>
            <a:r>
              <a:rPr lang="sk-SK" b="1" dirty="0" err="1" smtClean="0"/>
              <a:t>The</a:t>
            </a:r>
            <a:r>
              <a:rPr lang="sk-SK" b="1" dirty="0" smtClean="0"/>
              <a:t> </a:t>
            </a:r>
            <a:r>
              <a:rPr lang="sk-SK" b="1" dirty="0"/>
              <a:t>New York </a:t>
            </a:r>
            <a:r>
              <a:rPr lang="sk-SK" b="1" dirty="0" err="1" smtClean="0"/>
              <a:t>Times</a:t>
            </a:r>
            <a:r>
              <a:rPr lang="en-US" dirty="0" smtClean="0"/>
              <a:t>, </a:t>
            </a:r>
            <a:r>
              <a:rPr lang="sk-SK" dirty="0" err="1" smtClean="0"/>
              <a:t>Etsy</a:t>
            </a:r>
            <a:r>
              <a:rPr lang="en-US" dirty="0" smtClean="0"/>
              <a:t>, </a:t>
            </a:r>
            <a:r>
              <a:rPr lang="sk-SK" dirty="0" err="1" smtClean="0"/>
              <a:t>Thumbtack</a:t>
            </a:r>
            <a:r>
              <a:rPr lang="en-US" dirty="0" smtClean="0"/>
              <a:t>, </a:t>
            </a:r>
            <a:r>
              <a:rPr lang="sk-SK" dirty="0" smtClean="0"/>
              <a:t>Uber</a:t>
            </a:r>
            <a:r>
              <a:rPr lang="en-US" dirty="0" smtClean="0"/>
              <a:t>, </a:t>
            </a:r>
            <a:r>
              <a:rPr lang="sk-SK" dirty="0" err="1" smtClean="0"/>
              <a:t>Wordnik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sk-SK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579862"/>
            <a:ext cx="3886200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9236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Internal Structure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3943350"/>
          </a:xfrm>
        </p:spPr>
        <p:txBody>
          <a:bodyPr/>
          <a:lstStyle/>
          <a:p>
            <a:r>
              <a:rPr lang="en-US" dirty="0" smtClean="0"/>
              <a:t>Databases</a:t>
            </a:r>
          </a:p>
          <a:p>
            <a:r>
              <a:rPr lang="en-US" dirty="0" smtClean="0"/>
              <a:t>Collections</a:t>
            </a:r>
          </a:p>
          <a:p>
            <a:pPr lvl="1"/>
            <a:r>
              <a:rPr lang="en-US" dirty="0" smtClean="0"/>
              <a:t>Equivalent </a:t>
            </a:r>
            <a:r>
              <a:rPr lang="en-US" dirty="0"/>
              <a:t>to relational database tables</a:t>
            </a:r>
            <a:endParaRPr lang="en-US" dirty="0" smtClean="0"/>
          </a:p>
          <a:p>
            <a:r>
              <a:rPr lang="en-US" dirty="0" smtClean="0"/>
              <a:t>Documents</a:t>
            </a:r>
          </a:p>
          <a:p>
            <a:pPr lvl="1"/>
            <a:r>
              <a:rPr lang="en-US" dirty="0" smtClean="0"/>
              <a:t>BSON objects</a:t>
            </a:r>
          </a:p>
          <a:p>
            <a:pPr lvl="1"/>
            <a:r>
              <a:rPr lang="en-US" dirty="0" smtClean="0"/>
              <a:t>Attributes’ data types: object</a:t>
            </a:r>
            <a:r>
              <a:rPr lang="en-US" dirty="0"/>
              <a:t>, object id, string, integer, </a:t>
            </a:r>
            <a:r>
              <a:rPr lang="en-US" dirty="0" err="1"/>
              <a:t>boolean</a:t>
            </a:r>
            <a:r>
              <a:rPr lang="en-US" dirty="0"/>
              <a:t>, double, null, array, date, </a:t>
            </a:r>
            <a:r>
              <a:rPr lang="en-US" dirty="0" smtClean="0"/>
              <a:t>timestamp, binary </a:t>
            </a:r>
            <a:r>
              <a:rPr lang="en-US" dirty="0"/>
              <a:t>data, regular expression, </a:t>
            </a:r>
            <a:r>
              <a:rPr lang="en-US" dirty="0" smtClean="0"/>
              <a:t>code</a:t>
            </a:r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7500" lnSpcReduction="20000"/>
          </a:bodyPr>
          <a:lstStyle/>
          <a:p>
            <a:fld id="{1AD93096-5B34-4342-9326-69289CEAE4C2}" type="slidenum">
              <a:rPr lang="en-US" smtClean="0"/>
              <a:pPr/>
              <a:t>3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90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Architecture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3819872"/>
          </a:xfrm>
        </p:spPr>
        <p:txBody>
          <a:bodyPr/>
          <a:lstStyle/>
          <a:p>
            <a:r>
              <a:rPr lang="en-US" dirty="0" smtClean="0"/>
              <a:t>Single node/database</a:t>
            </a:r>
          </a:p>
          <a:p>
            <a:endParaRPr lang="en-US" sz="2000" dirty="0" smtClean="0"/>
          </a:p>
          <a:p>
            <a:r>
              <a:rPr lang="en-US" dirty="0" smtClean="0"/>
              <a:t>Single database replicated over several nodes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Shared (partitioned) database</a:t>
            </a:r>
            <a:endParaRPr lang="sk-SK" dirty="0"/>
          </a:p>
        </p:txBody>
      </p:sp>
      <p:sp>
        <p:nvSpPr>
          <p:cNvPr id="4" name="Rectangle 3"/>
          <p:cNvSpPr/>
          <p:nvPr/>
        </p:nvSpPr>
        <p:spPr>
          <a:xfrm>
            <a:off x="1043608" y="1779662"/>
            <a:ext cx="1080000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Client</a:t>
            </a:r>
            <a:endParaRPr lang="sk-SK" sz="2000" dirty="0"/>
          </a:p>
        </p:txBody>
      </p:sp>
      <p:sp>
        <p:nvSpPr>
          <p:cNvPr id="5" name="Rectangle 4"/>
          <p:cNvSpPr/>
          <p:nvPr/>
        </p:nvSpPr>
        <p:spPr>
          <a:xfrm>
            <a:off x="3023828" y="1779662"/>
            <a:ext cx="108012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mongod</a:t>
            </a:r>
            <a:endParaRPr lang="sk-SK" sz="2000" dirty="0"/>
          </a:p>
        </p:txBody>
      </p:sp>
      <p:cxnSp>
        <p:nvCxnSpPr>
          <p:cNvPr id="7" name="Straight Arrow Connector 6"/>
          <p:cNvCxnSpPr>
            <a:stCxn id="4" idx="3"/>
            <a:endCxn id="5" idx="1"/>
          </p:cNvCxnSpPr>
          <p:nvPr/>
        </p:nvCxnSpPr>
        <p:spPr>
          <a:xfrm>
            <a:off x="2123608" y="1959682"/>
            <a:ext cx="90022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043608" y="2643758"/>
            <a:ext cx="1080000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Client</a:t>
            </a:r>
            <a:endParaRPr lang="sk-SK" sz="2000" dirty="0"/>
          </a:p>
        </p:txBody>
      </p:sp>
      <p:sp>
        <p:nvSpPr>
          <p:cNvPr id="9" name="Rectangle 8"/>
          <p:cNvSpPr/>
          <p:nvPr/>
        </p:nvSpPr>
        <p:spPr>
          <a:xfrm>
            <a:off x="3023828" y="2643758"/>
            <a:ext cx="108012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mongod</a:t>
            </a:r>
            <a:endParaRPr lang="sk-SK" sz="2000" dirty="0"/>
          </a:p>
        </p:txBody>
      </p:sp>
      <p:cxnSp>
        <p:nvCxnSpPr>
          <p:cNvPr id="10" name="Straight Arrow Connector 9"/>
          <p:cNvCxnSpPr>
            <a:stCxn id="8" idx="3"/>
            <a:endCxn id="9" idx="1"/>
          </p:cNvCxnSpPr>
          <p:nvPr/>
        </p:nvCxnSpPr>
        <p:spPr>
          <a:xfrm>
            <a:off x="2123608" y="2823778"/>
            <a:ext cx="90022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 rot="16200000">
            <a:off x="2663788" y="3579862"/>
            <a:ext cx="108012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mongod</a:t>
            </a:r>
            <a:endParaRPr lang="sk-SK" sz="2000" dirty="0"/>
          </a:p>
        </p:txBody>
      </p:sp>
      <p:sp>
        <p:nvSpPr>
          <p:cNvPr id="12" name="Rectangle 11"/>
          <p:cNvSpPr/>
          <p:nvPr/>
        </p:nvSpPr>
        <p:spPr>
          <a:xfrm rot="16200000">
            <a:off x="3383868" y="3579862"/>
            <a:ext cx="108012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mongod</a:t>
            </a:r>
            <a:endParaRPr lang="sk-SK" sz="2000" dirty="0"/>
          </a:p>
        </p:txBody>
      </p:sp>
      <p:cxnSp>
        <p:nvCxnSpPr>
          <p:cNvPr id="14" name="Straight Connector 13"/>
          <p:cNvCxnSpPr>
            <a:stCxn id="11" idx="3"/>
          </p:cNvCxnSpPr>
          <p:nvPr/>
        </p:nvCxnSpPr>
        <p:spPr>
          <a:xfrm flipV="1">
            <a:off x="3203848" y="3003798"/>
            <a:ext cx="0" cy="21602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3923928" y="3003798"/>
            <a:ext cx="0" cy="21602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7500" lnSpcReduction="20000"/>
          </a:bodyPr>
          <a:lstStyle/>
          <a:p>
            <a:fld id="{1AD93096-5B34-4342-9326-69289CEAE4C2}" type="slidenum">
              <a:rPr lang="en-US" smtClean="0"/>
              <a:pPr/>
              <a:t>4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49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Architecture - Partitioned </a:t>
            </a:r>
            <a:r>
              <a:rPr lang="en-US" dirty="0"/>
              <a:t>database</a:t>
            </a:r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7500" lnSpcReduction="20000"/>
          </a:bodyPr>
          <a:lstStyle/>
          <a:p>
            <a:fld id="{1AD93096-5B34-4342-9326-69289CEAE4C2}" type="slidenum">
              <a:rPr lang="en-US" smtClean="0"/>
              <a:pPr/>
              <a:t>5</a:t>
            </a:fld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1029" name="Group 1028"/>
          <p:cNvGrpSpPr/>
          <p:nvPr/>
        </p:nvGrpSpPr>
        <p:grpSpPr>
          <a:xfrm>
            <a:off x="1187624" y="1203598"/>
            <a:ext cx="6718989" cy="3867894"/>
            <a:chOff x="526405" y="1275606"/>
            <a:chExt cx="6718989" cy="3867894"/>
          </a:xfrm>
        </p:grpSpPr>
        <p:grpSp>
          <p:nvGrpSpPr>
            <p:cNvPr id="18" name="Group 17"/>
            <p:cNvGrpSpPr/>
            <p:nvPr/>
          </p:nvGrpSpPr>
          <p:grpSpPr>
            <a:xfrm>
              <a:off x="5571955" y="3147814"/>
              <a:ext cx="1160285" cy="1625294"/>
              <a:chOff x="2195736" y="1162480"/>
              <a:chExt cx="1160285" cy="1625294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2267744" y="1236787"/>
                <a:ext cx="1008000" cy="324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/>
                  <a:t>mongod</a:t>
                </a:r>
                <a:endParaRPr lang="sk-SK" sz="2000" dirty="0"/>
              </a:p>
            </p:txBody>
          </p:sp>
          <p:sp>
            <p:nvSpPr>
              <p:cNvPr id="12" name="Rectangle 11"/>
              <p:cNvSpPr/>
              <p:nvPr/>
            </p:nvSpPr>
            <p:spPr>
              <a:xfrm rot="16200000">
                <a:off x="1925744" y="2031726"/>
                <a:ext cx="1008000" cy="324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/>
                  <a:t>mongod</a:t>
                </a:r>
                <a:endParaRPr lang="sk-SK" sz="2000" dirty="0"/>
              </a:p>
            </p:txBody>
          </p:sp>
          <p:sp>
            <p:nvSpPr>
              <p:cNvPr id="13" name="Rectangle 12"/>
              <p:cNvSpPr/>
              <p:nvPr/>
            </p:nvSpPr>
            <p:spPr>
              <a:xfrm rot="16200000">
                <a:off x="2609744" y="2031726"/>
                <a:ext cx="1008000" cy="324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/>
                  <a:t>mongod</a:t>
                </a:r>
                <a:endParaRPr lang="sk-SK" sz="2000" dirty="0"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 flipV="1">
                <a:off x="2429744" y="1560787"/>
                <a:ext cx="0" cy="128938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flipV="1">
                <a:off x="3113744" y="1560787"/>
                <a:ext cx="0" cy="128938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195736" y="1162480"/>
                <a:ext cx="1160285" cy="1625294"/>
              </a:xfrm>
              <a:prstGeom prst="rect">
                <a:avLst/>
              </a:prstGeom>
              <a:noFill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4288273" y="3147814"/>
              <a:ext cx="1160285" cy="1625294"/>
              <a:chOff x="2195736" y="1162480"/>
              <a:chExt cx="1160285" cy="1625294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2267744" y="1236787"/>
                <a:ext cx="1008000" cy="324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/>
                  <a:t>mongod</a:t>
                </a:r>
                <a:endParaRPr lang="sk-SK" sz="2000" dirty="0"/>
              </a:p>
            </p:txBody>
          </p:sp>
          <p:sp>
            <p:nvSpPr>
              <p:cNvPr id="22" name="Rectangle 21"/>
              <p:cNvSpPr/>
              <p:nvPr/>
            </p:nvSpPr>
            <p:spPr>
              <a:xfrm rot="16200000">
                <a:off x="1925744" y="2031726"/>
                <a:ext cx="1008000" cy="324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/>
                  <a:t>mongod</a:t>
                </a:r>
                <a:endParaRPr lang="sk-SK" sz="2000" dirty="0"/>
              </a:p>
            </p:txBody>
          </p:sp>
          <p:sp>
            <p:nvSpPr>
              <p:cNvPr id="23" name="Rectangle 22"/>
              <p:cNvSpPr/>
              <p:nvPr/>
            </p:nvSpPr>
            <p:spPr>
              <a:xfrm rot="16200000">
                <a:off x="2609744" y="2031726"/>
                <a:ext cx="1008000" cy="324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/>
                  <a:t>mongod</a:t>
                </a:r>
                <a:endParaRPr lang="sk-SK" sz="2000" dirty="0"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 flipV="1">
                <a:off x="2429744" y="1560787"/>
                <a:ext cx="0" cy="128938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flipV="1">
                <a:off x="3113744" y="1560787"/>
                <a:ext cx="0" cy="128938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6" name="Rectangle 25"/>
              <p:cNvSpPr/>
              <p:nvPr/>
            </p:nvSpPr>
            <p:spPr>
              <a:xfrm>
                <a:off x="2195736" y="1162480"/>
                <a:ext cx="1160285" cy="1625294"/>
              </a:xfrm>
              <a:prstGeom prst="rect">
                <a:avLst/>
              </a:prstGeom>
              <a:noFill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2987824" y="3147814"/>
              <a:ext cx="1160285" cy="1625294"/>
              <a:chOff x="2195736" y="1162480"/>
              <a:chExt cx="1160285" cy="1625294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2267744" y="1236787"/>
                <a:ext cx="1008000" cy="324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/>
                  <a:t>mongod</a:t>
                </a:r>
                <a:endParaRPr lang="sk-SK" sz="2000" dirty="0"/>
              </a:p>
            </p:txBody>
          </p:sp>
          <p:sp>
            <p:nvSpPr>
              <p:cNvPr id="29" name="Rectangle 28"/>
              <p:cNvSpPr/>
              <p:nvPr/>
            </p:nvSpPr>
            <p:spPr>
              <a:xfrm rot="16200000">
                <a:off x="1925744" y="2031726"/>
                <a:ext cx="1008000" cy="324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/>
                  <a:t>mongod</a:t>
                </a:r>
                <a:endParaRPr lang="sk-SK" sz="2000" dirty="0"/>
              </a:p>
            </p:txBody>
          </p:sp>
          <p:sp>
            <p:nvSpPr>
              <p:cNvPr id="30" name="Rectangle 29"/>
              <p:cNvSpPr/>
              <p:nvPr/>
            </p:nvSpPr>
            <p:spPr>
              <a:xfrm rot="16200000">
                <a:off x="2609744" y="2031726"/>
                <a:ext cx="1008000" cy="324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/>
                  <a:t>mongod</a:t>
                </a:r>
                <a:endParaRPr lang="sk-SK" sz="2000" dirty="0"/>
              </a:p>
            </p:txBody>
          </p:sp>
          <p:cxnSp>
            <p:nvCxnSpPr>
              <p:cNvPr id="31" name="Straight Connector 30"/>
              <p:cNvCxnSpPr/>
              <p:nvPr/>
            </p:nvCxnSpPr>
            <p:spPr>
              <a:xfrm flipV="1">
                <a:off x="2429744" y="1560787"/>
                <a:ext cx="0" cy="128938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flipV="1">
                <a:off x="3113744" y="1560787"/>
                <a:ext cx="0" cy="128938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3" name="Rectangle 32"/>
              <p:cNvSpPr/>
              <p:nvPr/>
            </p:nvSpPr>
            <p:spPr>
              <a:xfrm>
                <a:off x="2195736" y="1162480"/>
                <a:ext cx="1160285" cy="1625294"/>
              </a:xfrm>
              <a:prstGeom prst="rect">
                <a:avLst/>
              </a:prstGeom>
              <a:noFill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</p:grpSp>
        <p:sp>
          <p:nvSpPr>
            <p:cNvPr id="34" name="Rectangle 33"/>
            <p:cNvSpPr/>
            <p:nvPr/>
          </p:nvSpPr>
          <p:spPr>
            <a:xfrm>
              <a:off x="3063966" y="1275606"/>
              <a:ext cx="1008000" cy="3240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Client</a:t>
              </a:r>
              <a:endParaRPr lang="sk-SK" sz="2000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059832" y="1936945"/>
              <a:ext cx="1008000" cy="3240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mongos</a:t>
              </a:r>
              <a:endParaRPr lang="sk-SK" sz="2000" dirty="0"/>
            </a:p>
          </p:txBody>
        </p:sp>
        <p:grpSp>
          <p:nvGrpSpPr>
            <p:cNvPr id="43" name="Group 42"/>
            <p:cNvGrpSpPr/>
            <p:nvPr/>
          </p:nvGrpSpPr>
          <p:grpSpPr>
            <a:xfrm>
              <a:off x="827584" y="2251780"/>
              <a:ext cx="1152128" cy="1368152"/>
              <a:chOff x="323528" y="1707654"/>
              <a:chExt cx="1152128" cy="1368152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395648" y="1779662"/>
                <a:ext cx="1008000" cy="324000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/>
                  <a:t>mongod</a:t>
                </a:r>
                <a:endParaRPr lang="sk-SK" sz="2000" dirty="0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395648" y="2247750"/>
                <a:ext cx="1008000" cy="324000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/>
                  <a:t>mongod</a:t>
                </a:r>
                <a:endParaRPr lang="sk-SK" sz="2000" dirty="0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395648" y="2691910"/>
                <a:ext cx="1008000" cy="324000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/>
                  <a:t>mongod</a:t>
                </a:r>
                <a:endParaRPr lang="sk-SK" sz="2000" dirty="0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323528" y="1707654"/>
                <a:ext cx="1152128" cy="1368152"/>
              </a:xfrm>
              <a:prstGeom prst="rect">
                <a:avLst/>
              </a:prstGeom>
              <a:noFill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cxnSp>
            <p:nvCxnSpPr>
              <p:cNvPr id="40" name="Straight Connector 39"/>
              <p:cNvCxnSpPr>
                <a:stCxn id="36" idx="2"/>
                <a:endCxn id="37" idx="0"/>
              </p:cNvCxnSpPr>
              <p:nvPr/>
            </p:nvCxnSpPr>
            <p:spPr>
              <a:xfrm>
                <a:off x="899648" y="2103662"/>
                <a:ext cx="0" cy="144088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>
                <a:stCxn id="37" idx="2"/>
                <a:endCxn id="38" idx="0"/>
              </p:cNvCxnSpPr>
              <p:nvPr/>
            </p:nvCxnSpPr>
            <p:spPr>
              <a:xfrm>
                <a:off x="899648" y="2571750"/>
                <a:ext cx="0" cy="12016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5" name="TextBox 44"/>
            <p:cNvSpPr txBox="1"/>
            <p:nvPr/>
          </p:nvSpPr>
          <p:spPr>
            <a:xfrm>
              <a:off x="526405" y="1851670"/>
              <a:ext cx="16902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/>
                <a:t>Config</a:t>
              </a:r>
              <a:r>
                <a:rPr lang="en-US" sz="2000" dirty="0" smtClean="0"/>
                <a:t> Servers</a:t>
              </a:r>
              <a:endParaRPr lang="sk-SK" sz="2000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4360281" y="1936945"/>
              <a:ext cx="1008000" cy="3240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mongos</a:t>
              </a:r>
              <a:endParaRPr lang="sk-SK" sz="2000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5648097" y="1936945"/>
              <a:ext cx="1008000" cy="3240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mongos</a:t>
              </a:r>
              <a:endParaRPr lang="sk-SK" sz="20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429833" y="4743390"/>
              <a:ext cx="87716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Shards</a:t>
              </a:r>
              <a:endParaRPr lang="sk-SK" sz="2000" dirty="0"/>
            </a:p>
          </p:txBody>
        </p:sp>
        <p:cxnSp>
          <p:nvCxnSpPr>
            <p:cNvPr id="50" name="Straight Arrow Connector 49"/>
            <p:cNvCxnSpPr>
              <a:stCxn id="34" idx="2"/>
              <a:endCxn id="35" idx="0"/>
            </p:cNvCxnSpPr>
            <p:nvPr/>
          </p:nvCxnSpPr>
          <p:spPr>
            <a:xfrm flipH="1">
              <a:off x="3563832" y="1599606"/>
              <a:ext cx="4134" cy="337339"/>
            </a:xfrm>
            <a:prstGeom prst="straightConnector1">
              <a:avLst/>
            </a:prstGeom>
            <a:ln w="19050">
              <a:headEnd type="arrow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stCxn id="35" idx="2"/>
              <a:endCxn id="33" idx="0"/>
            </p:cNvCxnSpPr>
            <p:nvPr/>
          </p:nvCxnSpPr>
          <p:spPr>
            <a:xfrm>
              <a:off x="3563832" y="2260945"/>
              <a:ext cx="4135" cy="886869"/>
            </a:xfrm>
            <a:prstGeom prst="straightConnector1">
              <a:avLst/>
            </a:prstGeom>
            <a:ln w="19050">
              <a:headEnd type="arrow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>
              <a:endCxn id="35" idx="1"/>
            </p:cNvCxnSpPr>
            <p:nvPr/>
          </p:nvCxnSpPr>
          <p:spPr>
            <a:xfrm flipV="1">
              <a:off x="1979712" y="2098945"/>
              <a:ext cx="1080120" cy="472805"/>
            </a:xfrm>
            <a:prstGeom prst="straightConnector1">
              <a:avLst/>
            </a:prstGeom>
            <a:ln w="19050">
              <a:headEnd type="arrow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/>
            <p:nvPr/>
          </p:nvCxnSpPr>
          <p:spPr>
            <a:xfrm>
              <a:off x="1979712" y="3222121"/>
              <a:ext cx="1008112" cy="452939"/>
            </a:xfrm>
            <a:prstGeom prst="straightConnector1">
              <a:avLst/>
            </a:prstGeom>
            <a:ln w="19050">
              <a:headEnd type="arrow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/>
            <p:nvPr/>
          </p:nvCxnSpPr>
          <p:spPr>
            <a:xfrm>
              <a:off x="3851920" y="2260945"/>
              <a:ext cx="577913" cy="886869"/>
            </a:xfrm>
            <a:prstGeom prst="straightConnector1">
              <a:avLst/>
            </a:prstGeom>
            <a:ln w="19050">
              <a:headEnd type="arrow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/>
            <p:nvPr/>
          </p:nvCxnSpPr>
          <p:spPr>
            <a:xfrm>
              <a:off x="4067832" y="2260945"/>
              <a:ext cx="1576131" cy="886869"/>
            </a:xfrm>
            <a:prstGeom prst="straightConnector1">
              <a:avLst/>
            </a:prstGeom>
            <a:ln w="19050">
              <a:headEnd type="arrow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9" name="TextBox 68"/>
            <p:cNvSpPr txBox="1"/>
            <p:nvPr/>
          </p:nvSpPr>
          <p:spPr>
            <a:xfrm>
              <a:off x="6804248" y="1898890"/>
              <a:ext cx="4411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…</a:t>
              </a:r>
              <a:endParaRPr lang="sk-SK" sz="2000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804248" y="3760406"/>
              <a:ext cx="4411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…</a:t>
              </a:r>
              <a:endParaRPr lang="sk-SK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3938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3943350"/>
          </a:xfrm>
        </p:spPr>
        <p:txBody>
          <a:bodyPr/>
          <a:lstStyle/>
          <a:p>
            <a:r>
              <a:rPr lang="en-US" dirty="0" smtClean="0"/>
              <a:t>Master slave</a:t>
            </a:r>
          </a:p>
          <a:p>
            <a:pPr lvl="1"/>
            <a:r>
              <a:rPr lang="en-US" dirty="0" smtClean="0"/>
              <a:t>1 mongod is initialized as master – allows writing</a:t>
            </a:r>
          </a:p>
          <a:p>
            <a:pPr lvl="1"/>
            <a:r>
              <a:rPr lang="en-US" dirty="0" smtClean="0"/>
              <a:t>≥ 1 </a:t>
            </a:r>
            <a:r>
              <a:rPr lang="en-US" dirty="0" err="1" smtClean="0"/>
              <a:t>mongods</a:t>
            </a:r>
            <a:r>
              <a:rPr lang="en-US" dirty="0" smtClean="0"/>
              <a:t> are initialized as slaves – replicated directly from master </a:t>
            </a:r>
          </a:p>
          <a:p>
            <a:r>
              <a:rPr lang="en-US" dirty="0" smtClean="0"/>
              <a:t>Replica set</a:t>
            </a:r>
          </a:p>
          <a:p>
            <a:pPr lvl="1"/>
            <a:r>
              <a:rPr lang="en-US" dirty="0" smtClean="0"/>
              <a:t>Type of Master slave</a:t>
            </a:r>
          </a:p>
          <a:p>
            <a:pPr lvl="1"/>
            <a:r>
              <a:rPr lang="en-US" dirty="0" smtClean="0"/>
              <a:t>Master (primary node) is elected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7500" lnSpcReduction="20000"/>
          </a:bodyPr>
          <a:lstStyle/>
          <a:p>
            <a:fld id="{1AD93096-5B34-4342-9326-69289CEAE4C2}" type="slidenum">
              <a:rPr lang="en-US" smtClean="0"/>
              <a:pPr/>
              <a:t>6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8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Consistency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5399512" cy="3943350"/>
          </a:xfrm>
        </p:spPr>
        <p:txBody>
          <a:bodyPr>
            <a:normAutofit/>
          </a:bodyPr>
          <a:lstStyle/>
          <a:p>
            <a:r>
              <a:rPr lang="en-US" dirty="0" smtClean="0"/>
              <a:t>Managed by drivers</a:t>
            </a:r>
          </a:p>
          <a:p>
            <a:r>
              <a:rPr lang="en-US" dirty="0" smtClean="0"/>
              <a:t>Strong consistency</a:t>
            </a:r>
          </a:p>
          <a:p>
            <a:pPr lvl="1"/>
            <a:r>
              <a:rPr lang="en-US" dirty="0" smtClean="0"/>
              <a:t>Reading from the primary node</a:t>
            </a:r>
          </a:p>
          <a:p>
            <a:pPr lvl="1"/>
            <a:r>
              <a:rPr lang="en-US" dirty="0" smtClean="0"/>
              <a:t>E.g. updating of source code</a:t>
            </a:r>
          </a:p>
          <a:p>
            <a:r>
              <a:rPr lang="en-US" dirty="0" smtClean="0"/>
              <a:t>Eventual consistency</a:t>
            </a:r>
          </a:p>
          <a:p>
            <a:pPr lvl="1"/>
            <a:r>
              <a:rPr lang="en-US" dirty="0" smtClean="0"/>
              <a:t>Reading from any live node</a:t>
            </a:r>
          </a:p>
          <a:p>
            <a:pPr lvl="1"/>
            <a:r>
              <a:rPr lang="en-US" dirty="0" smtClean="0"/>
              <a:t>E.g. wiki page</a:t>
            </a:r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7500" lnSpcReduction="20000"/>
          </a:bodyPr>
          <a:lstStyle/>
          <a:p>
            <a:fld id="{1AD93096-5B34-4342-9326-69289CEAE4C2}" type="slidenum">
              <a:rPr lang="en-US" smtClean="0"/>
              <a:pPr/>
              <a:t>7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377791" y="2248029"/>
            <a:ext cx="1345177" cy="468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Primary</a:t>
            </a:r>
            <a:endParaRPr lang="sk-SK" sz="2800" dirty="0"/>
          </a:p>
        </p:txBody>
      </p:sp>
      <p:sp>
        <p:nvSpPr>
          <p:cNvPr id="6" name="Rectangle 5"/>
          <p:cNvSpPr/>
          <p:nvPr/>
        </p:nvSpPr>
        <p:spPr>
          <a:xfrm rot="16200000">
            <a:off x="5382030" y="2950168"/>
            <a:ext cx="1872268" cy="46799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Driver</a:t>
            </a:r>
            <a:endParaRPr lang="sk-SK" sz="2400" dirty="0"/>
          </a:p>
        </p:txBody>
      </p:sp>
      <p:sp>
        <p:nvSpPr>
          <p:cNvPr id="8" name="Rectangle 7"/>
          <p:cNvSpPr/>
          <p:nvPr/>
        </p:nvSpPr>
        <p:spPr>
          <a:xfrm>
            <a:off x="7398969" y="2950164"/>
            <a:ext cx="1345177" cy="46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Replica</a:t>
            </a:r>
            <a:endParaRPr lang="sk-SK" sz="2400" dirty="0"/>
          </a:p>
        </p:txBody>
      </p:sp>
      <p:sp>
        <p:nvSpPr>
          <p:cNvPr id="9" name="Rectangle 8"/>
          <p:cNvSpPr/>
          <p:nvPr/>
        </p:nvSpPr>
        <p:spPr>
          <a:xfrm>
            <a:off x="7388380" y="3652298"/>
            <a:ext cx="1345177" cy="46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Replica</a:t>
            </a:r>
            <a:endParaRPr lang="sk-SK" sz="2400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6552160" y="2349912"/>
            <a:ext cx="828152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6552160" y="2608130"/>
            <a:ext cx="828152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8" idx="1"/>
            <a:endCxn id="6" idx="2"/>
          </p:cNvCxnSpPr>
          <p:nvPr/>
        </p:nvCxnSpPr>
        <p:spPr>
          <a:xfrm flipH="1">
            <a:off x="6552160" y="3184164"/>
            <a:ext cx="846809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9" idx="1"/>
          </p:cNvCxnSpPr>
          <p:nvPr/>
        </p:nvCxnSpPr>
        <p:spPr>
          <a:xfrm flipH="1">
            <a:off x="6560228" y="3886298"/>
            <a:ext cx="828152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urved Connector 24"/>
          <p:cNvCxnSpPr>
            <a:stCxn id="5" idx="3"/>
            <a:endCxn id="8" idx="3"/>
          </p:cNvCxnSpPr>
          <p:nvPr/>
        </p:nvCxnSpPr>
        <p:spPr>
          <a:xfrm>
            <a:off x="8722968" y="2482029"/>
            <a:ext cx="21178" cy="702135"/>
          </a:xfrm>
          <a:prstGeom prst="curvedConnector3">
            <a:avLst>
              <a:gd name="adj1" fmla="val 1179422"/>
            </a:avLst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urved Connector 26"/>
          <p:cNvCxnSpPr>
            <a:stCxn id="5" idx="3"/>
            <a:endCxn id="9" idx="3"/>
          </p:cNvCxnSpPr>
          <p:nvPr/>
        </p:nvCxnSpPr>
        <p:spPr>
          <a:xfrm>
            <a:off x="8722968" y="2482029"/>
            <a:ext cx="10589" cy="1404269"/>
          </a:xfrm>
          <a:prstGeom prst="curvedConnector3">
            <a:avLst>
              <a:gd name="adj1" fmla="val 3492473"/>
            </a:avLst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557202" y="2553936"/>
            <a:ext cx="823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Read</a:t>
            </a:r>
            <a:endParaRPr lang="sk-SK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6498184" y="1923678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Write</a:t>
            </a:r>
            <a:endParaRPr lang="sk-SK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6557202" y="3135938"/>
            <a:ext cx="823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Read</a:t>
            </a:r>
            <a:endParaRPr lang="sk-SK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6571876" y="3844142"/>
            <a:ext cx="823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Read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4259087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Querying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351840" cy="394335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Indexing</a:t>
            </a:r>
          </a:p>
          <a:p>
            <a:r>
              <a:rPr lang="en-US" dirty="0" smtClean="0"/>
              <a:t>Querying objects’ attributes</a:t>
            </a:r>
          </a:p>
          <a:p>
            <a:pPr lvl="1"/>
            <a:r>
              <a:rPr lang="en-US" dirty="0" smtClean="0"/>
              <a:t>Logic expressions,  mathematical operations, regexes, …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ort, skip, limit</a:t>
            </a:r>
          </a:p>
          <a:p>
            <a:pPr lvl="1"/>
            <a:r>
              <a:rPr lang="en-US" dirty="0" smtClean="0"/>
              <a:t>Result: Array of queried objects</a:t>
            </a:r>
          </a:p>
          <a:p>
            <a:pPr lvl="1"/>
            <a:r>
              <a:rPr lang="en-US" dirty="0" err="1"/>
              <a:t>db.foo.find</a:t>
            </a:r>
            <a:r>
              <a:rPr lang="en-US" dirty="0"/>
              <a:t>( { name : "bob" , $or : [ { a : 1 } , { b : 2 } </a:t>
            </a:r>
            <a:r>
              <a:rPr lang="en-US" dirty="0" smtClean="0"/>
              <a:t>] })</a:t>
            </a:r>
          </a:p>
          <a:p>
            <a:r>
              <a:rPr lang="en-US" dirty="0" smtClean="0"/>
              <a:t>MapReduce + Finalize</a:t>
            </a:r>
          </a:p>
          <a:p>
            <a:pPr lvl="1"/>
            <a:r>
              <a:rPr lang="en-US" dirty="0" smtClean="0"/>
              <a:t>Result: View</a:t>
            </a:r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7500" lnSpcReduction="20000"/>
          </a:bodyPr>
          <a:lstStyle/>
          <a:p>
            <a:fld id="{1AD93096-5B34-4342-9326-69289CEAE4C2}" type="slidenum">
              <a:rPr lang="en-US" smtClean="0"/>
              <a:pPr/>
              <a:t>8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95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Updating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394335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Several confirmation techniques</a:t>
            </a:r>
          </a:p>
          <a:p>
            <a:r>
              <a:rPr lang="en-US" dirty="0" smtClean="0"/>
              <a:t>No transactions</a:t>
            </a:r>
          </a:p>
          <a:p>
            <a:r>
              <a:rPr lang="en-US" dirty="0" smtClean="0"/>
              <a:t>Atomic operations</a:t>
            </a:r>
          </a:p>
          <a:p>
            <a:pPr lvl="1"/>
            <a:r>
              <a:rPr lang="sk-SK" dirty="0" err="1" smtClean="0"/>
              <a:t>db</a:t>
            </a:r>
            <a:r>
              <a:rPr lang="sk-SK" dirty="0" smtClean="0"/>
              <a:t>.</a:t>
            </a:r>
            <a:r>
              <a:rPr lang="en-US" dirty="0" smtClean="0"/>
              <a:t>shapes</a:t>
            </a:r>
            <a:r>
              <a:rPr lang="sk-SK" dirty="0" smtClean="0"/>
              <a:t>.</a:t>
            </a:r>
            <a:r>
              <a:rPr lang="sk-SK" dirty="0" err="1" smtClean="0"/>
              <a:t>update</a:t>
            </a:r>
            <a:r>
              <a:rPr lang="sk-SK" dirty="0"/>
              <a:t>( { </a:t>
            </a:r>
            <a:r>
              <a:rPr lang="en-US" dirty="0" smtClean="0"/>
              <a:t>type</a:t>
            </a:r>
            <a:r>
              <a:rPr lang="sk-SK" dirty="0" smtClean="0"/>
              <a:t>:</a:t>
            </a:r>
            <a:r>
              <a:rPr lang="sk-SK" dirty="0"/>
              <a:t> </a:t>
            </a:r>
            <a:r>
              <a:rPr lang="sk-SK" dirty="0" smtClean="0"/>
              <a:t>"</a:t>
            </a:r>
            <a:r>
              <a:rPr lang="en-US" dirty="0" smtClean="0"/>
              <a:t>square</a:t>
            </a:r>
            <a:r>
              <a:rPr lang="sk-SK" dirty="0" smtClean="0"/>
              <a:t>" </a:t>
            </a:r>
            <a:r>
              <a:rPr lang="sk-SK" dirty="0"/>
              <a:t>}, { $</a:t>
            </a:r>
            <a:r>
              <a:rPr lang="sk-SK" dirty="0" err="1"/>
              <a:t>inc</a:t>
            </a:r>
            <a:r>
              <a:rPr lang="sk-SK" dirty="0"/>
              <a:t>: { </a:t>
            </a:r>
            <a:r>
              <a:rPr lang="sk-SK" dirty="0" smtClean="0"/>
              <a:t>x:</a:t>
            </a:r>
            <a:r>
              <a:rPr lang="en-US" dirty="0" smtClean="0"/>
              <a:t> 5 </a:t>
            </a:r>
            <a:r>
              <a:rPr lang="sk-SK" dirty="0" smtClean="0"/>
              <a:t>} }</a:t>
            </a:r>
            <a:r>
              <a:rPr lang="en-US" dirty="0" smtClean="0"/>
              <a:t> </a:t>
            </a:r>
            <a:r>
              <a:rPr lang="sk-SK" dirty="0" smtClean="0"/>
              <a:t>)</a:t>
            </a:r>
            <a:endParaRPr lang="en-US" dirty="0" smtClean="0"/>
          </a:p>
          <a:p>
            <a:r>
              <a:rPr lang="en-US" dirty="0" smtClean="0"/>
              <a:t>Blocking – does </a:t>
            </a:r>
            <a:r>
              <a:rPr lang="en-US" dirty="0"/>
              <a:t>not support </a:t>
            </a:r>
            <a:r>
              <a:rPr lang="en-US" dirty="0" err="1" smtClean="0"/>
              <a:t>sharding</a:t>
            </a:r>
            <a:endParaRPr lang="en-US" dirty="0"/>
          </a:p>
          <a:p>
            <a:pPr lvl="1"/>
            <a:r>
              <a:rPr lang="sk-SK" dirty="0" err="1"/>
              <a:t>db.students.update</a:t>
            </a:r>
            <a:r>
              <a:rPr lang="sk-SK" dirty="0"/>
              <a:t>({</a:t>
            </a:r>
            <a:r>
              <a:rPr lang="sk-SK" dirty="0" err="1"/>
              <a:t>score</a:t>
            </a:r>
            <a:r>
              <a:rPr lang="sk-SK" dirty="0"/>
              <a:t>: {$</a:t>
            </a:r>
            <a:r>
              <a:rPr lang="sk-SK" dirty="0" err="1"/>
              <a:t>gt</a:t>
            </a:r>
            <a:r>
              <a:rPr lang="sk-SK" dirty="0"/>
              <a:t>: 60}, $</a:t>
            </a:r>
            <a:r>
              <a:rPr lang="sk-SK" dirty="0" err="1"/>
              <a:t>atomic</a:t>
            </a:r>
            <a:r>
              <a:rPr lang="sk-SK" dirty="0"/>
              <a:t>: </a:t>
            </a:r>
            <a:r>
              <a:rPr lang="sk-SK" dirty="0" err="1"/>
              <a:t>true</a:t>
            </a:r>
            <a:r>
              <a:rPr lang="sk-SK" dirty="0"/>
              <a:t>}, {$set: {</a:t>
            </a:r>
            <a:r>
              <a:rPr lang="sk-SK" dirty="0" err="1"/>
              <a:t>pass</a:t>
            </a:r>
            <a:r>
              <a:rPr lang="sk-SK" dirty="0"/>
              <a:t>: </a:t>
            </a:r>
            <a:r>
              <a:rPr lang="sk-SK" dirty="0" err="1"/>
              <a:t>true</a:t>
            </a:r>
            <a:r>
              <a:rPr lang="sk-SK" dirty="0"/>
              <a:t>}}, </a:t>
            </a:r>
            <a:r>
              <a:rPr lang="sk-SK" dirty="0" err="1"/>
              <a:t>false</a:t>
            </a:r>
            <a:r>
              <a:rPr lang="sk-SK" dirty="0"/>
              <a:t>, </a:t>
            </a:r>
            <a:r>
              <a:rPr lang="sk-SK" dirty="0" err="1"/>
              <a:t>true</a:t>
            </a:r>
            <a:r>
              <a:rPr lang="sk-SK" dirty="0" smtClean="0"/>
              <a:t>)</a:t>
            </a:r>
            <a:endParaRPr lang="en-US" dirty="0" smtClean="0"/>
          </a:p>
          <a:p>
            <a:r>
              <a:rPr lang="sk-SK" dirty="0" err="1"/>
              <a:t>Find</a:t>
            </a:r>
            <a:r>
              <a:rPr lang="sk-SK" dirty="0"/>
              <a:t> and </a:t>
            </a:r>
            <a:r>
              <a:rPr lang="sk-SK" dirty="0" err="1" smtClean="0"/>
              <a:t>Modify</a:t>
            </a:r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7500" lnSpcReduction="20000"/>
          </a:bodyPr>
          <a:lstStyle/>
          <a:p>
            <a:fld id="{1AD93096-5B34-4342-9326-69289CEAE4C2}" type="slidenum">
              <a:rPr lang="en-US" smtClean="0"/>
              <a:pPr/>
              <a:t>9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38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WeTemplate">
  <a:themeElements>
    <a:clrScheme name="Custom 1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3891A7"/>
      </a:hlink>
      <a:folHlink>
        <a:srgbClr val="3891A7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7B6A5FA-AEDC-493D-A38F-607DB1F387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PeWeTemplate</Template>
  <TotalTime>0</TotalTime>
  <Words>686</Words>
  <Application>Microsoft Office PowerPoint</Application>
  <PresentationFormat>On-screen Show (16:9)</PresentationFormat>
  <Paragraphs>157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PeWeTemplate</vt:lpstr>
      <vt:lpstr>MongoDB NoSQL series</vt:lpstr>
      <vt:lpstr>Prominent Users</vt:lpstr>
      <vt:lpstr>Internal Structure</vt:lpstr>
      <vt:lpstr>Architecture</vt:lpstr>
      <vt:lpstr>Architecture - Partitioned database</vt:lpstr>
      <vt:lpstr>Replication</vt:lpstr>
      <vt:lpstr>Consistency</vt:lpstr>
      <vt:lpstr>Querying</vt:lpstr>
      <vt:lpstr>Updating</vt:lpstr>
      <vt:lpstr>Connectors</vt:lpstr>
      <vt:lpstr>Drivers - C#</vt:lpstr>
      <vt:lpstr>JavaScript Console</vt:lpstr>
      <vt:lpstr>Resources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2012-03-15T14:09:05Z</dcterms:created>
  <dcterms:modified xsi:type="dcterms:W3CDTF">2012-03-17T14:51:53Z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TC101671251033</vt:lpwstr>
  </property>
</Properties>
</file>