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4" r:id="rId2"/>
    <p:sldId id="266" r:id="rId3"/>
    <p:sldId id="265" r:id="rId4"/>
    <p:sldId id="267" r:id="rId5"/>
    <p:sldId id="269" r:id="rId6"/>
    <p:sldId id="268" r:id="rId7"/>
    <p:sldId id="270" r:id="rId8"/>
    <p:sldId id="287" r:id="rId9"/>
    <p:sldId id="288" r:id="rId10"/>
    <p:sldId id="289" r:id="rId11"/>
    <p:sldId id="290" r:id="rId12"/>
    <p:sldId id="291" r:id="rId13"/>
    <p:sldId id="282" r:id="rId14"/>
    <p:sldId id="283" r:id="rId15"/>
    <p:sldId id="284" r:id="rId16"/>
    <p:sldId id="285" r:id="rId17"/>
    <p:sldId id="286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57" r:id="rId28"/>
    <p:sldId id="262" r:id="rId29"/>
    <p:sldId id="263" r:id="rId30"/>
    <p:sldId id="261" r:id="rId31"/>
    <p:sldId id="258" r:id="rId32"/>
    <p:sldId id="272" r:id="rId33"/>
    <p:sldId id="271" r:id="rId3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E0C0A0"/>
    <a:srgbClr val="663300"/>
    <a:srgbClr val="00566D"/>
    <a:srgbClr val="422C16"/>
    <a:srgbClr val="0C788E"/>
    <a:srgbClr val="0066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5" autoAdjust="0"/>
    <p:restoredTop sz="85600" autoAdjust="0"/>
  </p:normalViewPr>
  <p:slideViewPr>
    <p:cSldViewPr>
      <p:cViewPr>
        <p:scale>
          <a:sx n="75" d="100"/>
          <a:sy n="75" d="100"/>
        </p:scale>
        <p:origin x="-2580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DAF505E-F8E7-4131-9120-5A52F8BB9779}" type="datetimeFigureOut">
              <a:rPr lang="sk-SK"/>
              <a:pPr>
                <a:defRPr/>
              </a:pPr>
              <a:t>4. 4. 2013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306746F-6C28-4C66-82FB-EA27F99CEEE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7352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wiki.fiit.stuba.sk/research/seminars/pewe/identity/logo/logo_pewe_titled_fullcolor_lbcg_fin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" name="AutoShape 4" descr="https://wiki.fiit.stuba.sk/research/seminars/pewe/identity/logo/logo_pewe_titled_fullcolor_lbcg_fin.png"/>
          <p:cNvSpPr>
            <a:spLocks noChangeAspect="1" noChangeArrowheads="1"/>
          </p:cNvSpPr>
          <p:nvPr userDrawn="1"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8" name="AutoShape 6" descr="https://wiki.fiit.stuba.sk/research/seminars/pewe/identity/logo/logo_pewe_titled_fullcolor_lbcg_fin.png"/>
          <p:cNvSpPr>
            <a:spLocks noChangeAspect="1" noChangeArrowheads="1"/>
          </p:cNvSpPr>
          <p:nvPr userDrawn="1"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9" name="AutoShape 8" descr="https://wiki.fiit.stuba.sk/research/seminars/pewe/identity/logo/logo_pewe_titled_fullcolor_lbcg_fin.png"/>
          <p:cNvSpPr>
            <a:spLocks noChangeAspect="1" noChangeArrowheads="1"/>
          </p:cNvSpPr>
          <p:nvPr userDrawn="1"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10" name="Picture 10" descr="E:\!Docasny\template\logo_pewe_titled_fullcolor_lbcg_fi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51" y="6340475"/>
            <a:ext cx="11144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E:\My School\! Diplomovy Projekt\Conference - ACM SPY\Prezentacie\STU-FIIT-zfv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353175"/>
            <a:ext cx="101441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50825" y="3861048"/>
            <a:ext cx="5254625" cy="936104"/>
          </a:xfrm>
          <a:prstGeom prst="rect">
            <a:avLst/>
          </a:prstGeom>
        </p:spPr>
        <p:txBody>
          <a:bodyPr/>
          <a:lstStyle>
            <a:lvl1pPr algn="l">
              <a:defRPr sz="2400" b="1" baseline="0">
                <a:solidFill>
                  <a:srgbClr val="663300"/>
                </a:solidFill>
              </a:defRPr>
            </a:lvl1pPr>
          </a:lstStyle>
          <a:p>
            <a:r>
              <a:rPr lang="sk-SK" dirty="0" smtClean="0"/>
              <a:t>Upravte štýly predlohy textu</a:t>
            </a:r>
            <a:endParaRPr lang="es-ES" dirty="0"/>
          </a:p>
        </p:txBody>
      </p:sp>
      <p:sp>
        <p:nvSpPr>
          <p:cNvPr id="15" name="Zástupný symbol textu 14"/>
          <p:cNvSpPr>
            <a:spLocks noGrp="1"/>
          </p:cNvSpPr>
          <p:nvPr>
            <p:ph type="body" sz="quarter" idx="10"/>
          </p:nvPr>
        </p:nvSpPr>
        <p:spPr>
          <a:xfrm>
            <a:off x="6516216" y="6165304"/>
            <a:ext cx="2448397" cy="69269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>
                <a:solidFill>
                  <a:srgbClr val="996633"/>
                </a:solidFill>
              </a:defRPr>
            </a:lvl1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  <p:sp>
        <p:nvSpPr>
          <p:cNvPr id="22" name="Podnadpis 2"/>
          <p:cNvSpPr>
            <a:spLocks noGrp="1"/>
          </p:cNvSpPr>
          <p:nvPr>
            <p:ph type="subTitle" idx="1"/>
          </p:nvPr>
        </p:nvSpPr>
        <p:spPr>
          <a:xfrm>
            <a:off x="251520" y="4869160"/>
            <a:ext cx="5248672" cy="72008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996633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dirty="0" smtClean="0"/>
              <a:t>Kliknite sem a upravte štýl predlohy podnadpisov.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2416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7410450" y="6308725"/>
            <a:ext cx="546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D3305797-6ADE-4548-B6F4-76918F6FB208}" type="slidenum">
              <a:rPr lang="fr-FR" sz="1400" b="1" smtClean="0">
                <a:solidFill>
                  <a:srgbClr val="996633"/>
                </a:solidFill>
              </a:rPr>
              <a:pPr algn="r" eaLnBrk="1" hangingPunct="1">
                <a:defRPr/>
              </a:pPr>
              <a:t>‹#›</a:t>
            </a:fld>
            <a:endParaRPr lang="fr-FR" b="1" smtClean="0">
              <a:solidFill>
                <a:srgbClr val="996633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400">
                <a:solidFill>
                  <a:srgbClr val="996633"/>
                </a:solidFill>
              </a:defRPr>
            </a:lvl1pPr>
            <a:lvl2pPr>
              <a:defRPr sz="2000">
                <a:solidFill>
                  <a:srgbClr val="422C16"/>
                </a:solidFill>
              </a:defRPr>
            </a:lvl2pPr>
            <a:lvl3pPr>
              <a:defRPr sz="1800">
                <a:solidFill>
                  <a:srgbClr val="422C16"/>
                </a:solidFill>
              </a:defRPr>
            </a:lvl3pPr>
            <a:lvl4pPr>
              <a:defRPr sz="1600">
                <a:solidFill>
                  <a:srgbClr val="422C16"/>
                </a:solidFill>
              </a:defRPr>
            </a:lvl4pPr>
            <a:lvl5pPr>
              <a:defRPr sz="1600">
                <a:solidFill>
                  <a:srgbClr val="422C16"/>
                </a:solidFill>
              </a:defRPr>
            </a:lvl5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  <a:prstGeom prst="rect">
            <a:avLst/>
          </a:prstGeom>
        </p:spPr>
        <p:txBody>
          <a:bodyPr anchor="ctr"/>
          <a:lstStyle>
            <a:lvl1pPr algn="ctr">
              <a:defRPr sz="2800" b="1">
                <a:solidFill>
                  <a:srgbClr val="663300"/>
                </a:solidFill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6932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>
                <a:solidFill>
                  <a:srgbClr val="663300"/>
                </a:solidFill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99663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45622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7410450" y="6308725"/>
            <a:ext cx="546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E330A2A0-430E-42B0-9107-7B50DA999FBF}" type="slidenum">
              <a:rPr lang="fr-FR" sz="1400" b="1" smtClean="0">
                <a:solidFill>
                  <a:srgbClr val="996633"/>
                </a:solidFill>
              </a:rPr>
              <a:pPr algn="r" eaLnBrk="1" hangingPunct="1">
                <a:defRPr/>
              </a:pPr>
              <a:t>‹#›</a:t>
            </a:fld>
            <a:endParaRPr lang="fr-FR" b="1" smtClean="0">
              <a:solidFill>
                <a:srgbClr val="996633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3711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22C16"/>
                </a:solidFill>
              </a:defRPr>
            </a:lvl1pPr>
            <a:lvl2pPr>
              <a:defRPr sz="2000">
                <a:solidFill>
                  <a:srgbClr val="422C16"/>
                </a:solidFill>
              </a:defRPr>
            </a:lvl2pPr>
            <a:lvl3pPr>
              <a:defRPr sz="1800">
                <a:solidFill>
                  <a:srgbClr val="422C16"/>
                </a:solidFill>
              </a:defRPr>
            </a:lvl3pPr>
            <a:lvl4pPr>
              <a:defRPr sz="1600">
                <a:solidFill>
                  <a:srgbClr val="422C16"/>
                </a:solidFill>
              </a:defRPr>
            </a:lvl4pPr>
            <a:lvl5pPr>
              <a:defRPr sz="1600">
                <a:solidFill>
                  <a:srgbClr val="422C1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3711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22C16"/>
                </a:solidFill>
              </a:defRPr>
            </a:lvl1pPr>
            <a:lvl2pPr>
              <a:defRPr sz="2000">
                <a:solidFill>
                  <a:srgbClr val="422C16"/>
                </a:solidFill>
              </a:defRPr>
            </a:lvl2pPr>
            <a:lvl3pPr>
              <a:defRPr sz="1800">
                <a:solidFill>
                  <a:srgbClr val="422C16"/>
                </a:solidFill>
              </a:defRPr>
            </a:lvl3pPr>
            <a:lvl4pPr>
              <a:defRPr sz="1600">
                <a:solidFill>
                  <a:srgbClr val="422C16"/>
                </a:solidFill>
              </a:defRPr>
            </a:lvl4pPr>
            <a:lvl5pPr>
              <a:defRPr sz="1600">
                <a:solidFill>
                  <a:srgbClr val="422C1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11" name="Nadpis 7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  <a:prstGeom prst="rect">
            <a:avLst/>
          </a:prstGeom>
        </p:spPr>
        <p:txBody>
          <a:bodyPr anchor="ctr"/>
          <a:lstStyle>
            <a:lvl1pPr algn="ctr">
              <a:defRPr sz="2800" b="1">
                <a:solidFill>
                  <a:srgbClr val="663300"/>
                </a:solidFill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8042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7410450" y="6308725"/>
            <a:ext cx="546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03DD057B-41B4-4A50-BD00-F88F996C6210}" type="slidenum">
              <a:rPr lang="fr-FR" sz="1400" b="1" smtClean="0">
                <a:solidFill>
                  <a:srgbClr val="996633"/>
                </a:solidFill>
              </a:rPr>
              <a:pPr algn="r" eaLnBrk="1" hangingPunct="1">
                <a:defRPr/>
              </a:pPr>
              <a:t>‹#›</a:t>
            </a:fld>
            <a:endParaRPr lang="fr-FR" b="1" smtClean="0">
              <a:solidFill>
                <a:srgbClr val="996633"/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6633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22C16"/>
                </a:solidFill>
              </a:defRPr>
            </a:lvl1pPr>
            <a:lvl2pPr>
              <a:defRPr sz="2000">
                <a:solidFill>
                  <a:srgbClr val="422C16"/>
                </a:solidFill>
              </a:defRPr>
            </a:lvl2pPr>
            <a:lvl3pPr>
              <a:defRPr sz="1800">
                <a:solidFill>
                  <a:srgbClr val="422C16"/>
                </a:solidFill>
              </a:defRPr>
            </a:lvl3pPr>
            <a:lvl4pPr>
              <a:defRPr sz="1600">
                <a:solidFill>
                  <a:srgbClr val="422C16"/>
                </a:solidFill>
              </a:defRPr>
            </a:lvl4pPr>
            <a:lvl5pPr>
              <a:defRPr sz="1600">
                <a:solidFill>
                  <a:srgbClr val="422C1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6633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22C16"/>
                </a:solidFill>
              </a:defRPr>
            </a:lvl1pPr>
            <a:lvl2pPr>
              <a:defRPr sz="2000">
                <a:solidFill>
                  <a:srgbClr val="422C16"/>
                </a:solidFill>
              </a:defRPr>
            </a:lvl2pPr>
            <a:lvl3pPr>
              <a:defRPr sz="1800">
                <a:solidFill>
                  <a:srgbClr val="422C16"/>
                </a:solidFill>
              </a:defRPr>
            </a:lvl3pPr>
            <a:lvl4pPr>
              <a:defRPr sz="1600">
                <a:solidFill>
                  <a:srgbClr val="422C16"/>
                </a:solidFill>
              </a:defRPr>
            </a:lvl4pPr>
            <a:lvl5pPr>
              <a:defRPr sz="1600">
                <a:solidFill>
                  <a:srgbClr val="422C1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12" name="Nadpis 7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  <a:prstGeom prst="rect">
            <a:avLst/>
          </a:prstGeom>
        </p:spPr>
        <p:txBody>
          <a:bodyPr anchor="ctr"/>
          <a:lstStyle>
            <a:lvl1pPr algn="ctr">
              <a:defRPr sz="2800" b="1">
                <a:solidFill>
                  <a:srgbClr val="663300"/>
                </a:solidFill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7864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 userDrawn="1"/>
        </p:nvSpPr>
        <p:spPr bwMode="auto">
          <a:xfrm>
            <a:off x="7410450" y="6308725"/>
            <a:ext cx="546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E1763610-102E-4DCD-BB49-F451DA94EB0D}" type="slidenum">
              <a:rPr lang="fr-FR" sz="1400" b="1" smtClean="0">
                <a:solidFill>
                  <a:srgbClr val="996633"/>
                </a:solidFill>
              </a:rPr>
              <a:pPr algn="r" eaLnBrk="1" hangingPunct="1">
                <a:defRPr/>
              </a:pPr>
              <a:t>‹#›</a:t>
            </a:fld>
            <a:endParaRPr lang="fr-FR" b="1" smtClean="0">
              <a:solidFill>
                <a:srgbClr val="996633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  <a:prstGeom prst="rect">
            <a:avLst/>
          </a:prstGeom>
        </p:spPr>
        <p:txBody>
          <a:bodyPr anchor="ctr"/>
          <a:lstStyle>
            <a:lvl1pPr algn="ctr">
              <a:defRPr sz="2800" b="1">
                <a:solidFill>
                  <a:srgbClr val="663300"/>
                </a:solidFill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6560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 userDrawn="1"/>
        </p:nvSpPr>
        <p:spPr bwMode="auto">
          <a:xfrm>
            <a:off x="7410450" y="6308725"/>
            <a:ext cx="546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AFB25923-7891-4090-BE45-FDCD7C8E7176}" type="slidenum">
              <a:rPr lang="fr-FR" sz="1400" b="1" smtClean="0">
                <a:solidFill>
                  <a:srgbClr val="996633"/>
                </a:solidFill>
              </a:rPr>
              <a:pPr algn="r" eaLnBrk="1" hangingPunct="1">
                <a:defRPr/>
              </a:pPr>
              <a:t>‹#›</a:t>
            </a:fld>
            <a:endParaRPr lang="fr-FR" b="1" smtClean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5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7410450" y="6308725"/>
            <a:ext cx="546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E6E6A7CE-9637-4DBD-9365-25F909AD8ECE}" type="slidenum">
              <a:rPr lang="fr-FR" sz="1400" b="1" smtClean="0">
                <a:solidFill>
                  <a:srgbClr val="996633"/>
                </a:solidFill>
              </a:rPr>
              <a:pPr algn="r" eaLnBrk="1" hangingPunct="1">
                <a:defRPr/>
              </a:pPr>
              <a:t>‹#›</a:t>
            </a:fld>
            <a:endParaRPr lang="fr-FR" b="1" smtClean="0">
              <a:solidFill>
                <a:srgbClr val="996633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663300"/>
                </a:solidFill>
              </a:defRPr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dirty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22C1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1953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2" r:id="rId3"/>
    <p:sldLayoutId id="2147483735" r:id="rId4"/>
    <p:sldLayoutId id="2147483736" r:id="rId5"/>
    <p:sldLayoutId id="2147483737" r:id="rId6"/>
    <p:sldLayoutId id="2147483738" r:id="rId7"/>
    <p:sldLayoutId id="2147483739" r:id="rId8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Online </a:t>
            </a:r>
            <a:r>
              <a:rPr lang="en-US" sz="3600" dirty="0" err="1" smtClean="0"/>
              <a:t>kurzy</a:t>
            </a:r>
            <a:endParaRPr lang="sk-SK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sk-SK" dirty="0" smtClean="0"/>
              <a:t>a</a:t>
            </a:r>
            <a:r>
              <a:rPr lang="en-US" dirty="0" err="1" smtClean="0"/>
              <a:t>pr</a:t>
            </a:r>
            <a:r>
              <a:rPr lang="sk-SK" dirty="0" smtClean="0"/>
              <a:t>íl 2013</a:t>
            </a:r>
            <a:endParaRPr lang="sk-SK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sk-SK" dirty="0" smtClean="0"/>
              <a:t>Skúsenosti, zážitky, dojmy, odporúčania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28469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Hodnotenie</a:t>
            </a:r>
            <a:endParaRPr lang="en-US" dirty="0"/>
          </a:p>
          <a:p>
            <a:pPr lvl="1"/>
            <a:r>
              <a:rPr lang="sk-SK" dirty="0" smtClean="0"/>
              <a:t>Jasne, jednoducho a vecne vysvetlená problematika</a:t>
            </a:r>
          </a:p>
          <a:p>
            <a:pPr lvl="1"/>
            <a:r>
              <a:rPr lang="sk-SK" dirty="0" smtClean="0"/>
              <a:t>Učivo je prehľadne rozdelené na štyri veľké celky</a:t>
            </a:r>
            <a:endParaRPr lang="en-GB" dirty="0" smtClean="0"/>
          </a:p>
          <a:p>
            <a:pPr lvl="1"/>
            <a:r>
              <a:rPr lang="sk-SK" dirty="0" smtClean="0"/>
              <a:t>Množstvo praktických ukážok reálnych použití naprieč celým kurzom</a:t>
            </a:r>
          </a:p>
          <a:p>
            <a:pPr lvl="2"/>
            <a:r>
              <a:rPr lang="sk-SK" dirty="0" smtClean="0"/>
              <a:t>Diagnostikovanie (chorôb, chýb)</a:t>
            </a:r>
          </a:p>
          <a:p>
            <a:pPr lvl="2"/>
            <a:r>
              <a:rPr lang="sk-SK" dirty="0" smtClean="0"/>
              <a:t>3D rekonštrukcia scény z fotiek</a:t>
            </a:r>
          </a:p>
          <a:p>
            <a:pPr lvl="2"/>
            <a:r>
              <a:rPr lang="sk-SK" dirty="0" smtClean="0"/>
              <a:t>Rozpoznávanie objektov na fotkách</a:t>
            </a:r>
          </a:p>
          <a:p>
            <a:pPr lvl="2"/>
            <a:r>
              <a:rPr lang="sk-SK" dirty="0" smtClean="0"/>
              <a:t>OCR so zohľadnením kontextu</a:t>
            </a:r>
          </a:p>
          <a:p>
            <a:pPr lvl="2"/>
            <a:r>
              <a:rPr lang="sk-SK" dirty="0" smtClean="0"/>
              <a:t>Určovanie polohy robota</a:t>
            </a:r>
          </a:p>
          <a:p>
            <a:pPr lvl="1"/>
            <a:r>
              <a:rPr lang="sk-SK" dirty="0" smtClean="0"/>
              <a:t>Prednáša Daphne Koller zo Standfordu, spoluzakladateľka projektu Coursera</a:t>
            </a:r>
          </a:p>
          <a:p>
            <a:pPr lvl="1"/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Probabilistic Graphical Models</a:t>
            </a:r>
            <a:r>
              <a:rPr lang="sk-SK" dirty="0" smtClean="0"/>
              <a:t> </a:t>
            </a:r>
            <a:r>
              <a:rPr lang="sk-SK" dirty="0"/>
              <a:t>@ coursera.org</a:t>
            </a:r>
          </a:p>
        </p:txBody>
      </p:sp>
    </p:spTree>
    <p:extLst>
      <p:ext uri="{BB962C8B-B14F-4D97-AF65-F5344CB8AC3E}">
        <p14:creationId xmlns:p14="http://schemas.microsoft.com/office/powerpoint/2010/main" val="621555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Probabilistic Graphical Models</a:t>
            </a:r>
            <a:r>
              <a:rPr lang="sk-SK" dirty="0" smtClean="0"/>
              <a:t> </a:t>
            </a:r>
            <a:r>
              <a:rPr lang="sk-SK" dirty="0"/>
              <a:t>@ coursera.org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08" y="1196752"/>
            <a:ext cx="8887984" cy="504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7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Trvanie a náročnosť</a:t>
            </a:r>
          </a:p>
          <a:p>
            <a:pPr lvl="1"/>
            <a:r>
              <a:rPr lang="sk-SK" dirty="0" smtClean="0"/>
              <a:t>11 týždňov</a:t>
            </a:r>
            <a:r>
              <a:rPr lang="sk-SK" dirty="0"/>
              <a:t>;</a:t>
            </a:r>
            <a:r>
              <a:rPr lang="en-GB" dirty="0" smtClean="0"/>
              <a:t> 2</a:t>
            </a:r>
            <a:r>
              <a:rPr lang="sk-SK" dirty="0" smtClean="0"/>
              <a:t>,5</a:t>
            </a:r>
            <a:r>
              <a:rPr lang="en-GB" dirty="0" smtClean="0"/>
              <a:t>-3</a:t>
            </a:r>
            <a:r>
              <a:rPr lang="sk-SK" dirty="0" smtClean="0"/>
              <a:t>,</a:t>
            </a:r>
            <a:r>
              <a:rPr lang="en-GB" dirty="0" smtClean="0"/>
              <a:t>5</a:t>
            </a:r>
            <a:r>
              <a:rPr lang="sk-SK" dirty="0" smtClean="0"/>
              <a:t> </a:t>
            </a:r>
            <a:r>
              <a:rPr lang="sk-SK" smtClean="0"/>
              <a:t>hodín prednášok a 5-10 programátorských úloh za týždeň</a:t>
            </a:r>
            <a:endParaRPr lang="sk-SK" dirty="0" smtClean="0"/>
          </a:p>
          <a:p>
            <a:r>
              <a:rPr lang="sk-SK" dirty="0"/>
              <a:t>Požiadavky na absolvovanie kurzu</a:t>
            </a:r>
          </a:p>
          <a:p>
            <a:pPr lvl="1"/>
            <a:r>
              <a:rPr lang="sk-SK" dirty="0" smtClean="0"/>
              <a:t>Ovládanie aspoň jedného programovacieho jazyka</a:t>
            </a:r>
          </a:p>
          <a:p>
            <a:pPr lvl="1"/>
            <a:r>
              <a:rPr lang="sk-SK" dirty="0" smtClean="0"/>
              <a:t>Programovacie zadania sa riešia v Matlabe alebo Octave (súčasťou kurzu je tutoriál)</a:t>
            </a:r>
          </a:p>
          <a:p>
            <a:pPr lvl="1"/>
            <a:r>
              <a:rPr lang="sk-SK" dirty="0" smtClean="0"/>
              <a:t>Výhodou sú vedomosti z oblasti diskrétnej pravdepodobnosti</a:t>
            </a:r>
          </a:p>
          <a:p>
            <a:r>
              <a:rPr lang="sk-SK" dirty="0" smtClean="0"/>
              <a:t>Začiatok nasledujúceho kurzu</a:t>
            </a:r>
            <a:endParaRPr lang="sk-SK" dirty="0"/>
          </a:p>
          <a:p>
            <a:pPr lvl="1"/>
            <a:r>
              <a:rPr lang="sk-SK" dirty="0" smtClean="0"/>
              <a:t>8. </a:t>
            </a:r>
            <a:r>
              <a:rPr lang="sk-SK" dirty="0"/>
              <a:t>apríl </a:t>
            </a:r>
            <a:r>
              <a:rPr lang="sk-SK" dirty="0" smtClean="0"/>
              <a:t>2013</a:t>
            </a:r>
          </a:p>
          <a:p>
            <a:pPr lvl="1"/>
            <a:r>
              <a:rPr lang="sk-SK" dirty="0" smtClean="0"/>
              <a:t>https</a:t>
            </a:r>
            <a:r>
              <a:rPr lang="sk-SK" dirty="0"/>
              <a:t>://</a:t>
            </a:r>
            <a:r>
              <a:rPr lang="sk-SK" dirty="0" smtClean="0"/>
              <a:t>www.coursera.org/course/pgm</a:t>
            </a:r>
            <a:endParaRPr lang="sk-SK" dirty="0"/>
          </a:p>
          <a:p>
            <a:pPr marL="457200" lvl="1" indent="0">
              <a:buNone/>
            </a:pPr>
            <a:endParaRPr lang="sk-SK" dirty="0" smtClean="0"/>
          </a:p>
          <a:p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Probabilistic Graphical Models </a:t>
            </a:r>
            <a:r>
              <a:rPr lang="sk-SK" dirty="0" smtClean="0"/>
              <a:t>@ coursera.org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23688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cap="none" dirty="0" smtClean="0"/>
              <a:t>Think Again: How to Reason and Argue</a:t>
            </a:r>
            <a:r>
              <a:rPr lang="sk-SK" dirty="0"/>
              <a:t/>
            </a:r>
            <a:br>
              <a:rPr lang="sk-SK" dirty="0"/>
            </a:br>
            <a:r>
              <a:rPr lang="sk-SK" sz="2000" cap="none" dirty="0" err="1" smtClean="0"/>
              <a:t>www.coursera.org</a:t>
            </a:r>
            <a:endParaRPr lang="sk-SK" sz="2000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2400" dirty="0" smtClean="0"/>
              <a:t>Robo Móro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5695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spcBef>
                <a:spcPts val="1800"/>
              </a:spcBef>
            </a:pPr>
            <a:r>
              <a:rPr lang="sk-SK" dirty="0" smtClean="0">
                <a:solidFill>
                  <a:srgbClr val="996633"/>
                </a:solidFill>
              </a:rPr>
              <a:t>Obsah </a:t>
            </a:r>
            <a:r>
              <a:rPr lang="sk-SK" dirty="0">
                <a:solidFill>
                  <a:srgbClr val="996633"/>
                </a:solidFill>
              </a:rPr>
              <a:t>kurzu</a:t>
            </a:r>
            <a:endParaRPr lang="en-US" dirty="0">
              <a:solidFill>
                <a:srgbClr val="996633"/>
              </a:solidFill>
            </a:endParaRPr>
          </a:p>
          <a:p>
            <a:pPr lvl="1"/>
            <a:r>
              <a:rPr lang="sk-SK" dirty="0" smtClean="0"/>
              <a:t>Základné oboznámenie sa argumentmi</a:t>
            </a:r>
          </a:p>
          <a:p>
            <a:pPr lvl="1"/>
            <a:r>
              <a:rPr lang="sk-SK" dirty="0" smtClean="0"/>
              <a:t>Analýza argumentov</a:t>
            </a:r>
          </a:p>
          <a:p>
            <a:pPr lvl="1"/>
            <a:r>
              <a:rPr lang="sk-SK" dirty="0" smtClean="0"/>
              <a:t>Výroková logika</a:t>
            </a:r>
          </a:p>
          <a:p>
            <a:pPr lvl="1"/>
            <a:r>
              <a:rPr lang="sk-SK" dirty="0" err="1" smtClean="0"/>
              <a:t>Sylogizmy</a:t>
            </a:r>
            <a:endParaRPr lang="sk-SK" dirty="0" smtClean="0"/>
          </a:p>
          <a:p>
            <a:pPr lvl="1"/>
            <a:r>
              <a:rPr lang="sk-SK" dirty="0" smtClean="0"/>
              <a:t>Induktívne argumenty</a:t>
            </a:r>
          </a:p>
          <a:p>
            <a:pPr lvl="1"/>
            <a:r>
              <a:rPr lang="sk-SK" dirty="0" smtClean="0"/>
              <a:t>Kauzálne zdôvodňovanie</a:t>
            </a:r>
          </a:p>
          <a:p>
            <a:pPr lvl="1"/>
            <a:r>
              <a:rPr lang="sk-SK" dirty="0" smtClean="0"/>
              <a:t>Náhodnosť</a:t>
            </a:r>
          </a:p>
          <a:p>
            <a:pPr lvl="1"/>
            <a:r>
              <a:rPr lang="sk-SK" dirty="0" smtClean="0"/>
              <a:t>Časté omyly</a:t>
            </a:r>
          </a:p>
          <a:p>
            <a:pPr lvl="1"/>
            <a:r>
              <a:rPr lang="sk-SK" dirty="0" smtClean="0"/>
              <a:t>Príklady aplikácií</a:t>
            </a:r>
            <a:endParaRPr lang="sk-SK" dirty="0"/>
          </a:p>
          <a:p>
            <a:pPr lvl="1"/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sk-SK" dirty="0">
                <a:solidFill>
                  <a:srgbClr val="996633"/>
                </a:solidFill>
              </a:rPr>
              <a:t>Formát kurzu</a:t>
            </a:r>
            <a:endParaRPr lang="en-US" dirty="0">
              <a:solidFill>
                <a:srgbClr val="996633"/>
              </a:solidFill>
            </a:endParaRPr>
          </a:p>
          <a:p>
            <a:pPr lvl="1"/>
            <a:r>
              <a:rPr lang="sk-SK" dirty="0"/>
              <a:t>Video prezentácie</a:t>
            </a:r>
          </a:p>
          <a:p>
            <a:pPr lvl="1"/>
            <a:r>
              <a:rPr lang="sk-SK" dirty="0" smtClean="0"/>
              <a:t>Krátke cvičenia po každom videu</a:t>
            </a:r>
          </a:p>
          <a:p>
            <a:pPr lvl="1"/>
            <a:r>
              <a:rPr lang="sk-SK" dirty="0" smtClean="0"/>
              <a:t>4 známkované kvízy</a:t>
            </a:r>
            <a:endParaRPr lang="sk-SK" dirty="0"/>
          </a:p>
          <a:p>
            <a:pPr marL="457200" lvl="1" indent="0">
              <a:buNone/>
            </a:pPr>
            <a:endParaRPr lang="sk-SK" dirty="0"/>
          </a:p>
          <a:p>
            <a:pPr lvl="1"/>
            <a:r>
              <a:rPr lang="sk-SK" dirty="0" smtClean="0"/>
              <a:t>Po úspešnom absolvovaní získate certifikát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Again</a:t>
            </a:r>
            <a:r>
              <a:rPr lang="sk-SK" dirty="0" smtClean="0"/>
              <a:t> </a:t>
            </a:r>
            <a:r>
              <a:rPr lang="sk-SK" dirty="0"/>
              <a:t>@ </a:t>
            </a:r>
            <a:r>
              <a:rPr lang="sk-SK" dirty="0" err="1"/>
              <a:t>coursera.org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9653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Hodnotenie</a:t>
            </a:r>
            <a:endParaRPr lang="en-US" dirty="0"/>
          </a:p>
          <a:p>
            <a:pPr lvl="1"/>
            <a:r>
              <a:rPr lang="sk-SK" dirty="0" smtClean="0"/>
              <a:t>Zaujímavý a užitočný kurz</a:t>
            </a:r>
          </a:p>
          <a:p>
            <a:pPr lvl="2"/>
            <a:r>
              <a:rPr lang="sk-SK" dirty="0" smtClean="0"/>
              <a:t>Na čo by sme si mali dať pozor, keď argumentujeme</a:t>
            </a:r>
          </a:p>
          <a:p>
            <a:pPr lvl="2"/>
            <a:r>
              <a:rPr lang="sk-SK" dirty="0" smtClean="0"/>
              <a:t>Na čo by sme si mali dať pozor, keď argumentujú iní</a:t>
            </a:r>
          </a:p>
          <a:p>
            <a:pPr lvl="1"/>
            <a:r>
              <a:rPr lang="sk-SK" dirty="0" smtClean="0"/>
              <a:t>Prednášajú </a:t>
            </a:r>
            <a:r>
              <a:rPr lang="sk-SK" dirty="0" err="1" smtClean="0"/>
              <a:t>Walter</a:t>
            </a:r>
            <a:r>
              <a:rPr lang="sk-SK" dirty="0" smtClean="0"/>
              <a:t> </a:t>
            </a:r>
            <a:r>
              <a:rPr lang="sk-SK" dirty="0" err="1" smtClean="0"/>
              <a:t>Sinnot-Armstrong</a:t>
            </a:r>
            <a:r>
              <a:rPr lang="sk-SK" dirty="0" smtClean="0"/>
              <a:t> a </a:t>
            </a:r>
            <a:r>
              <a:rPr lang="sk-SK" dirty="0" err="1" smtClean="0"/>
              <a:t>Ram</a:t>
            </a:r>
            <a:r>
              <a:rPr lang="sk-SK" dirty="0" smtClean="0"/>
              <a:t> </a:t>
            </a:r>
            <a:r>
              <a:rPr lang="sk-SK" dirty="0" err="1" smtClean="0"/>
              <a:t>Neta</a:t>
            </a:r>
            <a:endParaRPr lang="sk-SK" dirty="0" smtClean="0"/>
          </a:p>
          <a:p>
            <a:pPr lvl="1"/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Again</a:t>
            </a:r>
            <a:r>
              <a:rPr lang="sk-SK" dirty="0"/>
              <a:t> @ </a:t>
            </a:r>
            <a:r>
              <a:rPr lang="sk-SK" dirty="0" err="1"/>
              <a:t>coursera.org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14" y="3542947"/>
            <a:ext cx="4652773" cy="277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Again</a:t>
            </a:r>
            <a:r>
              <a:rPr lang="sk-SK" dirty="0"/>
              <a:t> @ </a:t>
            </a:r>
            <a:r>
              <a:rPr lang="sk-SK" dirty="0" err="1"/>
              <a:t>coursera.org</a:t>
            </a:r>
            <a:endParaRPr lang="sk-S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28171"/>
            <a:ext cx="8851564" cy="491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7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Trvanie a náročnosť</a:t>
            </a:r>
          </a:p>
          <a:p>
            <a:pPr lvl="1"/>
            <a:r>
              <a:rPr lang="sk-SK" dirty="0" smtClean="0"/>
              <a:t>12 Týždňov, 5 hodín do týždňa</a:t>
            </a:r>
          </a:p>
          <a:p>
            <a:r>
              <a:rPr lang="sk-SK" dirty="0" err="1" smtClean="0"/>
              <a:t>Prerekvizity</a:t>
            </a:r>
            <a:r>
              <a:rPr lang="sk-SK" dirty="0" smtClean="0"/>
              <a:t> </a:t>
            </a:r>
            <a:r>
              <a:rPr lang="sk-SK" dirty="0"/>
              <a:t>na absolvovanie kurzu</a:t>
            </a:r>
          </a:p>
          <a:p>
            <a:pPr lvl="1"/>
            <a:r>
              <a:rPr lang="sk-SK" dirty="0" smtClean="0"/>
              <a:t>žiadne</a:t>
            </a:r>
            <a:endParaRPr lang="sk-SK" dirty="0"/>
          </a:p>
          <a:p>
            <a:r>
              <a:rPr lang="sk-SK" dirty="0" smtClean="0"/>
              <a:t>Začiatok nasledujúceho kurzu</a:t>
            </a:r>
            <a:endParaRPr lang="sk-SK" dirty="0"/>
          </a:p>
          <a:p>
            <a:pPr lvl="1"/>
            <a:r>
              <a:rPr lang="sk-SK" dirty="0" smtClean="0"/>
              <a:t>26. august 2013</a:t>
            </a:r>
          </a:p>
          <a:p>
            <a:pPr lvl="1"/>
            <a:r>
              <a:rPr lang="sk-SK" dirty="0"/>
              <a:t>https://www.coursera.org/course/thinkagain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Again</a:t>
            </a:r>
            <a:r>
              <a:rPr lang="sk-SK" dirty="0" smtClean="0"/>
              <a:t> @ </a:t>
            </a:r>
            <a:r>
              <a:rPr lang="sk-SK" dirty="0" err="1" smtClean="0"/>
              <a:t>coursera.org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0058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77072"/>
            <a:ext cx="7772400" cy="2088232"/>
          </a:xfrm>
        </p:spPr>
        <p:txBody>
          <a:bodyPr/>
          <a:lstStyle/>
          <a:p>
            <a:r>
              <a:rPr lang="en-US" sz="2800" cap="none" dirty="0" smtClean="0"/>
              <a:t>Software Engineering for </a:t>
            </a:r>
            <a:r>
              <a:rPr lang="en-US" sz="2800" cap="none" dirty="0" err="1" smtClean="0"/>
              <a:t>SaaS</a:t>
            </a:r>
            <a:r>
              <a:rPr lang="sk-SK" dirty="0"/>
              <a:t/>
            </a:r>
            <a:br>
              <a:rPr lang="sk-SK" dirty="0"/>
            </a:br>
            <a:r>
              <a:rPr lang="sk-SK" sz="2000" cap="none" dirty="0" err="1" smtClean="0"/>
              <a:t>www.coursera.org</a:t>
            </a:r>
            <a:r>
              <a:rPr lang="en-US" sz="2000" cap="none" dirty="0" smtClean="0"/>
              <a:t/>
            </a:r>
            <a:br>
              <a:rPr lang="en-US" sz="2000" cap="none" dirty="0" smtClean="0"/>
            </a:br>
            <a:r>
              <a:rPr lang="en-US" sz="1100" cap="none" dirty="0"/>
              <a:t/>
            </a:r>
            <a:br>
              <a:rPr lang="en-US" sz="1100" cap="none" dirty="0"/>
            </a:br>
            <a:r>
              <a:rPr lang="en-US" cap="none" dirty="0"/>
              <a:t/>
            </a:r>
            <a:br>
              <a:rPr lang="en-US" cap="none" dirty="0"/>
            </a:br>
            <a:endParaRPr lang="sk-SK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92896"/>
            <a:ext cx="7772400" cy="1500187"/>
          </a:xfrm>
        </p:spPr>
        <p:txBody>
          <a:bodyPr/>
          <a:lstStyle/>
          <a:p>
            <a:r>
              <a:rPr lang="en-US" sz="2400" dirty="0" smtClean="0"/>
              <a:t>Martin Labaj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3592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77072"/>
            <a:ext cx="7772400" cy="2088232"/>
          </a:xfrm>
        </p:spPr>
        <p:txBody>
          <a:bodyPr/>
          <a:lstStyle/>
          <a:p>
            <a:r>
              <a:rPr lang="en-US" sz="2800" strike="sngStrike" cap="none" dirty="0" smtClean="0"/>
              <a:t>Software Engineering for </a:t>
            </a:r>
            <a:r>
              <a:rPr lang="en-US" sz="2800" strike="sngStrike" cap="none" dirty="0" err="1" smtClean="0"/>
              <a:t>SaaS</a:t>
            </a:r>
            <a:r>
              <a:rPr lang="sk-SK" strike="sngStrike" dirty="0"/>
              <a:t/>
            </a:r>
            <a:br>
              <a:rPr lang="sk-SK" strike="sngStrike" dirty="0"/>
            </a:br>
            <a:r>
              <a:rPr lang="sk-SK" sz="2000" strike="sngStrike" cap="none" dirty="0" err="1" smtClean="0"/>
              <a:t>www.coursera.org</a:t>
            </a:r>
            <a:r>
              <a:rPr lang="en-US" sz="2000" cap="none" dirty="0" smtClean="0"/>
              <a:t/>
            </a:r>
            <a:br>
              <a:rPr lang="en-US" sz="2000" cap="none" dirty="0" smtClean="0"/>
            </a:br>
            <a:r>
              <a:rPr lang="en-US" sz="1100" cap="none" dirty="0"/>
              <a:t/>
            </a:r>
            <a:br>
              <a:rPr lang="en-US" sz="1100" cap="none" dirty="0"/>
            </a:br>
            <a:r>
              <a:rPr lang="en-US" sz="2800" cap="none" dirty="0" smtClean="0"/>
              <a:t>CS169.1x: Software as a Service</a:t>
            </a:r>
            <a:r>
              <a:rPr lang="sk-SK" sz="2800" dirty="0"/>
              <a:t/>
            </a:r>
            <a:br>
              <a:rPr lang="sk-SK" sz="2800" dirty="0"/>
            </a:br>
            <a:r>
              <a:rPr lang="sk-SK" sz="2000" cap="none" dirty="0" err="1" smtClean="0"/>
              <a:t>www</a:t>
            </a:r>
            <a:r>
              <a:rPr lang="sk-SK" sz="2000" cap="none" dirty="0" smtClean="0"/>
              <a:t>.</a:t>
            </a:r>
            <a:r>
              <a:rPr lang="en-US" sz="2000" cap="none" dirty="0" err="1" smtClean="0"/>
              <a:t>edx</a:t>
            </a:r>
            <a:r>
              <a:rPr lang="sk-SK" sz="2000" cap="none" dirty="0" smtClean="0"/>
              <a:t>.</a:t>
            </a:r>
            <a:r>
              <a:rPr lang="sk-SK" sz="2000" cap="none" dirty="0" err="1" smtClean="0"/>
              <a:t>org</a:t>
            </a:r>
            <a:r>
              <a:rPr lang="en-US" cap="none" dirty="0"/>
              <a:t/>
            </a:r>
            <a:br>
              <a:rPr lang="en-US" cap="none" dirty="0"/>
            </a:br>
            <a:endParaRPr lang="sk-SK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92896"/>
            <a:ext cx="7772400" cy="1500187"/>
          </a:xfrm>
        </p:spPr>
        <p:txBody>
          <a:bodyPr/>
          <a:lstStyle/>
          <a:p>
            <a:r>
              <a:rPr lang="en-US" sz="2400" dirty="0" smtClean="0"/>
              <a:t>Martin Labaj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5070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Koľkí z vás by chceli chodiť na prednášky na </a:t>
            </a:r>
            <a:r>
              <a:rPr lang="sk-SK" dirty="0" err="1" smtClean="0"/>
              <a:t>Stanford</a:t>
            </a:r>
            <a:r>
              <a:rPr lang="sk-SK" dirty="0" smtClean="0"/>
              <a:t>, MIT, </a:t>
            </a:r>
            <a:r>
              <a:rPr lang="sk-SK" dirty="0" err="1" smtClean="0"/>
              <a:t>Princeton</a:t>
            </a:r>
            <a:r>
              <a:rPr lang="sk-SK" dirty="0" smtClean="0"/>
              <a:t> alebo </a:t>
            </a:r>
            <a:r>
              <a:rPr lang="sk-SK" dirty="0" err="1" smtClean="0"/>
              <a:t>University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Washington?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Prečo </a:t>
            </a:r>
            <a:r>
              <a:rPr lang="sk-SK" dirty="0" err="1" smtClean="0"/>
              <a:t>online</a:t>
            </a:r>
            <a:r>
              <a:rPr lang="sk-SK" dirty="0" smtClean="0"/>
              <a:t> kurzy?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58931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z="2800" dirty="0"/>
              <a:t>Obsah kurzu</a:t>
            </a:r>
            <a:endParaRPr lang="en-US" sz="2800" dirty="0"/>
          </a:p>
          <a:p>
            <a:pPr lvl="1"/>
            <a:r>
              <a:rPr lang="en-US" sz="2400" dirty="0"/>
              <a:t>Software Engineering and </a:t>
            </a:r>
            <a:r>
              <a:rPr lang="en-US" sz="2400" dirty="0" err="1"/>
              <a:t>SaaS</a:t>
            </a:r>
            <a:r>
              <a:rPr lang="en-US" sz="2400" dirty="0"/>
              <a:t> Architecture</a:t>
            </a:r>
          </a:p>
          <a:p>
            <a:pPr lvl="1"/>
            <a:r>
              <a:rPr lang="en-US" sz="2400" dirty="0"/>
              <a:t>Ruby</a:t>
            </a:r>
          </a:p>
          <a:p>
            <a:pPr lvl="1"/>
            <a:r>
              <a:rPr lang="en-US" sz="2400" dirty="0"/>
              <a:t>Rails</a:t>
            </a:r>
          </a:p>
          <a:p>
            <a:pPr lvl="1"/>
            <a:r>
              <a:rPr lang="en-US" sz="2400" dirty="0"/>
              <a:t>Behavior Driven Development</a:t>
            </a:r>
            <a:endParaRPr lang="sk-SK" sz="2400" dirty="0"/>
          </a:p>
          <a:p>
            <a:pPr lvl="1"/>
            <a:r>
              <a:rPr lang="en-US" sz="2400" dirty="0"/>
              <a:t>Test Driven Development</a:t>
            </a:r>
          </a:p>
          <a:p>
            <a:pPr lvl="1"/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864096"/>
          </a:xfrm>
        </p:spPr>
        <p:txBody>
          <a:bodyPr/>
          <a:lstStyle/>
          <a:p>
            <a:r>
              <a:rPr lang="en-US" sz="3200" dirty="0"/>
              <a:t>CS169.1x: Software as a Service</a:t>
            </a:r>
            <a:r>
              <a:rPr lang="sk-SK" sz="3200" dirty="0"/>
              <a:t> @ </a:t>
            </a:r>
            <a:r>
              <a:rPr lang="en-US" sz="3200" dirty="0" err="1"/>
              <a:t>edX</a:t>
            </a:r>
            <a:r>
              <a:rPr lang="sk-SK" sz="3200" dirty="0"/>
              <a:t>.</a:t>
            </a:r>
            <a:r>
              <a:rPr lang="sk-SK" sz="3200" dirty="0" err="1"/>
              <a:t>org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16811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sk-SK" sz="2800" dirty="0" smtClean="0"/>
          </a:p>
          <a:p>
            <a:pPr lvl="0"/>
            <a:r>
              <a:rPr lang="sk-SK" sz="2800" dirty="0" smtClean="0"/>
              <a:t>Formát </a:t>
            </a:r>
            <a:r>
              <a:rPr lang="sk-SK" sz="2800" dirty="0"/>
              <a:t>kurzu</a:t>
            </a:r>
            <a:endParaRPr lang="en-US" sz="2800" dirty="0"/>
          </a:p>
          <a:p>
            <a:pPr lvl="1"/>
            <a:r>
              <a:rPr lang="sk-SK" sz="2400" dirty="0" smtClean="0"/>
              <a:t>Prednášky</a:t>
            </a:r>
          </a:p>
          <a:p>
            <a:pPr lvl="1"/>
            <a:r>
              <a:rPr lang="sk-SK" sz="2400" dirty="0" smtClean="0"/>
              <a:t>Testy</a:t>
            </a:r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400" dirty="0"/>
              <a:t>Dom</a:t>
            </a:r>
            <a:r>
              <a:rPr lang="sk-SK" sz="2400" dirty="0" err="1"/>
              <a:t>áce</a:t>
            </a:r>
            <a:r>
              <a:rPr lang="sk-SK" sz="2400" dirty="0"/>
              <a:t> </a:t>
            </a:r>
            <a:r>
              <a:rPr lang="sk-SK" sz="2400" dirty="0" smtClean="0"/>
              <a:t>úlohy</a:t>
            </a:r>
          </a:p>
          <a:p>
            <a:pPr lvl="2"/>
            <a:r>
              <a:rPr lang="sk-SK" sz="2200" dirty="0" err="1" smtClean="0"/>
              <a:t>Tester</a:t>
            </a:r>
            <a:r>
              <a:rPr lang="sk-SK" sz="2200" dirty="0" smtClean="0"/>
              <a:t> kódu</a:t>
            </a:r>
          </a:p>
          <a:p>
            <a:pPr lvl="2"/>
            <a:r>
              <a:rPr lang="sk-SK" sz="2200" dirty="0" err="1" smtClean="0"/>
              <a:t>Deploy</a:t>
            </a:r>
            <a:r>
              <a:rPr lang="sk-SK" sz="2200" dirty="0" smtClean="0"/>
              <a:t> vlastnej aplikácie, testovanie</a:t>
            </a:r>
          </a:p>
          <a:p>
            <a:pPr lvl="1"/>
            <a:r>
              <a:rPr lang="sk-SK" sz="2400" dirty="0" err="1" smtClean="0"/>
              <a:t>Course</a:t>
            </a:r>
            <a:r>
              <a:rPr lang="sk-SK" sz="2400" dirty="0" smtClean="0"/>
              <a:t> </a:t>
            </a:r>
            <a:r>
              <a:rPr lang="sk-SK" sz="2400" dirty="0" err="1" smtClean="0"/>
              <a:t>book</a:t>
            </a:r>
            <a:r>
              <a:rPr lang="sk-SK" sz="2400" dirty="0"/>
              <a:t> </a:t>
            </a:r>
            <a:r>
              <a:rPr lang="sk-SK" sz="2400" i="1" dirty="0" err="1"/>
              <a:t>Engineering</a:t>
            </a:r>
            <a:r>
              <a:rPr lang="sk-SK" sz="2400" i="1" dirty="0"/>
              <a:t> </a:t>
            </a:r>
            <a:r>
              <a:rPr lang="sk-SK" sz="2400" i="1" dirty="0" err="1"/>
              <a:t>Long</a:t>
            </a:r>
            <a:r>
              <a:rPr lang="sk-SK" sz="2400" i="1" dirty="0"/>
              <a:t> </a:t>
            </a:r>
            <a:r>
              <a:rPr lang="sk-SK" sz="2400" i="1" dirty="0" err="1"/>
              <a:t>Lasting</a:t>
            </a:r>
            <a:r>
              <a:rPr lang="sk-SK" sz="2400" i="1" dirty="0"/>
              <a:t> </a:t>
            </a:r>
            <a:r>
              <a:rPr lang="sk-SK" sz="2400" i="1" dirty="0" smtClean="0"/>
              <a:t>Software</a:t>
            </a:r>
            <a:br>
              <a:rPr lang="sk-SK" sz="2400" i="1" dirty="0" smtClean="0"/>
            </a:br>
            <a:r>
              <a:rPr lang="sk-SK" sz="2400" dirty="0" smtClean="0"/>
              <a:t>14,39 USD pre </a:t>
            </a:r>
            <a:r>
              <a:rPr lang="sk-SK" sz="2400" dirty="0" err="1" smtClean="0"/>
              <a:t>Kindle</a:t>
            </a:r>
            <a:r>
              <a:rPr lang="sk-SK" sz="2400" dirty="0" smtClean="0"/>
              <a:t>, 9,99 USD </a:t>
            </a:r>
            <a:r>
              <a:rPr lang="sk-SK" sz="2400" dirty="0" err="1" smtClean="0"/>
              <a:t>iTunes</a:t>
            </a:r>
            <a:endParaRPr lang="sk-SK" sz="2400" dirty="0" smtClean="0"/>
          </a:p>
          <a:p>
            <a:pPr lvl="2"/>
            <a:endParaRPr lang="sk-SK" sz="2200" dirty="0"/>
          </a:p>
          <a:p>
            <a:pPr lvl="1"/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864096"/>
          </a:xfrm>
        </p:spPr>
        <p:txBody>
          <a:bodyPr/>
          <a:lstStyle/>
          <a:p>
            <a:r>
              <a:rPr lang="en-US" sz="3200" dirty="0"/>
              <a:t>CS169.1x: Software as a Service</a:t>
            </a:r>
            <a:r>
              <a:rPr lang="sk-SK" sz="3200" dirty="0"/>
              <a:t> @ </a:t>
            </a:r>
            <a:r>
              <a:rPr lang="en-US" sz="3200" dirty="0" err="1"/>
              <a:t>edX</a:t>
            </a:r>
            <a:r>
              <a:rPr lang="sk-SK" sz="3200" dirty="0"/>
              <a:t>.</a:t>
            </a:r>
            <a:r>
              <a:rPr lang="sk-SK" sz="3200" dirty="0" err="1"/>
              <a:t>org</a:t>
            </a:r>
            <a:endParaRPr lang="sk-SK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689" y="1556792"/>
            <a:ext cx="5709815" cy="253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0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z="2800" dirty="0" err="1" smtClean="0"/>
              <a:t>Armando</a:t>
            </a:r>
            <a:r>
              <a:rPr lang="sk-SK" sz="2800" dirty="0" smtClean="0"/>
              <a:t> Fox</a:t>
            </a:r>
          </a:p>
          <a:p>
            <a:pPr lvl="1"/>
            <a:r>
              <a:rPr lang="sk-SK" sz="2400" dirty="0" smtClean="0"/>
              <a:t>UC </a:t>
            </a:r>
            <a:r>
              <a:rPr lang="sk-SK" sz="2400" dirty="0" err="1" smtClean="0"/>
              <a:t>Berkeley</a:t>
            </a:r>
            <a:endParaRPr lang="sk-SK" sz="2400" dirty="0" smtClean="0"/>
          </a:p>
          <a:p>
            <a:pPr lvl="1"/>
            <a:r>
              <a:rPr lang="sk-SK" sz="2400" dirty="0" smtClean="0"/>
              <a:t>Intel Pentium </a:t>
            </a:r>
            <a:r>
              <a:rPr lang="sk-SK" sz="2400" dirty="0" err="1" smtClean="0"/>
              <a:t>Pro</a:t>
            </a:r>
            <a:endParaRPr lang="sk-SK" sz="2400" dirty="0" smtClean="0"/>
          </a:p>
          <a:p>
            <a:pPr lvl="0"/>
            <a:r>
              <a:rPr lang="sk-SK" sz="2800" dirty="0" err="1" smtClean="0"/>
              <a:t>David</a:t>
            </a:r>
            <a:r>
              <a:rPr lang="sk-SK" sz="2800" dirty="0" smtClean="0"/>
              <a:t> </a:t>
            </a:r>
            <a:r>
              <a:rPr lang="sk-SK" sz="2800" dirty="0" err="1" smtClean="0"/>
              <a:t>Patterson</a:t>
            </a:r>
            <a:endParaRPr lang="sk-SK" sz="2800" dirty="0" smtClean="0"/>
          </a:p>
          <a:p>
            <a:pPr lvl="1"/>
            <a:r>
              <a:rPr lang="sk-SK" sz="2400" dirty="0" smtClean="0"/>
              <a:t>UC </a:t>
            </a:r>
            <a:r>
              <a:rPr lang="sk-SK" sz="2400" dirty="0" err="1" smtClean="0"/>
              <a:t>Berkeley</a:t>
            </a:r>
            <a:endParaRPr lang="sk-SK" sz="2400" dirty="0" smtClean="0"/>
          </a:p>
          <a:p>
            <a:pPr lvl="1"/>
            <a:r>
              <a:rPr lang="sk-SK" sz="2400" dirty="0" smtClean="0"/>
              <a:t>RAID</a:t>
            </a:r>
            <a:r>
              <a:rPr lang="en-US" sz="2400" dirty="0" smtClean="0"/>
              <a:t>, </a:t>
            </a:r>
            <a:r>
              <a:rPr lang="sk-SK" sz="2400" dirty="0" smtClean="0"/>
              <a:t>RISC</a:t>
            </a:r>
          </a:p>
          <a:p>
            <a:pPr lvl="1"/>
            <a:r>
              <a:rPr lang="sk-SK" sz="1600" dirty="0" err="1" smtClean="0"/>
              <a:t>Fellow</a:t>
            </a:r>
            <a:r>
              <a:rPr lang="sk-SK" sz="1600" dirty="0" smtClean="0"/>
              <a:t> </a:t>
            </a:r>
            <a:r>
              <a:rPr lang="sk-SK" sz="1600" dirty="0" err="1" smtClean="0"/>
              <a:t>of</a:t>
            </a:r>
            <a:r>
              <a:rPr lang="sk-SK" sz="1600" dirty="0" smtClean="0"/>
              <a:t> ACM, </a:t>
            </a:r>
            <a:r>
              <a:rPr lang="sk-SK" sz="1600" dirty="0" err="1" smtClean="0"/>
              <a:t>Fellow</a:t>
            </a:r>
            <a:r>
              <a:rPr lang="sk-SK" sz="1600" dirty="0" smtClean="0"/>
              <a:t> </a:t>
            </a:r>
            <a:r>
              <a:rPr lang="sk-SK" sz="1600" dirty="0" err="1" smtClean="0"/>
              <a:t>of</a:t>
            </a:r>
            <a:r>
              <a:rPr lang="sk-SK" sz="1600" dirty="0" smtClean="0"/>
              <a:t> IEEE, </a:t>
            </a:r>
            <a:r>
              <a:rPr lang="sk-SK" sz="1600" dirty="0" err="1" smtClean="0"/>
              <a:t>National</a:t>
            </a:r>
            <a:r>
              <a:rPr lang="sk-SK" sz="1600" dirty="0" smtClean="0"/>
              <a:t> </a:t>
            </a:r>
            <a:r>
              <a:rPr lang="sk-SK" sz="1600" dirty="0" err="1" smtClean="0"/>
              <a:t>Academy</a:t>
            </a:r>
            <a:r>
              <a:rPr lang="sk-SK" sz="1600" dirty="0" smtClean="0"/>
              <a:t> </a:t>
            </a:r>
            <a:r>
              <a:rPr lang="sk-SK" sz="1600" dirty="0" err="1" smtClean="0"/>
              <a:t>of</a:t>
            </a:r>
            <a:r>
              <a:rPr lang="sk-SK" sz="1600" dirty="0" smtClean="0"/>
              <a:t> </a:t>
            </a:r>
            <a:r>
              <a:rPr lang="sk-SK" sz="1600" dirty="0" err="1" smtClean="0"/>
              <a:t>Engineering</a:t>
            </a:r>
            <a:r>
              <a:rPr lang="sk-SK" sz="1600" dirty="0" smtClean="0"/>
              <a:t>, </a:t>
            </a:r>
            <a:r>
              <a:rPr lang="sk-SK" sz="1600" dirty="0" err="1" smtClean="0"/>
              <a:t>Silicon</a:t>
            </a:r>
            <a:r>
              <a:rPr lang="sk-SK" sz="1600" dirty="0" smtClean="0"/>
              <a:t> </a:t>
            </a:r>
            <a:r>
              <a:rPr lang="sk-SK" sz="1600" dirty="0" err="1" smtClean="0"/>
              <a:t>Valley</a:t>
            </a:r>
            <a:r>
              <a:rPr lang="sk-SK" sz="1600" dirty="0" smtClean="0"/>
              <a:t> </a:t>
            </a:r>
            <a:r>
              <a:rPr lang="sk-SK" sz="1600" dirty="0" err="1" smtClean="0"/>
              <a:t>Engineering</a:t>
            </a:r>
            <a:r>
              <a:rPr lang="sk-SK" sz="1600" dirty="0" smtClean="0"/>
              <a:t> </a:t>
            </a:r>
            <a:r>
              <a:rPr lang="sk-SK" sz="1600" dirty="0" err="1" smtClean="0"/>
              <a:t>Hall</a:t>
            </a:r>
            <a:r>
              <a:rPr lang="sk-SK" sz="1600" dirty="0" smtClean="0"/>
              <a:t> </a:t>
            </a:r>
            <a:r>
              <a:rPr lang="sk-SK" sz="1600" dirty="0" err="1" smtClean="0"/>
              <a:t>of</a:t>
            </a:r>
            <a:r>
              <a:rPr lang="sk-SK" sz="1600" dirty="0" smtClean="0"/>
              <a:t> </a:t>
            </a:r>
            <a:r>
              <a:rPr lang="sk-SK" sz="1600" dirty="0" err="1" smtClean="0"/>
              <a:t>Fame</a:t>
            </a:r>
            <a:r>
              <a:rPr lang="sk-SK" sz="1600" dirty="0" smtClean="0"/>
              <a:t>, </a:t>
            </a:r>
            <a:r>
              <a:rPr lang="sk-SK" sz="1600" dirty="0" err="1" smtClean="0"/>
              <a:t>Computer</a:t>
            </a:r>
            <a:r>
              <a:rPr lang="sk-SK" sz="1600" dirty="0"/>
              <a:t> </a:t>
            </a:r>
            <a:r>
              <a:rPr lang="en-US" sz="1600" dirty="0" smtClean="0"/>
              <a:t>&amp; Communication award, American Academy of Arts and Sciences, National Academy of Sciences, Distinguished Service Award – </a:t>
            </a:r>
            <a:r>
              <a:rPr lang="en-US" sz="1600" dirty="0" err="1" smtClean="0"/>
              <a:t>Computeing</a:t>
            </a:r>
            <a:r>
              <a:rPr lang="en-US" sz="1600" dirty="0" smtClean="0"/>
              <a:t> Research Association, Fellow of Computer History Museum, Fellow of the American Association for the Advancement of </a:t>
            </a:r>
            <a:r>
              <a:rPr lang="sk-SK" sz="1600" dirty="0" smtClean="0"/>
              <a:t/>
            </a:r>
            <a:br>
              <a:rPr lang="sk-SK" sz="1600" dirty="0" smtClean="0"/>
            </a:br>
            <a:r>
              <a:rPr lang="en-US" sz="1600" dirty="0" smtClean="0"/>
              <a:t>Science, ACM Distinguished Service Award, ACM-IEEE Eckert-</a:t>
            </a:r>
            <a:r>
              <a:rPr lang="en-US" sz="1600" dirty="0" err="1" smtClean="0"/>
              <a:t>Mauchly</a:t>
            </a:r>
            <a:r>
              <a:rPr lang="sk-SK" sz="1600" dirty="0"/>
              <a:t/>
            </a:r>
            <a:br>
              <a:rPr lang="sk-SK" sz="1600" dirty="0"/>
            </a:br>
            <a:r>
              <a:rPr lang="en-US" sz="1600" dirty="0" smtClean="0"/>
              <a:t>Award, ACM-SIGARCH Distinguished Service Award, ACM-SIGOPS </a:t>
            </a:r>
            <a:r>
              <a:rPr lang="sk-SK" sz="1600" dirty="0" smtClean="0"/>
              <a:t/>
            </a:r>
            <a:br>
              <a:rPr lang="sk-SK" sz="1600" dirty="0" smtClean="0"/>
            </a:br>
            <a:r>
              <a:rPr lang="en-US" sz="1600" dirty="0" smtClean="0"/>
              <a:t>Hall of Fame, Jean-</a:t>
            </a:r>
            <a:r>
              <a:rPr lang="en-US" sz="1600" dirty="0" err="1" smtClean="0"/>
              <a:t>Claud</a:t>
            </a:r>
            <a:r>
              <a:rPr lang="en-US" sz="1600" dirty="0" smtClean="0"/>
              <a:t> </a:t>
            </a:r>
            <a:r>
              <a:rPr lang="en-US" sz="1600" dirty="0" err="1" smtClean="0"/>
              <a:t>Laprie</a:t>
            </a:r>
            <a:r>
              <a:rPr lang="en-US" sz="1600" dirty="0" smtClean="0"/>
              <a:t> Award in Dependable Computing</a:t>
            </a:r>
            <a:endParaRPr lang="sk-SK" sz="2400" dirty="0" smtClean="0"/>
          </a:p>
          <a:p>
            <a:pPr lvl="1"/>
            <a:endParaRPr lang="en-US" sz="2400" dirty="0"/>
          </a:p>
          <a:p>
            <a:pPr lvl="1"/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864096"/>
          </a:xfrm>
        </p:spPr>
        <p:txBody>
          <a:bodyPr/>
          <a:lstStyle/>
          <a:p>
            <a:r>
              <a:rPr lang="en-US" sz="3200" dirty="0"/>
              <a:t>CS169.1x: Software as a Service</a:t>
            </a:r>
            <a:r>
              <a:rPr lang="sk-SK" sz="3200" dirty="0"/>
              <a:t> @ </a:t>
            </a:r>
            <a:r>
              <a:rPr lang="en-US" sz="3200" dirty="0" err="1"/>
              <a:t>edX</a:t>
            </a:r>
            <a:r>
              <a:rPr lang="sk-SK" sz="3200" dirty="0"/>
              <a:t>.</a:t>
            </a:r>
            <a:r>
              <a:rPr lang="sk-SK" sz="3200" dirty="0" err="1"/>
              <a:t>org</a:t>
            </a:r>
            <a:endParaRPr lang="sk-SK" sz="3200" dirty="0"/>
          </a:p>
        </p:txBody>
      </p:sp>
      <p:pic>
        <p:nvPicPr>
          <p:cNvPr id="1026" name="Picture 2" descr="photo of Armando F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123442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" t="3033" r="3000" b="2400"/>
          <a:stretch/>
        </p:blipFill>
        <p:spPr bwMode="auto">
          <a:xfrm>
            <a:off x="6804248" y="2636912"/>
            <a:ext cx="136694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err="1" smtClean="0"/>
              <a:t>Hodnotenie</a:t>
            </a:r>
            <a:endParaRPr lang="en-US" sz="2800" dirty="0"/>
          </a:p>
          <a:p>
            <a:pPr lvl="1"/>
            <a:r>
              <a:rPr lang="sk-SK" sz="2400" dirty="0" smtClean="0"/>
              <a:t>Úvod </a:t>
            </a:r>
            <a:r>
              <a:rPr lang="sk-SK" sz="2400" dirty="0"/>
              <a:t>do </a:t>
            </a:r>
            <a:r>
              <a:rPr lang="sk-SK" sz="2400" dirty="0" err="1" smtClean="0"/>
              <a:t>SaaS</a:t>
            </a:r>
            <a:r>
              <a:rPr lang="sk-SK" sz="2400" dirty="0" smtClean="0"/>
              <a:t>, </a:t>
            </a:r>
            <a:r>
              <a:rPr lang="sk-SK" sz="2400" dirty="0" err="1" smtClean="0"/>
              <a:t>Cloud</a:t>
            </a:r>
            <a:r>
              <a:rPr lang="sk-SK" sz="2400" dirty="0" smtClean="0"/>
              <a:t>, možno doplnok PSI</a:t>
            </a:r>
          </a:p>
          <a:p>
            <a:pPr lvl="1"/>
            <a:r>
              <a:rPr lang="sk-SK" sz="2400" dirty="0" smtClean="0"/>
              <a:t>Ruby – pomerne zostra</a:t>
            </a:r>
            <a:endParaRPr lang="sk-SK" dirty="0" smtClean="0"/>
          </a:p>
          <a:p>
            <a:pPr lvl="1"/>
            <a:r>
              <a:rPr lang="sk-SK" sz="2400" dirty="0" err="1" smtClean="0"/>
              <a:t>Rails</a:t>
            </a:r>
            <a:r>
              <a:rPr lang="sk-SK" sz="2400" dirty="0" smtClean="0"/>
              <a:t> – </a:t>
            </a:r>
            <a:r>
              <a:rPr lang="sk-SK" sz="2400" dirty="0" err="1" smtClean="0"/>
              <a:t>Rotten</a:t>
            </a:r>
            <a:r>
              <a:rPr lang="sk-SK" sz="2400" dirty="0" smtClean="0"/>
              <a:t> </a:t>
            </a:r>
            <a:r>
              <a:rPr lang="sk-SK" sz="2400" dirty="0" err="1" smtClean="0"/>
              <a:t>Potatoes</a:t>
            </a:r>
            <a:endParaRPr lang="sk-SK" sz="2400" dirty="0" smtClean="0"/>
          </a:p>
          <a:p>
            <a:pPr lvl="1"/>
            <a:r>
              <a:rPr lang="sk-SK" sz="2400" dirty="0" smtClean="0"/>
              <a:t>Vyvážená teória o </a:t>
            </a:r>
            <a:r>
              <a:rPr lang="sk-SK" sz="2400" dirty="0" err="1" smtClean="0"/>
              <a:t>SaaS</a:t>
            </a:r>
            <a:r>
              <a:rPr lang="sk-SK" sz="2400" dirty="0" smtClean="0"/>
              <a:t> s </a:t>
            </a:r>
            <a:r>
              <a:rPr lang="sk-SK" sz="2400" dirty="0" err="1" smtClean="0"/>
              <a:t>tutoriálovitým</a:t>
            </a:r>
            <a:r>
              <a:rPr lang="sk-SK" sz="2400" dirty="0" smtClean="0"/>
              <a:t> programovaním</a:t>
            </a:r>
          </a:p>
          <a:p>
            <a:pPr lvl="1"/>
            <a:r>
              <a:rPr lang="sk-SK" sz="2400" dirty="0" smtClean="0"/>
              <a:t>Úlohy sú veľmi dobre špecifikované, v podstate je zadanie návodom ako na to</a:t>
            </a:r>
          </a:p>
          <a:p>
            <a:pPr lvl="1"/>
            <a:r>
              <a:rPr lang="sk-SK" sz="2400" dirty="0" smtClean="0"/>
              <a:t>Nástroje</a:t>
            </a:r>
          </a:p>
          <a:p>
            <a:pPr lvl="2"/>
            <a:r>
              <a:rPr lang="sk-SK" sz="2200" dirty="0" smtClean="0"/>
              <a:t>Kupón na </a:t>
            </a:r>
            <a:r>
              <a:rPr lang="sk-SK" sz="2200" dirty="0" err="1" smtClean="0"/>
              <a:t>github</a:t>
            </a:r>
            <a:r>
              <a:rPr lang="sk-SK" sz="2200" dirty="0" smtClean="0"/>
              <a:t> (?), </a:t>
            </a:r>
            <a:r>
              <a:rPr lang="sk-SK" sz="2200" dirty="0" err="1" smtClean="0"/>
              <a:t>deploy</a:t>
            </a:r>
            <a:r>
              <a:rPr lang="sk-SK" sz="2200" dirty="0" smtClean="0"/>
              <a:t> na </a:t>
            </a:r>
            <a:r>
              <a:rPr lang="sk-SK" sz="2200" dirty="0" err="1" smtClean="0"/>
              <a:t>heroku</a:t>
            </a:r>
            <a:endParaRPr lang="sk-SK" sz="2200" dirty="0" smtClean="0"/>
          </a:p>
          <a:p>
            <a:pPr lvl="2"/>
            <a:r>
              <a:rPr lang="sk-SK" sz="2200" dirty="0" smtClean="0"/>
              <a:t>VM</a:t>
            </a:r>
          </a:p>
          <a:p>
            <a:pPr lvl="1"/>
            <a:endParaRPr lang="sk-SK" dirty="0" smtClean="0"/>
          </a:p>
          <a:p>
            <a:pPr lvl="1"/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864096"/>
          </a:xfrm>
        </p:spPr>
        <p:txBody>
          <a:bodyPr/>
          <a:lstStyle/>
          <a:p>
            <a:r>
              <a:rPr lang="en-US" sz="3200" dirty="0"/>
              <a:t>CS169.1x: Software as a Service</a:t>
            </a:r>
            <a:r>
              <a:rPr lang="sk-SK" sz="3200" dirty="0"/>
              <a:t> @ </a:t>
            </a:r>
            <a:r>
              <a:rPr lang="en-US" sz="3200" dirty="0" err="1"/>
              <a:t>edX</a:t>
            </a:r>
            <a:r>
              <a:rPr lang="sk-SK" sz="3200" dirty="0"/>
              <a:t>.</a:t>
            </a:r>
            <a:r>
              <a:rPr lang="sk-SK" sz="3200" dirty="0" err="1"/>
              <a:t>org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29326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864096"/>
          </a:xfrm>
        </p:spPr>
        <p:txBody>
          <a:bodyPr/>
          <a:lstStyle/>
          <a:p>
            <a:r>
              <a:rPr lang="en-US" sz="3200" dirty="0"/>
              <a:t>CS169.1x: Software as a Service</a:t>
            </a:r>
            <a:r>
              <a:rPr lang="sk-SK" sz="3200" dirty="0"/>
              <a:t> @ </a:t>
            </a:r>
            <a:r>
              <a:rPr lang="en-US" sz="3200" dirty="0" err="1"/>
              <a:t>edX</a:t>
            </a:r>
            <a:r>
              <a:rPr lang="sk-SK" sz="3200" dirty="0"/>
              <a:t>.</a:t>
            </a:r>
            <a:r>
              <a:rPr lang="sk-SK" sz="3200" dirty="0" err="1"/>
              <a:t>org</a:t>
            </a:r>
            <a:endParaRPr lang="sk-SK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45" y="1556792"/>
            <a:ext cx="862393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53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Trvanie a náročnosť</a:t>
            </a:r>
          </a:p>
          <a:p>
            <a:pPr lvl="1"/>
            <a:r>
              <a:rPr lang="sk-SK" sz="2400" dirty="0" smtClean="0"/>
              <a:t>6 týždňov</a:t>
            </a:r>
            <a:r>
              <a:rPr lang="en-US" sz="2400" dirty="0" smtClean="0"/>
              <a:t>:</a:t>
            </a:r>
            <a:endParaRPr lang="en-US" sz="2400" dirty="0"/>
          </a:p>
          <a:p>
            <a:pPr lvl="2"/>
            <a:r>
              <a:rPr lang="en-US" sz="2200" dirty="0" smtClean="0"/>
              <a:t>&lt;</a:t>
            </a:r>
            <a:r>
              <a:rPr lang="sk-SK" sz="2200" dirty="0" smtClean="0"/>
              <a:t>6 hod</a:t>
            </a:r>
            <a:r>
              <a:rPr lang="en-US" sz="2200" dirty="0" smtClean="0"/>
              <a:t>.</a:t>
            </a:r>
            <a:r>
              <a:rPr lang="sk-SK" sz="2200" dirty="0" smtClean="0"/>
              <a:t> (50 </a:t>
            </a:r>
            <a:r>
              <a:rPr lang="en-US" sz="2200" dirty="0" smtClean="0"/>
              <a:t>%)</a:t>
            </a:r>
          </a:p>
          <a:p>
            <a:pPr lvl="2"/>
            <a:r>
              <a:rPr lang="en-US" sz="2200" dirty="0" smtClean="0"/>
              <a:t>6-12 </a:t>
            </a:r>
            <a:r>
              <a:rPr lang="en-US" sz="2200" dirty="0" err="1" smtClean="0"/>
              <a:t>hod</a:t>
            </a:r>
            <a:r>
              <a:rPr lang="en-US" sz="2200" dirty="0" smtClean="0"/>
              <a:t>. (40 %</a:t>
            </a:r>
            <a:r>
              <a:rPr lang="sk-SK" sz="2200" dirty="0" smtClean="0"/>
              <a:t>)</a:t>
            </a:r>
            <a:endParaRPr lang="en-US" sz="2200" dirty="0" smtClean="0"/>
          </a:p>
          <a:p>
            <a:pPr lvl="2"/>
            <a:r>
              <a:rPr lang="en-US" sz="2200" dirty="0" smtClean="0"/>
              <a:t>&gt;12 </a:t>
            </a:r>
            <a:r>
              <a:rPr lang="en-US" sz="2200" dirty="0" err="1" smtClean="0"/>
              <a:t>hod</a:t>
            </a:r>
            <a:r>
              <a:rPr lang="en-US" sz="2200" dirty="0" smtClean="0"/>
              <a:t>. (10 %)</a:t>
            </a:r>
            <a:endParaRPr lang="sk-SK" sz="2200" dirty="0" smtClean="0"/>
          </a:p>
          <a:p>
            <a:r>
              <a:rPr lang="sk-SK" dirty="0"/>
              <a:t>Požiadavky na absolvovanie kurzu</a:t>
            </a:r>
          </a:p>
          <a:p>
            <a:pPr lvl="1"/>
            <a:r>
              <a:rPr lang="en-US" sz="2400" dirty="0" smtClean="0"/>
              <a:t>?</a:t>
            </a:r>
            <a:endParaRPr lang="sk-SK" dirty="0"/>
          </a:p>
          <a:p>
            <a:r>
              <a:rPr lang="sk-SK" dirty="0" smtClean="0"/>
              <a:t>Začiatok nasledujúceho kurzu</a:t>
            </a:r>
            <a:endParaRPr lang="sk-SK" dirty="0"/>
          </a:p>
          <a:p>
            <a:pPr marL="457200" lvl="1" indent="0">
              <a:buNone/>
            </a:pPr>
            <a:endParaRPr lang="sk-SK" dirty="0" smtClean="0"/>
          </a:p>
          <a:p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864096"/>
          </a:xfrm>
        </p:spPr>
        <p:txBody>
          <a:bodyPr/>
          <a:lstStyle/>
          <a:p>
            <a:r>
              <a:rPr lang="en-US" sz="3200" dirty="0"/>
              <a:t>CS169.1x: Software as a Service</a:t>
            </a:r>
            <a:r>
              <a:rPr lang="sk-SK" sz="3200" dirty="0"/>
              <a:t> @ </a:t>
            </a:r>
            <a:r>
              <a:rPr lang="en-US" sz="3200" dirty="0" err="1"/>
              <a:t>edX</a:t>
            </a:r>
            <a:r>
              <a:rPr lang="sk-SK" sz="3200" dirty="0"/>
              <a:t>.</a:t>
            </a:r>
            <a:r>
              <a:rPr lang="sk-SK" sz="3200" dirty="0" err="1"/>
              <a:t>org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275749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sk-SK" dirty="0" smtClean="0"/>
              <a:t>Trvanie a náročnosť</a:t>
            </a:r>
          </a:p>
          <a:p>
            <a:pPr lvl="1"/>
            <a:r>
              <a:rPr lang="sk-SK" sz="2400" dirty="0" smtClean="0"/>
              <a:t>6 týždňov</a:t>
            </a:r>
            <a:r>
              <a:rPr lang="en-US" sz="2400" dirty="0" smtClean="0"/>
              <a:t>:</a:t>
            </a:r>
            <a:endParaRPr lang="en-US" sz="2400" dirty="0"/>
          </a:p>
          <a:p>
            <a:pPr lvl="2"/>
            <a:r>
              <a:rPr lang="en-US" sz="2200" dirty="0" smtClean="0"/>
              <a:t>&lt;</a:t>
            </a:r>
            <a:r>
              <a:rPr lang="sk-SK" sz="2200" dirty="0" smtClean="0"/>
              <a:t>6 hod</a:t>
            </a:r>
            <a:r>
              <a:rPr lang="en-US" sz="2200" dirty="0" smtClean="0"/>
              <a:t>.</a:t>
            </a:r>
            <a:r>
              <a:rPr lang="sk-SK" sz="2200" dirty="0" smtClean="0"/>
              <a:t> (50 </a:t>
            </a:r>
            <a:r>
              <a:rPr lang="en-US" sz="2200" dirty="0" smtClean="0"/>
              <a:t>%)</a:t>
            </a:r>
          </a:p>
          <a:p>
            <a:pPr lvl="2"/>
            <a:r>
              <a:rPr lang="en-US" sz="2200" dirty="0" smtClean="0"/>
              <a:t>6-12 </a:t>
            </a:r>
            <a:r>
              <a:rPr lang="en-US" sz="2200" dirty="0" err="1" smtClean="0"/>
              <a:t>hod</a:t>
            </a:r>
            <a:r>
              <a:rPr lang="en-US" sz="2200" dirty="0" smtClean="0"/>
              <a:t>. (40 %</a:t>
            </a:r>
            <a:r>
              <a:rPr lang="sk-SK" sz="2200" dirty="0" smtClean="0"/>
              <a:t>)</a:t>
            </a:r>
            <a:endParaRPr lang="en-US" sz="2200" dirty="0" smtClean="0"/>
          </a:p>
          <a:p>
            <a:pPr lvl="2"/>
            <a:r>
              <a:rPr lang="en-US" sz="2200" dirty="0" smtClean="0"/>
              <a:t>&gt;12 </a:t>
            </a:r>
            <a:r>
              <a:rPr lang="en-US" sz="2200" dirty="0" err="1" smtClean="0"/>
              <a:t>hod</a:t>
            </a:r>
            <a:r>
              <a:rPr lang="en-US" sz="2200" dirty="0" smtClean="0"/>
              <a:t>. (10 %)</a:t>
            </a:r>
            <a:endParaRPr lang="sk-SK" sz="2200" dirty="0" smtClean="0"/>
          </a:p>
          <a:p>
            <a:r>
              <a:rPr lang="sk-SK" dirty="0"/>
              <a:t>Požiadavky na absolvovanie kurzu</a:t>
            </a:r>
          </a:p>
          <a:p>
            <a:pPr lvl="1"/>
            <a:r>
              <a:rPr lang="en-US" sz="2400" dirty="0" smtClean="0"/>
              <a:t>?</a:t>
            </a:r>
            <a:endParaRPr lang="sk-SK" sz="2400" dirty="0"/>
          </a:p>
          <a:p>
            <a:r>
              <a:rPr lang="sk-SK" dirty="0" smtClean="0"/>
              <a:t>Začiatok </a:t>
            </a:r>
            <a:r>
              <a:rPr lang="sk-SK" strike="sngStrike" dirty="0" smtClean="0"/>
              <a:t>nasledujúceho</a:t>
            </a:r>
            <a:r>
              <a:rPr lang="sk-SK" dirty="0" smtClean="0"/>
              <a:t> kurzu</a:t>
            </a:r>
            <a:endParaRPr lang="en-US" dirty="0" smtClean="0"/>
          </a:p>
          <a:p>
            <a:pPr lvl="1"/>
            <a:r>
              <a:rPr lang="sk-SK" sz="2400" dirty="0" smtClean="0"/>
              <a:t> </a:t>
            </a:r>
            <a:r>
              <a:rPr lang="en-US" sz="2400" dirty="0" smtClean="0"/>
              <a:t>15.3.2013 – </a:t>
            </a:r>
            <a:r>
              <a:rPr lang="sk-SK" sz="2400" dirty="0" smtClean="0"/>
              <a:t>28.</a:t>
            </a:r>
            <a:r>
              <a:rPr lang="en-US" sz="2400" dirty="0" smtClean="0"/>
              <a:t>4.2013</a:t>
            </a:r>
          </a:p>
          <a:p>
            <a:pPr lvl="1"/>
            <a:r>
              <a:rPr lang="sk-SK" sz="2400" dirty="0" smtClean="0"/>
              <a:t> </a:t>
            </a:r>
            <a:r>
              <a:rPr lang="en-US" sz="2400" strike="sngStrike" dirty="0" smtClean="0"/>
              <a:t>0. </a:t>
            </a:r>
            <a:r>
              <a:rPr lang="en-US" sz="2400" strike="sngStrike" dirty="0" err="1" smtClean="0"/>
              <a:t>kv</a:t>
            </a:r>
            <a:r>
              <a:rPr lang="sk-SK" sz="2400" strike="sngStrike" dirty="0" err="1" smtClean="0"/>
              <a:t>íz</a:t>
            </a:r>
            <a:r>
              <a:rPr lang="sk-SK" sz="2400" strike="sngStrike" dirty="0" smtClean="0"/>
              <a:t> do 31.3.</a:t>
            </a:r>
            <a:r>
              <a:rPr lang="sk-SK" sz="2400" dirty="0" smtClean="0"/>
              <a:t>, 1. kvíz a 1. DÚ do 7.4.</a:t>
            </a:r>
          </a:p>
          <a:p>
            <a:pPr lvl="1"/>
            <a:r>
              <a:rPr lang="sk-SK" sz="2400" dirty="0" smtClean="0"/>
              <a:t> Prakticky každé dva-tri mesiace; plus SAAS 2</a:t>
            </a:r>
            <a:endParaRPr lang="sk-SK" sz="2400" dirty="0"/>
          </a:p>
          <a:p>
            <a:pPr marL="457200" lvl="1" indent="0">
              <a:buNone/>
            </a:pPr>
            <a:endParaRPr lang="sk-SK" dirty="0" smtClean="0"/>
          </a:p>
          <a:p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864096"/>
          </a:xfrm>
        </p:spPr>
        <p:txBody>
          <a:bodyPr/>
          <a:lstStyle/>
          <a:p>
            <a:r>
              <a:rPr lang="en-US" sz="3200" dirty="0"/>
              <a:t>CS169.1x: Software as a Service</a:t>
            </a:r>
            <a:r>
              <a:rPr lang="sk-SK" sz="3200" dirty="0"/>
              <a:t> @ </a:t>
            </a:r>
            <a:r>
              <a:rPr lang="en-US" sz="3200" dirty="0" err="1"/>
              <a:t>edX</a:t>
            </a:r>
            <a:r>
              <a:rPr lang="sk-SK" sz="3200" dirty="0"/>
              <a:t>.</a:t>
            </a:r>
            <a:r>
              <a:rPr lang="sk-SK" sz="3200" dirty="0" err="1"/>
              <a:t>org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81950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cap="none" dirty="0" err="1" smtClean="0"/>
              <a:t>Machine</a:t>
            </a:r>
            <a:r>
              <a:rPr lang="sk-SK" sz="2800" cap="none" dirty="0" smtClean="0"/>
              <a:t> </a:t>
            </a:r>
            <a:r>
              <a:rPr lang="sk-SK" sz="2800" cap="none" dirty="0" err="1"/>
              <a:t>L</a:t>
            </a:r>
            <a:r>
              <a:rPr lang="sk-SK" sz="2800" cap="none" dirty="0" err="1" smtClean="0"/>
              <a:t>earning</a:t>
            </a:r>
            <a:r>
              <a:rPr lang="sk-SK" dirty="0"/>
              <a:t/>
            </a:r>
            <a:br>
              <a:rPr lang="sk-SK" dirty="0"/>
            </a:br>
            <a:r>
              <a:rPr lang="sk-SK" sz="2000" cap="none" dirty="0" err="1" smtClean="0"/>
              <a:t>www.coursera.org</a:t>
            </a:r>
            <a:endParaRPr lang="sk-SK" sz="2000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2400" dirty="0" smtClean="0"/>
              <a:t>Ivan Srba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6377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spcBef>
                <a:spcPts val="1800"/>
              </a:spcBef>
            </a:pPr>
            <a:r>
              <a:rPr lang="sk-SK" dirty="0" smtClean="0">
                <a:solidFill>
                  <a:srgbClr val="996633"/>
                </a:solidFill>
              </a:rPr>
              <a:t>Obsah </a:t>
            </a:r>
            <a:r>
              <a:rPr lang="sk-SK" dirty="0">
                <a:solidFill>
                  <a:srgbClr val="996633"/>
                </a:solidFill>
              </a:rPr>
              <a:t>kurzu</a:t>
            </a:r>
            <a:endParaRPr lang="en-US" dirty="0">
              <a:solidFill>
                <a:srgbClr val="996633"/>
              </a:solidFill>
            </a:endParaRPr>
          </a:p>
          <a:p>
            <a:pPr lvl="1"/>
            <a:r>
              <a:rPr lang="en-US" dirty="0"/>
              <a:t>Linear Regression</a:t>
            </a:r>
          </a:p>
          <a:p>
            <a:pPr lvl="1"/>
            <a:r>
              <a:rPr lang="en-US" dirty="0"/>
              <a:t>Regularization</a:t>
            </a:r>
          </a:p>
          <a:p>
            <a:pPr lvl="1"/>
            <a:r>
              <a:rPr lang="en-US" dirty="0"/>
              <a:t>Neural Networks</a:t>
            </a:r>
          </a:p>
          <a:p>
            <a:pPr lvl="1"/>
            <a:r>
              <a:rPr lang="en-US" dirty="0"/>
              <a:t>Support Vector Machines</a:t>
            </a:r>
            <a:endParaRPr lang="sk-SK" dirty="0"/>
          </a:p>
          <a:p>
            <a:pPr lvl="1"/>
            <a:r>
              <a:rPr lang="en-US" dirty="0"/>
              <a:t>Clustering</a:t>
            </a:r>
          </a:p>
          <a:p>
            <a:pPr lvl="1"/>
            <a:r>
              <a:rPr lang="en-US" dirty="0"/>
              <a:t>Dimensionality Reduction</a:t>
            </a:r>
          </a:p>
          <a:p>
            <a:pPr lvl="1"/>
            <a:r>
              <a:rPr lang="en-US" dirty="0"/>
              <a:t>Recommender Systems</a:t>
            </a:r>
            <a:endParaRPr lang="sk-SK" dirty="0"/>
          </a:p>
          <a:p>
            <a:pPr lvl="1"/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sk-SK" dirty="0">
                <a:solidFill>
                  <a:srgbClr val="996633"/>
                </a:solidFill>
              </a:rPr>
              <a:t>Formát kurzu</a:t>
            </a:r>
            <a:endParaRPr lang="en-US" dirty="0">
              <a:solidFill>
                <a:srgbClr val="996633"/>
              </a:solidFill>
            </a:endParaRPr>
          </a:p>
          <a:p>
            <a:pPr lvl="1"/>
            <a:r>
              <a:rPr lang="sk-SK" dirty="0"/>
              <a:t>Video prezentácie</a:t>
            </a:r>
          </a:p>
          <a:p>
            <a:pPr lvl="1"/>
            <a:r>
              <a:rPr lang="sk-SK" dirty="0"/>
              <a:t>Vedomostný test</a:t>
            </a:r>
          </a:p>
          <a:p>
            <a:pPr lvl="1"/>
            <a:r>
              <a:rPr lang="sk-SK" dirty="0"/>
              <a:t>Praktické úlohy v </a:t>
            </a:r>
            <a:r>
              <a:rPr lang="sk-SK" dirty="0" err="1" smtClean="0"/>
              <a:t>Octave</a:t>
            </a:r>
            <a:endParaRPr lang="sk-SK" dirty="0" smtClean="0"/>
          </a:p>
          <a:p>
            <a:pPr lvl="1"/>
            <a:endParaRPr lang="sk-SK" dirty="0"/>
          </a:p>
          <a:p>
            <a:pPr lvl="1"/>
            <a:r>
              <a:rPr lang="sk-SK" dirty="0" smtClean="0"/>
              <a:t>Po úspešnom absolvovaní získate certifikát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Machine</a:t>
            </a:r>
            <a:r>
              <a:rPr lang="sk-SK" dirty="0"/>
              <a:t> </a:t>
            </a:r>
            <a:r>
              <a:rPr lang="sk-SK" dirty="0" err="1"/>
              <a:t>Learning</a:t>
            </a:r>
            <a:r>
              <a:rPr lang="sk-SK" dirty="0"/>
              <a:t> @ </a:t>
            </a:r>
            <a:r>
              <a:rPr lang="sk-SK" dirty="0" err="1"/>
              <a:t>coursera.org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3711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Hodnotenie</a:t>
            </a:r>
            <a:endParaRPr lang="en-US" dirty="0"/>
          </a:p>
          <a:p>
            <a:pPr lvl="1"/>
            <a:r>
              <a:rPr lang="sk-SK" dirty="0" smtClean="0"/>
              <a:t>Úvod </a:t>
            </a:r>
            <a:r>
              <a:rPr lang="sk-SK" dirty="0"/>
              <a:t>do problematiky strojového </a:t>
            </a:r>
            <a:r>
              <a:rPr lang="sk-SK" dirty="0" smtClean="0"/>
              <a:t>učenia</a:t>
            </a:r>
            <a:r>
              <a:rPr lang="en-US" dirty="0" smtClean="0"/>
              <a:t>,</a:t>
            </a:r>
            <a:r>
              <a:rPr lang="sk-SK" dirty="0" smtClean="0"/>
              <a:t> vhodný pre každého</a:t>
            </a:r>
          </a:p>
          <a:p>
            <a:pPr lvl="1"/>
            <a:r>
              <a:rPr lang="sk-SK" dirty="0" smtClean="0"/>
              <a:t>Zaujímavé témy, ktoré sa veľakrát poriadne neprednášajú</a:t>
            </a:r>
          </a:p>
          <a:p>
            <a:pPr lvl="2"/>
            <a:r>
              <a:rPr lang="sk-SK" dirty="0" smtClean="0"/>
              <a:t>Ako sa </a:t>
            </a:r>
            <a:r>
              <a:rPr lang="sk-SK" dirty="0" err="1" smtClean="0"/>
              <a:t>vysporiadať</a:t>
            </a:r>
            <a:r>
              <a:rPr lang="sk-SK" dirty="0" smtClean="0"/>
              <a:t> s </a:t>
            </a:r>
            <a:r>
              <a:rPr lang="sk-SK" dirty="0" err="1" smtClean="0"/>
              <a:t>nafitovanými</a:t>
            </a:r>
            <a:r>
              <a:rPr lang="sk-SK" dirty="0" smtClean="0"/>
              <a:t> dátami?</a:t>
            </a:r>
          </a:p>
          <a:p>
            <a:pPr lvl="1"/>
            <a:r>
              <a:rPr lang="sk-SK" dirty="0" smtClean="0"/>
              <a:t>Veľmi dobre pripravené materiály a najmä praktické úlohy (niekedy boli však až moc ľahké)</a:t>
            </a:r>
          </a:p>
          <a:p>
            <a:pPr lvl="2"/>
            <a:r>
              <a:rPr lang="sk-SK" dirty="0" smtClean="0"/>
              <a:t>Spam filter</a:t>
            </a:r>
          </a:p>
          <a:p>
            <a:pPr lvl="2"/>
            <a:r>
              <a:rPr lang="sk-SK" dirty="0" smtClean="0"/>
              <a:t>Face </a:t>
            </a:r>
            <a:r>
              <a:rPr lang="sk-SK" dirty="0" err="1" smtClean="0"/>
              <a:t>recognition</a:t>
            </a:r>
            <a:endParaRPr lang="sk-SK" dirty="0" smtClean="0"/>
          </a:p>
          <a:p>
            <a:pPr lvl="2"/>
            <a:r>
              <a:rPr lang="sk-SK" dirty="0" err="1" smtClean="0"/>
              <a:t>Movie</a:t>
            </a:r>
            <a:r>
              <a:rPr lang="sk-SK" dirty="0" smtClean="0"/>
              <a:t> </a:t>
            </a:r>
            <a:r>
              <a:rPr lang="sk-SK" dirty="0" err="1" smtClean="0"/>
              <a:t>recommender</a:t>
            </a:r>
            <a:endParaRPr lang="sk-SK" dirty="0" smtClean="0"/>
          </a:p>
          <a:p>
            <a:pPr lvl="1"/>
            <a:r>
              <a:rPr lang="sk-SK" dirty="0" smtClean="0"/>
              <a:t>Najpopulárnejší kurz v </a:t>
            </a:r>
            <a:r>
              <a:rPr lang="sk-SK" dirty="0" err="1" smtClean="0"/>
              <a:t>Coursere</a:t>
            </a:r>
            <a:endParaRPr lang="sk-SK" dirty="0" smtClean="0"/>
          </a:p>
          <a:p>
            <a:pPr lvl="1"/>
            <a:r>
              <a:rPr lang="sk-SK" dirty="0" smtClean="0"/>
              <a:t>Prednáša </a:t>
            </a:r>
            <a:r>
              <a:rPr lang="sk-SK" dirty="0" err="1"/>
              <a:t>Andrew</a:t>
            </a:r>
            <a:r>
              <a:rPr lang="sk-SK" dirty="0"/>
              <a:t> </a:t>
            </a:r>
            <a:r>
              <a:rPr lang="sk-SK" dirty="0" err="1" smtClean="0"/>
              <a:t>Ng</a:t>
            </a:r>
            <a:endParaRPr lang="en-US" dirty="0" smtClean="0"/>
          </a:p>
          <a:p>
            <a:pPr lvl="2"/>
            <a:r>
              <a:rPr lang="sk-SK" dirty="0" smtClean="0"/>
              <a:t>spoluautor </a:t>
            </a:r>
            <a:r>
              <a:rPr lang="sk-SK" dirty="0" smtClean="0"/>
              <a:t>systému </a:t>
            </a:r>
            <a:r>
              <a:rPr lang="sk-SK" dirty="0" err="1" smtClean="0"/>
              <a:t>Coursera</a:t>
            </a:r>
            <a:endParaRPr lang="sk-SK" dirty="0" smtClean="0"/>
          </a:p>
          <a:p>
            <a:pPr lvl="1"/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Machine</a:t>
            </a:r>
            <a:r>
              <a:rPr lang="sk-SK" dirty="0"/>
              <a:t> </a:t>
            </a:r>
            <a:r>
              <a:rPr lang="sk-SK" dirty="0" err="1"/>
              <a:t>Learning</a:t>
            </a:r>
            <a:r>
              <a:rPr lang="sk-SK" dirty="0"/>
              <a:t> @ </a:t>
            </a:r>
            <a:r>
              <a:rPr lang="sk-SK" dirty="0" err="1"/>
              <a:t>coursera.org</a:t>
            </a:r>
            <a:endParaRPr lang="sk-SK" dirty="0"/>
          </a:p>
        </p:txBody>
      </p:sp>
      <p:pic>
        <p:nvPicPr>
          <p:cNvPr id="1026" name="Picture 2" descr="http://www.scu.edu/engineering/images/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17032"/>
            <a:ext cx="18002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285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Koľkí z vás by chceli chodiť na prednášky na </a:t>
            </a:r>
            <a:r>
              <a:rPr lang="sk-SK" dirty="0" err="1" smtClean="0"/>
              <a:t>Stanford</a:t>
            </a:r>
            <a:r>
              <a:rPr lang="sk-SK" dirty="0" smtClean="0"/>
              <a:t>, MIT, </a:t>
            </a:r>
            <a:r>
              <a:rPr lang="sk-SK" dirty="0" err="1" smtClean="0"/>
              <a:t>Princeton</a:t>
            </a:r>
            <a:r>
              <a:rPr lang="sk-SK" dirty="0" smtClean="0"/>
              <a:t> alebo </a:t>
            </a:r>
            <a:r>
              <a:rPr lang="sk-SK" dirty="0" err="1" smtClean="0"/>
              <a:t>University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Washington?</a:t>
            </a:r>
          </a:p>
          <a:p>
            <a:endParaRPr lang="sk-SK" dirty="0" smtClean="0"/>
          </a:p>
          <a:p>
            <a:endParaRPr lang="sk-SK" sz="3600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Tak prečo na ne nechodíte?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Prečo </a:t>
            </a:r>
            <a:r>
              <a:rPr lang="sk-SK" dirty="0" err="1" smtClean="0"/>
              <a:t>online</a:t>
            </a:r>
            <a:r>
              <a:rPr lang="sk-SK" dirty="0" smtClean="0"/>
              <a:t> kurzy?</a:t>
            </a:r>
            <a:endParaRPr lang="sk-SK" dirty="0"/>
          </a:p>
        </p:txBody>
      </p:sp>
      <p:pic>
        <p:nvPicPr>
          <p:cNvPr id="1030" name="Picture 6" descr="http://2.bp.blogspot.com/-3A7WJbrLaEw/T9oU7CgXc3I/AAAAAAAAW_M/-OY4y0ZtUcE/s1600/ple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2564904"/>
            <a:ext cx="449023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154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Machine</a:t>
            </a:r>
            <a:r>
              <a:rPr lang="sk-SK" dirty="0"/>
              <a:t> </a:t>
            </a:r>
            <a:r>
              <a:rPr lang="sk-SK" dirty="0" err="1"/>
              <a:t>Learning</a:t>
            </a:r>
            <a:r>
              <a:rPr lang="sk-SK" dirty="0"/>
              <a:t> @ </a:t>
            </a:r>
            <a:r>
              <a:rPr lang="sk-SK" dirty="0" err="1"/>
              <a:t>coursera.org</a:t>
            </a:r>
            <a:endParaRPr lang="sk-SK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54" y="1412776"/>
            <a:ext cx="860562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24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Trvanie a náročnosť</a:t>
            </a:r>
          </a:p>
          <a:p>
            <a:pPr lvl="1"/>
            <a:r>
              <a:rPr lang="sk-SK" dirty="0" smtClean="0"/>
              <a:t>10 Týždňov, 5-7 hodín do týždňa</a:t>
            </a:r>
          </a:p>
          <a:p>
            <a:r>
              <a:rPr lang="sk-SK" dirty="0"/>
              <a:t>Požiadavky na absolvovanie kurzu</a:t>
            </a:r>
          </a:p>
          <a:p>
            <a:pPr lvl="1"/>
            <a:r>
              <a:rPr lang="sk-SK" dirty="0"/>
              <a:t>Základné znalosti </a:t>
            </a:r>
            <a:r>
              <a:rPr lang="sk-SK" dirty="0" smtClean="0"/>
              <a:t>programovania</a:t>
            </a:r>
          </a:p>
          <a:p>
            <a:pPr lvl="1"/>
            <a:r>
              <a:rPr lang="sk-SK" dirty="0" smtClean="0"/>
              <a:t>Súčasťou kurzu je aj </a:t>
            </a:r>
            <a:r>
              <a:rPr lang="sk-SK" dirty="0" err="1" smtClean="0"/>
              <a:t>tutoriál</a:t>
            </a:r>
            <a:r>
              <a:rPr lang="sk-SK" dirty="0" smtClean="0"/>
              <a:t> k prostrediu </a:t>
            </a:r>
            <a:r>
              <a:rPr lang="sk-SK" dirty="0" err="1" smtClean="0"/>
              <a:t>Octave</a:t>
            </a:r>
            <a:endParaRPr lang="sk-SK" dirty="0"/>
          </a:p>
          <a:p>
            <a:r>
              <a:rPr lang="sk-SK" dirty="0" smtClean="0"/>
              <a:t>Začiatok nasledujúceho kurzu</a:t>
            </a:r>
            <a:endParaRPr lang="sk-SK" dirty="0"/>
          </a:p>
          <a:p>
            <a:pPr lvl="1"/>
            <a:r>
              <a:rPr lang="sk-SK" dirty="0" smtClean="0"/>
              <a:t>22</a:t>
            </a:r>
            <a:r>
              <a:rPr lang="sk-SK" dirty="0"/>
              <a:t>. apríl </a:t>
            </a:r>
            <a:r>
              <a:rPr lang="sk-SK" dirty="0" smtClean="0"/>
              <a:t>2013</a:t>
            </a:r>
          </a:p>
          <a:p>
            <a:pPr lvl="1"/>
            <a:r>
              <a:rPr lang="sk-SK" dirty="0" smtClean="0"/>
              <a:t>https</a:t>
            </a:r>
            <a:r>
              <a:rPr lang="sk-SK" dirty="0"/>
              <a:t>://www.coursera.org/course/ml</a:t>
            </a:r>
          </a:p>
          <a:p>
            <a:pPr marL="457200" lvl="1" indent="0">
              <a:buNone/>
            </a:pPr>
            <a:endParaRPr lang="sk-SK" dirty="0" smtClean="0"/>
          </a:p>
          <a:p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Machine</a:t>
            </a:r>
            <a:r>
              <a:rPr lang="sk-SK" dirty="0" smtClean="0"/>
              <a:t> </a:t>
            </a:r>
            <a:r>
              <a:rPr lang="sk-SK" dirty="0" err="1" smtClean="0"/>
              <a:t>Learning</a:t>
            </a:r>
            <a:r>
              <a:rPr lang="sk-SK" dirty="0" smtClean="0"/>
              <a:t> @ </a:t>
            </a:r>
            <a:r>
              <a:rPr lang="sk-SK" dirty="0" err="1" smtClean="0"/>
              <a:t>coursera.org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99100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cap="none" dirty="0" err="1" smtClean="0"/>
              <a:t>Sumarizácia</a:t>
            </a:r>
            <a:endParaRPr lang="sk-SK" sz="2000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Online</a:t>
            </a:r>
            <a:r>
              <a:rPr lang="sk-SK" dirty="0"/>
              <a:t> kurzy</a:t>
            </a:r>
          </a:p>
        </p:txBody>
      </p:sp>
    </p:spTree>
    <p:extLst>
      <p:ext uri="{BB962C8B-B14F-4D97-AF65-F5344CB8AC3E}">
        <p14:creationId xmlns:p14="http://schemas.microsoft.com/office/powerpoint/2010/main" val="88342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37112"/>
          </a:xfrm>
        </p:spPr>
        <p:txBody>
          <a:bodyPr/>
          <a:lstStyle/>
          <a:p>
            <a:r>
              <a:rPr lang="sk-SK" dirty="0" smtClean="0"/>
              <a:t>5 krokov, ako začať študovať na prestížnych medzinárodných univerzitách...</a:t>
            </a:r>
          </a:p>
          <a:p>
            <a:pPr lvl="1"/>
            <a:r>
              <a:rPr lang="sk-SK" dirty="0" smtClean="0"/>
              <a:t>Premyslite, aký kurz by sa hodil pre vašu BP/DP</a:t>
            </a:r>
          </a:p>
          <a:p>
            <a:pPr lvl="2"/>
            <a:r>
              <a:rPr lang="sk-SK" dirty="0" smtClean="0"/>
              <a:t>Niektoré zaujímavé sme vám už ukázali</a:t>
            </a:r>
          </a:p>
          <a:p>
            <a:pPr lvl="1"/>
            <a:r>
              <a:rPr lang="sk-SK" dirty="0" smtClean="0"/>
              <a:t>Pozrite sa na vzdelávacie portály poskytujúce </a:t>
            </a:r>
            <a:r>
              <a:rPr lang="sk-SK" dirty="0" err="1" smtClean="0"/>
              <a:t>online</a:t>
            </a:r>
            <a:r>
              <a:rPr lang="sk-SK" dirty="0" smtClean="0"/>
              <a:t> kurzy</a:t>
            </a:r>
          </a:p>
          <a:p>
            <a:pPr lvl="2"/>
            <a:r>
              <a:rPr lang="sk-SK" dirty="0" smtClean="0"/>
              <a:t>Z nášho prehľadu alebo akékoľvek iné</a:t>
            </a:r>
          </a:p>
          <a:p>
            <a:pPr lvl="1"/>
            <a:r>
              <a:rPr lang="sk-SK" dirty="0" smtClean="0"/>
              <a:t>Nájdite si kurz, ktorý by vás mohol zaujímať</a:t>
            </a:r>
          </a:p>
          <a:p>
            <a:pPr lvl="2"/>
            <a:r>
              <a:rPr lang="sk-SK" dirty="0"/>
              <a:t>Sledujte jeho náročnosť, trvanie, požiadavky, ...</a:t>
            </a:r>
          </a:p>
          <a:p>
            <a:pPr lvl="1"/>
            <a:r>
              <a:rPr lang="sk-SK" dirty="0" smtClean="0"/>
              <a:t>Zaregistrujte sa</a:t>
            </a:r>
          </a:p>
          <a:p>
            <a:pPr lvl="1"/>
            <a:r>
              <a:rPr lang="sk-SK" dirty="0" smtClean="0"/>
              <a:t>Počkajte na začiatok kurzu a môžete začať študovať</a:t>
            </a:r>
          </a:p>
          <a:p>
            <a:r>
              <a:rPr lang="sk-SK" dirty="0" smtClean="0"/>
              <a:t>Ak nájdete kurz, ktorý by mohol zaujímať aj ostatných, môžete pripraviť krátku prezentáciu na </a:t>
            </a:r>
            <a:r>
              <a:rPr lang="sk-SK" dirty="0" err="1" smtClean="0"/>
              <a:t>PeWe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Online</a:t>
            </a:r>
            <a:r>
              <a:rPr lang="sk-SK" dirty="0" smtClean="0"/>
              <a:t> kurzy - </a:t>
            </a:r>
            <a:r>
              <a:rPr lang="sk-SK" dirty="0" err="1" smtClean="0"/>
              <a:t>Sumarizácia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15479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 čom sa odlišujú </a:t>
            </a:r>
            <a:r>
              <a:rPr lang="sk-SK" dirty="0" err="1" smtClean="0"/>
              <a:t>online</a:t>
            </a:r>
            <a:r>
              <a:rPr lang="sk-SK" dirty="0" smtClean="0"/>
              <a:t> kurzy od tých bežných?</a:t>
            </a:r>
          </a:p>
          <a:p>
            <a:pPr lvl="1"/>
            <a:r>
              <a:rPr lang="sk-SK" dirty="0" smtClean="0"/>
              <a:t>Digitálna alternatíva k bežným prednáškam</a:t>
            </a:r>
          </a:p>
          <a:p>
            <a:pPr lvl="1"/>
            <a:r>
              <a:rPr lang="sk-SK" dirty="0" smtClean="0"/>
              <a:t>Študijné materiály, zadania, testy... všetko dostávate a odovzdávate v elektronickej podobe</a:t>
            </a:r>
          </a:p>
          <a:p>
            <a:pPr lvl="1"/>
            <a:r>
              <a:rPr lang="sk-SK" dirty="0" smtClean="0"/>
              <a:t>Máte o niečo viacej spolužiakov (rádovo v desať tisícoch)</a:t>
            </a:r>
          </a:p>
          <a:p>
            <a:r>
              <a:rPr lang="sk-SK" dirty="0" smtClean="0"/>
              <a:t>Ako to funguje?</a:t>
            </a:r>
          </a:p>
          <a:p>
            <a:pPr lvl="1"/>
            <a:r>
              <a:rPr lang="sk-SK" dirty="0" smtClean="0"/>
              <a:t>Nájdete si vzdelávací systém, ktorý poskytuje </a:t>
            </a:r>
            <a:r>
              <a:rPr lang="sk-SK" dirty="0" err="1" smtClean="0"/>
              <a:t>online</a:t>
            </a:r>
            <a:r>
              <a:rPr lang="sk-SK" dirty="0" smtClean="0"/>
              <a:t> kurzy</a:t>
            </a:r>
          </a:p>
          <a:p>
            <a:pPr lvl="1"/>
            <a:r>
              <a:rPr lang="sk-SK" dirty="0" smtClean="0"/>
              <a:t>Vyberiete si kurz, ktorý vás zaujíma</a:t>
            </a:r>
          </a:p>
          <a:p>
            <a:pPr lvl="1"/>
            <a:r>
              <a:rPr lang="sk-SK" dirty="0" smtClean="0"/>
              <a:t>Prihlásite sa (väčšinou úplne zadarmo)</a:t>
            </a:r>
          </a:p>
          <a:p>
            <a:pPr lvl="1"/>
            <a:r>
              <a:rPr lang="sk-SK" dirty="0" smtClean="0"/>
              <a:t>A už stačí „len“ študovať...</a:t>
            </a:r>
          </a:p>
          <a:p>
            <a:pPr lvl="2"/>
            <a:r>
              <a:rPr lang="sk-SK" dirty="0" smtClean="0"/>
              <a:t>Priebeh kurzov je veľmi variabilný (formát prednášok, testov, projektov atď.)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Online</a:t>
            </a:r>
            <a:r>
              <a:rPr lang="sk-SK" dirty="0" smtClean="0"/>
              <a:t> kurzy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07424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Online</a:t>
            </a:r>
            <a:r>
              <a:rPr lang="sk-SK" dirty="0"/>
              <a:t> kurzy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27736"/>
            <a:ext cx="4714106" cy="514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455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Coursera.org</a:t>
            </a:r>
            <a:endParaRPr lang="sk-SK" dirty="0" smtClean="0"/>
          </a:p>
          <a:p>
            <a:pPr lvl="1"/>
            <a:r>
              <a:rPr lang="sk-SK" dirty="0" err="1" smtClean="0"/>
              <a:t>Powered</a:t>
            </a:r>
            <a:r>
              <a:rPr lang="sk-SK" dirty="0" smtClean="0"/>
              <a:t> by </a:t>
            </a:r>
            <a:r>
              <a:rPr lang="sk-SK" dirty="0" err="1" smtClean="0"/>
              <a:t>Stanford</a:t>
            </a:r>
            <a:endParaRPr lang="sk-SK" dirty="0" smtClean="0"/>
          </a:p>
          <a:p>
            <a:pPr lvl="1"/>
            <a:r>
              <a:rPr lang="sk-SK" dirty="0" smtClean="0"/>
              <a:t>2.8 milióna používateľov</a:t>
            </a:r>
          </a:p>
          <a:p>
            <a:pPr lvl="1"/>
            <a:r>
              <a:rPr lang="sk-SK" dirty="0" smtClean="0"/>
              <a:t>62 univerzít z celého sveta</a:t>
            </a:r>
          </a:p>
          <a:p>
            <a:pPr lvl="1"/>
            <a:r>
              <a:rPr lang="sk-SK" dirty="0" smtClean="0"/>
              <a:t>72 kurzov v oblasti </a:t>
            </a:r>
            <a:r>
              <a:rPr lang="sk-SK" i="1" dirty="0" err="1" smtClean="0"/>
              <a:t>computer</a:t>
            </a:r>
            <a:r>
              <a:rPr lang="sk-SK" i="1" dirty="0" smtClean="0"/>
              <a:t> </a:t>
            </a:r>
            <a:r>
              <a:rPr lang="sk-SK" i="1" dirty="0" err="1" smtClean="0"/>
              <a:t>science</a:t>
            </a:r>
            <a:endParaRPr lang="sk-SK" i="1" dirty="0" smtClean="0"/>
          </a:p>
          <a:p>
            <a:pPr lvl="2"/>
            <a:r>
              <a:rPr lang="sk-SK" b="1" dirty="0" err="1" smtClean="0"/>
              <a:t>Machine</a:t>
            </a:r>
            <a:r>
              <a:rPr lang="sk-SK" b="1" dirty="0" smtClean="0"/>
              <a:t> </a:t>
            </a:r>
            <a:r>
              <a:rPr lang="sk-SK" b="1" dirty="0" err="1" smtClean="0"/>
              <a:t>learning</a:t>
            </a:r>
            <a:r>
              <a:rPr lang="sk-SK" dirty="0" smtClean="0"/>
              <a:t>, </a:t>
            </a:r>
            <a:r>
              <a:rPr lang="sk-SK" b="1" dirty="0" err="1"/>
              <a:t>Probabilistic</a:t>
            </a:r>
            <a:r>
              <a:rPr lang="sk-SK" b="1" dirty="0"/>
              <a:t> </a:t>
            </a:r>
            <a:r>
              <a:rPr lang="sk-SK" b="1" dirty="0" err="1"/>
              <a:t>graphical</a:t>
            </a:r>
            <a:r>
              <a:rPr lang="sk-SK" b="1" dirty="0"/>
              <a:t> </a:t>
            </a:r>
            <a:r>
              <a:rPr lang="sk-SK" b="1" dirty="0" err="1"/>
              <a:t>models</a:t>
            </a:r>
            <a:r>
              <a:rPr lang="sk-SK" b="1" dirty="0"/>
              <a:t>, </a:t>
            </a:r>
            <a:r>
              <a:rPr lang="sk-SK" dirty="0"/>
              <a:t>Web </a:t>
            </a:r>
            <a:r>
              <a:rPr lang="sk-SK" dirty="0" err="1" smtClean="0"/>
              <a:t>inteligence</a:t>
            </a:r>
            <a:r>
              <a:rPr lang="sk-SK" dirty="0" smtClean="0"/>
              <a:t> and big </a:t>
            </a:r>
            <a:r>
              <a:rPr lang="sk-SK" dirty="0" err="1" smtClean="0"/>
              <a:t>data</a:t>
            </a:r>
            <a:r>
              <a:rPr lang="sk-SK" dirty="0" smtClean="0"/>
              <a:t>, HCI, </a:t>
            </a:r>
            <a:r>
              <a:rPr lang="sk-SK" dirty="0" smtClean="0"/>
              <a:t>AI</a:t>
            </a:r>
            <a:r>
              <a:rPr lang="sk-SK" dirty="0" smtClean="0"/>
              <a:t>, </a:t>
            </a:r>
            <a:r>
              <a:rPr lang="sk-SK" dirty="0" err="1" smtClean="0"/>
              <a:t>Algorithms</a:t>
            </a:r>
            <a:r>
              <a:rPr lang="sk-SK" dirty="0" smtClean="0"/>
              <a:t>, NLP, </a:t>
            </a:r>
            <a:r>
              <a:rPr lang="sk-SK" dirty="0" err="1" smtClean="0"/>
              <a:t>Computer</a:t>
            </a:r>
            <a:r>
              <a:rPr lang="sk-SK" dirty="0" smtClean="0"/>
              <a:t> </a:t>
            </a:r>
            <a:r>
              <a:rPr lang="sk-SK" dirty="0" err="1" smtClean="0"/>
              <a:t>vision</a:t>
            </a:r>
            <a:r>
              <a:rPr lang="sk-SK" dirty="0" smtClean="0"/>
              <a:t>, </a:t>
            </a:r>
            <a:r>
              <a:rPr lang="sk-SK" dirty="0" err="1" smtClean="0"/>
              <a:t>Social</a:t>
            </a:r>
            <a:r>
              <a:rPr lang="sk-SK" dirty="0" smtClean="0"/>
              <a:t> </a:t>
            </a:r>
            <a:r>
              <a:rPr lang="sk-SK" dirty="0" err="1" smtClean="0"/>
              <a:t>network</a:t>
            </a:r>
            <a:r>
              <a:rPr lang="sk-SK" dirty="0" smtClean="0"/>
              <a:t> </a:t>
            </a:r>
            <a:r>
              <a:rPr lang="sk-SK" dirty="0" err="1" smtClean="0"/>
              <a:t>analysis</a:t>
            </a:r>
            <a:endParaRPr lang="sk-SK" dirty="0" smtClean="0"/>
          </a:p>
          <a:p>
            <a:r>
              <a:rPr lang="sk-SK" dirty="0" err="1" smtClean="0"/>
              <a:t>edX</a:t>
            </a:r>
            <a:r>
              <a:rPr lang="sk-SK" dirty="0" err="1"/>
              <a:t>.org</a:t>
            </a:r>
            <a:endParaRPr lang="sk-SK" dirty="0" smtClean="0"/>
          </a:p>
          <a:p>
            <a:pPr lvl="1"/>
            <a:r>
              <a:rPr lang="sk-SK" dirty="0" err="1" smtClean="0"/>
              <a:t>Powered</a:t>
            </a:r>
            <a:r>
              <a:rPr lang="sk-SK" dirty="0" smtClean="0"/>
              <a:t> by MIT </a:t>
            </a:r>
            <a:r>
              <a:rPr lang="en-US" dirty="0" smtClean="0"/>
              <a:t>&amp;</a:t>
            </a:r>
            <a:r>
              <a:rPr lang="sk-SK" dirty="0" smtClean="0"/>
              <a:t> </a:t>
            </a:r>
            <a:r>
              <a:rPr lang="sk-SK" dirty="0" err="1" smtClean="0"/>
              <a:t>Harvard</a:t>
            </a:r>
            <a:endParaRPr lang="sk-SK" dirty="0" smtClean="0"/>
          </a:p>
          <a:p>
            <a:pPr lvl="1"/>
            <a:r>
              <a:rPr lang="sk-SK" dirty="0" smtClean="0"/>
              <a:t>7 kurzov v </a:t>
            </a:r>
            <a:r>
              <a:rPr lang="sk-SK" dirty="0"/>
              <a:t>oblasti </a:t>
            </a:r>
            <a:r>
              <a:rPr lang="sk-SK" i="1" dirty="0" err="1"/>
              <a:t>computer</a:t>
            </a:r>
            <a:r>
              <a:rPr lang="sk-SK" i="1" dirty="0"/>
              <a:t> </a:t>
            </a:r>
            <a:r>
              <a:rPr lang="sk-SK" i="1" dirty="0" err="1" smtClean="0"/>
              <a:t>science</a:t>
            </a:r>
            <a:endParaRPr lang="sk-SK" i="1" dirty="0" smtClean="0"/>
          </a:p>
          <a:p>
            <a:pPr lvl="2"/>
            <a:r>
              <a:rPr lang="sk-SK" b="1" dirty="0" err="1" smtClean="0"/>
              <a:t>SaaS</a:t>
            </a:r>
            <a:r>
              <a:rPr lang="sk-SK" dirty="0" smtClean="0"/>
              <a:t>, AI, </a:t>
            </a:r>
            <a:r>
              <a:rPr lang="sk-SK" dirty="0" err="1" smtClean="0"/>
              <a:t>Introduction</a:t>
            </a:r>
            <a:r>
              <a:rPr lang="sk-SK" dirty="0" smtClean="0"/>
              <a:t> to CS, </a:t>
            </a:r>
            <a:r>
              <a:rPr lang="sk-SK" dirty="0" err="1" smtClean="0"/>
              <a:t>Statistics</a:t>
            </a:r>
            <a:endParaRPr lang="sk-SK" dirty="0"/>
          </a:p>
          <a:p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Najrozšírenejšie systémy</a:t>
            </a:r>
            <a:endParaRPr lang="sk-SK" dirty="0"/>
          </a:p>
        </p:txBody>
      </p:sp>
      <p:pic>
        <p:nvPicPr>
          <p:cNvPr id="3076" name="Picture 4" descr="E:\!Docasny\course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32674"/>
            <a:ext cx="2756024" cy="71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dX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968" y="4612594"/>
            <a:ext cx="1198376" cy="5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854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Udacity.com</a:t>
            </a:r>
            <a:endParaRPr lang="sk-SK" dirty="0" smtClean="0"/>
          </a:p>
          <a:p>
            <a:pPr lvl="1"/>
            <a:r>
              <a:rPr lang="sk-SK" dirty="0" err="1" smtClean="0"/>
              <a:t>Powered</a:t>
            </a:r>
            <a:r>
              <a:rPr lang="sk-SK" dirty="0" smtClean="0"/>
              <a:t> by </a:t>
            </a:r>
            <a:r>
              <a:rPr lang="sk-SK" dirty="0" err="1" smtClean="0"/>
              <a:t>Stanford</a:t>
            </a:r>
            <a:endParaRPr lang="sk-SK" dirty="0" smtClean="0"/>
          </a:p>
          <a:p>
            <a:pPr lvl="1"/>
            <a:r>
              <a:rPr lang="sk-SK" dirty="0" smtClean="0"/>
              <a:t>400 tisíc používateľov</a:t>
            </a:r>
          </a:p>
          <a:p>
            <a:pPr lvl="1"/>
            <a:r>
              <a:rPr lang="sk-SK" dirty="0" smtClean="0"/>
              <a:t>16 kurzov v oblasti </a:t>
            </a:r>
            <a:r>
              <a:rPr lang="sk-SK" i="1" dirty="0" err="1" smtClean="0"/>
              <a:t>computer</a:t>
            </a:r>
            <a:r>
              <a:rPr lang="sk-SK" i="1" dirty="0" smtClean="0"/>
              <a:t> </a:t>
            </a:r>
            <a:r>
              <a:rPr lang="sk-SK" i="1" dirty="0" err="1" smtClean="0"/>
              <a:t>science</a:t>
            </a:r>
            <a:endParaRPr lang="sk-SK" i="1" dirty="0" smtClean="0"/>
          </a:p>
          <a:p>
            <a:pPr lvl="2"/>
            <a:r>
              <a:rPr lang="sk-SK" dirty="0" smtClean="0"/>
              <a:t>Web </a:t>
            </a:r>
            <a:r>
              <a:rPr lang="sk-SK" dirty="0" err="1" smtClean="0"/>
              <a:t>development</a:t>
            </a:r>
            <a:r>
              <a:rPr lang="sk-SK" dirty="0" smtClean="0"/>
              <a:t>, HTML5 game </a:t>
            </a:r>
            <a:r>
              <a:rPr lang="sk-SK" dirty="0" err="1" smtClean="0"/>
              <a:t>development</a:t>
            </a:r>
            <a:r>
              <a:rPr lang="sk-SK" dirty="0" smtClean="0"/>
              <a:t>, SW </a:t>
            </a:r>
            <a:r>
              <a:rPr lang="sk-SK" dirty="0" err="1" smtClean="0"/>
              <a:t>testing</a:t>
            </a:r>
            <a:r>
              <a:rPr lang="sk-SK" dirty="0" smtClean="0"/>
              <a:t>, AI, </a:t>
            </a:r>
            <a:r>
              <a:rPr lang="sk-SK" dirty="0" err="1" smtClean="0"/>
              <a:t>Parallel</a:t>
            </a:r>
            <a:r>
              <a:rPr lang="sk-SK" dirty="0" smtClean="0"/>
              <a:t> </a:t>
            </a:r>
            <a:r>
              <a:rPr lang="sk-SK" dirty="0" err="1" smtClean="0"/>
              <a:t>programming</a:t>
            </a:r>
            <a:endParaRPr lang="sk-SK" dirty="0" smtClean="0"/>
          </a:p>
          <a:p>
            <a:r>
              <a:rPr lang="sk-SK" dirty="0" smtClean="0"/>
              <a:t>A viacero ďalších...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Najrozšírenejšie systémy</a:t>
            </a:r>
            <a:endParaRPr lang="sk-SK" dirty="0"/>
          </a:p>
        </p:txBody>
      </p:sp>
      <p:pic>
        <p:nvPicPr>
          <p:cNvPr id="5122" name="Picture 2" descr="E:\!Docasny\udac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50" y="1484784"/>
            <a:ext cx="1437742" cy="143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891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cap="none" dirty="0" smtClean="0"/>
              <a:t>Probabilistic Graphical Models</a:t>
            </a:r>
            <a:r>
              <a:rPr lang="sk-SK" dirty="0"/>
              <a:t/>
            </a:r>
            <a:br>
              <a:rPr lang="sk-SK" dirty="0"/>
            </a:br>
            <a:r>
              <a:rPr lang="sk-SK" sz="2000" cap="none" dirty="0" smtClean="0"/>
              <a:t>www.coursera.org</a:t>
            </a:r>
            <a:endParaRPr lang="sk-SK" sz="2000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Márius Šajgalík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4233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637112"/>
          </a:xfrm>
        </p:spPr>
        <p:txBody>
          <a:bodyPr/>
          <a:lstStyle/>
          <a:p>
            <a:pPr lvl="0">
              <a:spcBef>
                <a:spcPts val="1800"/>
              </a:spcBef>
            </a:pPr>
            <a:r>
              <a:rPr lang="sk-SK" dirty="0" smtClean="0">
                <a:solidFill>
                  <a:srgbClr val="996633"/>
                </a:solidFill>
              </a:rPr>
              <a:t>Obsah kurzu</a:t>
            </a:r>
            <a:endParaRPr lang="en-US" dirty="0" smtClean="0">
              <a:solidFill>
                <a:srgbClr val="996633"/>
              </a:solidFill>
            </a:endParaRPr>
          </a:p>
          <a:p>
            <a:pPr lvl="1"/>
            <a:r>
              <a:rPr lang="sk-SK" dirty="0" smtClean="0"/>
              <a:t>Bayesovské siete</a:t>
            </a:r>
          </a:p>
          <a:p>
            <a:pPr lvl="2"/>
            <a:r>
              <a:rPr lang="sk-SK" dirty="0" smtClean="0"/>
              <a:t>Všeobecný graf</a:t>
            </a:r>
          </a:p>
          <a:p>
            <a:pPr lvl="2"/>
            <a:r>
              <a:rPr lang="sk-SK" dirty="0" smtClean="0"/>
              <a:t>Naive Bayes</a:t>
            </a:r>
          </a:p>
          <a:p>
            <a:pPr lvl="2"/>
            <a:r>
              <a:rPr lang="sk-SK" dirty="0" smtClean="0"/>
              <a:t>Temporálne modely (DBN, HMM)</a:t>
            </a:r>
          </a:p>
          <a:p>
            <a:pPr lvl="1"/>
            <a:r>
              <a:rPr lang="sk-SK" dirty="0" smtClean="0"/>
              <a:t>Markovovské siete</a:t>
            </a:r>
          </a:p>
          <a:p>
            <a:pPr lvl="2"/>
            <a:r>
              <a:rPr lang="sk-SK" dirty="0" smtClean="0"/>
              <a:t>MRF, CRF</a:t>
            </a:r>
          </a:p>
          <a:p>
            <a:pPr lvl="2"/>
            <a:r>
              <a:rPr lang="sk-SK" dirty="0" smtClean="0"/>
              <a:t>Log-lineárne modely</a:t>
            </a:r>
            <a:endParaRPr lang="sk-SK" dirty="0"/>
          </a:p>
          <a:p>
            <a:pPr lvl="1"/>
            <a:r>
              <a:rPr lang="sk-SK" dirty="0" smtClean="0"/>
              <a:t>Usudzovanie a inferencia (presná i aproximovaná)</a:t>
            </a:r>
          </a:p>
          <a:p>
            <a:pPr lvl="1"/>
            <a:r>
              <a:rPr lang="sk-SK" dirty="0" smtClean="0"/>
              <a:t>Učenie parametrov a štruktúry</a:t>
            </a:r>
          </a:p>
          <a:p>
            <a:pPr lvl="1"/>
            <a:r>
              <a:rPr lang="sk-SK" dirty="0" smtClean="0"/>
              <a:t>Použitie PGM na rozhodovanie v neistote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sk-SK" dirty="0">
                <a:solidFill>
                  <a:srgbClr val="996633"/>
                </a:solidFill>
              </a:rPr>
              <a:t>Formát kurzu</a:t>
            </a:r>
            <a:endParaRPr lang="en-US" dirty="0">
              <a:solidFill>
                <a:srgbClr val="996633"/>
              </a:solidFill>
            </a:endParaRPr>
          </a:p>
          <a:p>
            <a:pPr lvl="1"/>
            <a:r>
              <a:rPr lang="sk-SK" dirty="0"/>
              <a:t>Video prezentácie</a:t>
            </a:r>
          </a:p>
          <a:p>
            <a:pPr lvl="1"/>
            <a:r>
              <a:rPr lang="sk-SK" dirty="0" smtClean="0"/>
              <a:t>Vedomostné testy</a:t>
            </a:r>
            <a:endParaRPr lang="sk-SK" dirty="0"/>
          </a:p>
          <a:p>
            <a:pPr lvl="1"/>
            <a:r>
              <a:rPr lang="sk-SK" dirty="0" smtClean="0"/>
              <a:t>Praktické úlohy </a:t>
            </a:r>
            <a:r>
              <a:rPr lang="sk-SK" dirty="0"/>
              <a:t>v </a:t>
            </a:r>
            <a:r>
              <a:rPr lang="sk-SK" dirty="0" smtClean="0"/>
              <a:t>Octave</a:t>
            </a:r>
          </a:p>
          <a:p>
            <a:pPr lvl="1"/>
            <a:endParaRPr lang="sk-SK" dirty="0"/>
          </a:p>
          <a:p>
            <a:pPr lvl="1"/>
            <a:r>
              <a:rPr lang="sk-SK" dirty="0" smtClean="0"/>
              <a:t>Po úspešnom absolvovaní získate certifikát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Probabilistic Graphical Models</a:t>
            </a:r>
            <a:r>
              <a:rPr lang="sk-SK" dirty="0" smtClean="0"/>
              <a:t> </a:t>
            </a:r>
            <a:r>
              <a:rPr lang="sk-SK" dirty="0"/>
              <a:t>@ coursera.org</a:t>
            </a:r>
          </a:p>
        </p:txBody>
      </p:sp>
    </p:spTree>
    <p:extLst>
      <p:ext uri="{BB962C8B-B14F-4D97-AF65-F5344CB8AC3E}">
        <p14:creationId xmlns:p14="http://schemas.microsoft.com/office/powerpoint/2010/main" val="3736320491"/>
      </p:ext>
    </p:extLst>
  </p:cSld>
  <p:clrMapOvr>
    <a:masterClrMapping/>
  </p:clrMapOvr>
</p:sld>
</file>

<file path=ppt/theme/theme1.xml><?xml version="1.0" encoding="utf-8"?>
<a:theme xmlns:a="http://schemas.openxmlformats.org/drawingml/2006/main" name="Ivan Srba - DizP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5852</TotalTime>
  <Words>1146</Words>
  <Application>Microsoft Office PowerPoint</Application>
  <PresentationFormat>On-screen Show (4:3)</PresentationFormat>
  <Paragraphs>231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Ivan Srba - DizP</vt:lpstr>
      <vt:lpstr>Online kurzy</vt:lpstr>
      <vt:lpstr>Prečo online kurzy?</vt:lpstr>
      <vt:lpstr>Prečo online kurzy?</vt:lpstr>
      <vt:lpstr>Online kurzy</vt:lpstr>
      <vt:lpstr>Online kurzy</vt:lpstr>
      <vt:lpstr>Najrozšírenejšie systémy</vt:lpstr>
      <vt:lpstr>Najrozšírenejšie systémy</vt:lpstr>
      <vt:lpstr>Probabilistic Graphical Models www.coursera.org</vt:lpstr>
      <vt:lpstr>Probabilistic Graphical Models @ coursera.org</vt:lpstr>
      <vt:lpstr>Probabilistic Graphical Models @ coursera.org</vt:lpstr>
      <vt:lpstr>Probabilistic Graphical Models @ coursera.org</vt:lpstr>
      <vt:lpstr>Probabilistic Graphical Models @ coursera.org</vt:lpstr>
      <vt:lpstr>Think Again: How to Reason and Argue www.coursera.org</vt:lpstr>
      <vt:lpstr>Think Again @ coursera.org</vt:lpstr>
      <vt:lpstr>Think Again @ coursera.org</vt:lpstr>
      <vt:lpstr>Think Again @ coursera.org</vt:lpstr>
      <vt:lpstr>Think Again @ coursera.org</vt:lpstr>
      <vt:lpstr>Software Engineering for SaaS www.coursera.org   </vt:lpstr>
      <vt:lpstr>Software Engineering for SaaS www.coursera.org  CS169.1x: Software as a Service www.edx.org </vt:lpstr>
      <vt:lpstr>CS169.1x: Software as a Service @ edX.org</vt:lpstr>
      <vt:lpstr>CS169.1x: Software as a Service @ edX.org</vt:lpstr>
      <vt:lpstr>CS169.1x: Software as a Service @ edX.org</vt:lpstr>
      <vt:lpstr>CS169.1x: Software as a Service @ edX.org</vt:lpstr>
      <vt:lpstr>CS169.1x: Software as a Service @ edX.org</vt:lpstr>
      <vt:lpstr>CS169.1x: Software as a Service @ edX.org</vt:lpstr>
      <vt:lpstr>CS169.1x: Software as a Service @ edX.org</vt:lpstr>
      <vt:lpstr>Machine Learning www.coursera.org</vt:lpstr>
      <vt:lpstr>Machine Learning @ coursera.org</vt:lpstr>
      <vt:lpstr>Machine Learning @ coursera.org</vt:lpstr>
      <vt:lpstr>Machine Learning @ coursera.org</vt:lpstr>
      <vt:lpstr>Machine Learning @ coursera.org</vt:lpstr>
      <vt:lpstr>Sumarizácia</vt:lpstr>
      <vt:lpstr>Online kurzy - Sumarizácia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Ivan Srba</cp:lastModifiedBy>
  <cp:revision>837</cp:revision>
  <dcterms:created xsi:type="dcterms:W3CDTF">2010-05-23T14:28:12Z</dcterms:created>
  <dcterms:modified xsi:type="dcterms:W3CDTF">2013-04-04T19:29:10Z</dcterms:modified>
</cp:coreProperties>
</file>