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5" r:id="rId5"/>
    <p:sldId id="266" r:id="rId6"/>
    <p:sldId id="263" r:id="rId7"/>
    <p:sldId id="267" r:id="rId8"/>
    <p:sldId id="259" r:id="rId9"/>
    <p:sldId id="261" r:id="rId10"/>
    <p:sldId id="260" r:id="rId11"/>
    <p:sldId id="271" r:id="rId12"/>
    <p:sldId id="258" r:id="rId13"/>
    <p:sldId id="274" r:id="rId14"/>
    <p:sldId id="270" r:id="rId15"/>
    <p:sldId id="257" r:id="rId16"/>
    <p:sldId id="275" r:id="rId17"/>
    <p:sldId id="273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6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7577-8498-436C-A55A-DA4A779A062E}" type="datetimeFigureOut">
              <a:rPr lang="sk-SK" smtClean="0"/>
              <a:t>24. 2. 2014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DA27-5078-4B2E-B105-BC801E3956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7577-8498-436C-A55A-DA4A779A062E}" type="datetimeFigureOut">
              <a:rPr lang="sk-SK" smtClean="0"/>
              <a:t>24. 2. 2014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DA27-5078-4B2E-B105-BC801E3956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7577-8498-436C-A55A-DA4A779A062E}" type="datetimeFigureOut">
              <a:rPr lang="sk-SK" smtClean="0"/>
              <a:t>24. 2. 2014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DA27-5078-4B2E-B105-BC801E3956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7577-8498-436C-A55A-DA4A779A062E}" type="datetimeFigureOut">
              <a:rPr lang="sk-SK" smtClean="0"/>
              <a:t>24. 2. 2014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DA27-5078-4B2E-B105-BC801E3956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7577-8498-436C-A55A-DA4A779A062E}" type="datetimeFigureOut">
              <a:rPr lang="sk-SK" smtClean="0"/>
              <a:t>24. 2. 2014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DA27-5078-4B2E-B105-BC801E3956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7577-8498-436C-A55A-DA4A779A062E}" type="datetimeFigureOut">
              <a:rPr lang="sk-SK" smtClean="0"/>
              <a:t>24. 2. 2014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DA27-5078-4B2E-B105-BC801E3956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7577-8498-436C-A55A-DA4A779A062E}" type="datetimeFigureOut">
              <a:rPr lang="sk-SK" smtClean="0"/>
              <a:t>24. 2. 2014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DA27-5078-4B2E-B105-BC801E3956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7577-8498-436C-A55A-DA4A779A062E}" type="datetimeFigureOut">
              <a:rPr lang="sk-SK" smtClean="0"/>
              <a:t>24. 2. 2014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DA27-5078-4B2E-B105-BC801E3956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7577-8498-436C-A55A-DA4A779A062E}" type="datetimeFigureOut">
              <a:rPr lang="sk-SK" smtClean="0"/>
              <a:t>24. 2. 2014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DA27-5078-4B2E-B105-BC801E3956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7577-8498-436C-A55A-DA4A779A062E}" type="datetimeFigureOut">
              <a:rPr lang="sk-SK" smtClean="0"/>
              <a:t>24. 2. 2014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DA27-5078-4B2E-B105-BC801E3956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7577-8498-436C-A55A-DA4A779A062E}" type="datetimeFigureOut">
              <a:rPr lang="sk-SK" smtClean="0"/>
              <a:t>24. 2. 2014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DA27-5078-4B2E-B105-BC801E3956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7577-8498-436C-A55A-DA4A779A062E}" type="datetimeFigureOut">
              <a:rPr lang="sk-SK" smtClean="0"/>
              <a:t>24. 2. 2014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ADA27-5078-4B2E-B105-BC801E39569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Prieskumn</a:t>
            </a:r>
            <a:r>
              <a:rPr lang="sk-SK" dirty="0" smtClean="0"/>
              <a:t>é vyhľadávanie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Jakub Šimko</a:t>
            </a:r>
          </a:p>
          <a:p>
            <a:r>
              <a:rPr lang="sk-SK" dirty="0" err="1" smtClean="0"/>
              <a:t>jsimko</a:t>
            </a:r>
            <a:r>
              <a:rPr lang="en-US" dirty="0" smtClean="0"/>
              <a:t>@</a:t>
            </a:r>
            <a:r>
              <a:rPr lang="en-US" dirty="0" err="1" smtClean="0"/>
              <a:t>fiit.stuba.sk</a:t>
            </a:r>
            <a:endParaRPr lang="sk-SK" dirty="0"/>
          </a:p>
        </p:txBody>
      </p:sp>
      <p:pic>
        <p:nvPicPr>
          <p:cNvPr id="4" name="Obrázok 5" descr="logo_pewe_titled_fullcolor_lbcg_f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07964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STU-FIIT-zfv.png"/>
          <p:cNvPicPr>
            <a:picLocks noChangeAspect="1"/>
          </p:cNvPicPr>
          <p:nvPr/>
        </p:nvPicPr>
        <p:blipFill>
          <a:blip r:embed="rId3" cstate="print"/>
          <a:srcRect l="5806" t="19006" r="33855" b="17987"/>
          <a:stretch>
            <a:fillRect/>
          </a:stretch>
        </p:blipFill>
        <p:spPr>
          <a:xfrm>
            <a:off x="6791517" y="188640"/>
            <a:ext cx="2244979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/>
              <a:t>Cornerstone</a:t>
            </a:r>
            <a:r>
              <a:rPr lang="sk-SK" sz="4000" dirty="0" smtClean="0"/>
              <a:t> publikácia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000" dirty="0" smtClean="0"/>
              <a:t>G. </a:t>
            </a:r>
            <a:r>
              <a:rPr lang="sk-SK" sz="2000" dirty="0" err="1" smtClean="0"/>
              <a:t>Marchionini</a:t>
            </a:r>
            <a:r>
              <a:rPr lang="sk-SK" sz="2000" dirty="0" smtClean="0"/>
              <a:t>: </a:t>
            </a:r>
            <a:r>
              <a:rPr lang="sk-SK" sz="2000" dirty="0" err="1" smtClean="0"/>
              <a:t>Exploratory</a:t>
            </a:r>
            <a:r>
              <a:rPr lang="sk-SK" sz="2000" dirty="0" smtClean="0"/>
              <a:t> </a:t>
            </a:r>
            <a:r>
              <a:rPr lang="sk-SK" sz="2000" dirty="0" err="1" smtClean="0"/>
              <a:t>search</a:t>
            </a:r>
            <a:r>
              <a:rPr lang="sk-SK" sz="2000" dirty="0" smtClean="0"/>
              <a:t>, </a:t>
            </a:r>
            <a:r>
              <a:rPr lang="sk-SK" sz="2000" dirty="0" err="1" smtClean="0"/>
              <a:t>from</a:t>
            </a:r>
            <a:r>
              <a:rPr lang="sk-SK" sz="2000" dirty="0" smtClean="0"/>
              <a:t> </a:t>
            </a:r>
            <a:r>
              <a:rPr lang="sk-SK" sz="2000" dirty="0" err="1" smtClean="0"/>
              <a:t>finding</a:t>
            </a:r>
            <a:r>
              <a:rPr lang="sk-SK" sz="2000" dirty="0" smtClean="0"/>
              <a:t> to </a:t>
            </a:r>
            <a:r>
              <a:rPr lang="sk-SK" sz="2000" dirty="0" err="1" smtClean="0"/>
              <a:t>understanding</a:t>
            </a:r>
            <a:endParaRPr lang="sk-SK" sz="2000" dirty="0"/>
          </a:p>
        </p:txBody>
      </p:sp>
      <p:pic>
        <p:nvPicPr>
          <p:cNvPr id="4098" name="Picture 2" descr="http://25.media.tumblr.com/tumblr_lfparxwhtv1qzx36h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8874225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Dôraz na prehľadávanie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Radšej ako dômyselný dopyt, prehľadám viac výsledkov</a:t>
            </a:r>
          </a:p>
          <a:p>
            <a:r>
              <a:rPr lang="sk-SK" dirty="0" smtClean="0"/>
              <a:t>Nie všetky vstupy používateľa sú rovnako namáhavé</a:t>
            </a:r>
          </a:p>
          <a:p>
            <a:pPr lvl="1"/>
            <a:r>
              <a:rPr lang="sk-SK" dirty="0" err="1" smtClean="0"/>
              <a:t>Scroll</a:t>
            </a:r>
            <a:r>
              <a:rPr lang="sk-SK" dirty="0" smtClean="0"/>
              <a:t> je jednoduchý, písanie textu odrádza, klikanie zdržuje</a:t>
            </a:r>
          </a:p>
          <a:p>
            <a:endParaRPr lang="sk-SK" dirty="0"/>
          </a:p>
          <a:p>
            <a:r>
              <a:rPr lang="sk-SK" dirty="0" smtClean="0"/>
              <a:t>Efektívne: grafika (obrázky, štruktúry webov)</a:t>
            </a:r>
          </a:p>
          <a:p>
            <a:pPr lvl="1"/>
            <a:r>
              <a:rPr lang="sk-SK" dirty="0" smtClean="0"/>
              <a:t>Špeciálne obrázky ľudí, tvárí</a:t>
            </a:r>
          </a:p>
          <a:p>
            <a:r>
              <a:rPr lang="sk-SK" dirty="0" smtClean="0"/>
              <a:t>Neefektívne: texty, zvuky, čiastočne videá</a:t>
            </a:r>
          </a:p>
          <a:p>
            <a:pPr lvl="1"/>
            <a:r>
              <a:rPr lang="sk-SK" dirty="0" smtClean="0"/>
              <a:t>Potreba texty skracovať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Content</a:t>
            </a:r>
            <a:r>
              <a:rPr lang="sk-SK" dirty="0" smtClean="0"/>
              <a:t> and </a:t>
            </a:r>
            <a:r>
              <a:rPr lang="sk-SK" dirty="0" err="1" smtClean="0"/>
              <a:t>space</a:t>
            </a:r>
            <a:r>
              <a:rPr lang="sk-SK" dirty="0" smtClean="0"/>
              <a:t> </a:t>
            </a:r>
            <a:r>
              <a:rPr lang="sk-SK" dirty="0"/>
              <a:t>s</a:t>
            </a:r>
            <a:r>
              <a:rPr lang="en-US" dirty="0" err="1" smtClean="0"/>
              <a:t>ummarization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Úloha: zjednodušiť informačný priestor</a:t>
            </a:r>
          </a:p>
          <a:p>
            <a:pPr lvl="1"/>
            <a:r>
              <a:rPr lang="sk-SK" dirty="0" smtClean="0"/>
              <a:t>Jednotlivé dokumenty (jednoduchšie)</a:t>
            </a:r>
          </a:p>
          <a:p>
            <a:pPr lvl="1"/>
            <a:r>
              <a:rPr lang="sk-SK" dirty="0" smtClean="0"/>
              <a:t>Priestor ako celok</a:t>
            </a:r>
            <a:endParaRPr lang="sk-SK" dirty="0"/>
          </a:p>
          <a:p>
            <a:r>
              <a:rPr lang="sk-SK" dirty="0" smtClean="0"/>
              <a:t>Abstrakcia </a:t>
            </a:r>
            <a:r>
              <a:rPr lang="sk-SK" dirty="0" err="1" smtClean="0"/>
              <a:t>vs</a:t>
            </a:r>
            <a:r>
              <a:rPr lang="sk-SK" dirty="0" smtClean="0"/>
              <a:t>. Extrakcia</a:t>
            </a:r>
          </a:p>
          <a:p>
            <a:pPr lvl="1"/>
            <a:r>
              <a:rPr lang="sk-SK" b="1" dirty="0" smtClean="0"/>
              <a:t>Abstrakcia</a:t>
            </a:r>
            <a:r>
              <a:rPr lang="sk-SK" dirty="0" smtClean="0"/>
              <a:t>: pôvodný obsah nahradíme niečím jednoduchším (často ide o doménový model)</a:t>
            </a:r>
          </a:p>
          <a:p>
            <a:pPr lvl="1"/>
            <a:r>
              <a:rPr lang="sk-SK" b="1" dirty="0" smtClean="0"/>
              <a:t>Extrakcia</a:t>
            </a:r>
            <a:r>
              <a:rPr lang="sk-SK" dirty="0" smtClean="0"/>
              <a:t>: Vyberieme dôležité vety z článkov, či obrázky z albumov do kratšej </a:t>
            </a:r>
            <a:r>
              <a:rPr lang="sk-SK" dirty="0" err="1" smtClean="0"/>
              <a:t>sumarizácie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Dopytovanie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Napriek dôrazu na prehľadávanie, bez dopytovania sa nedá...</a:t>
            </a:r>
          </a:p>
          <a:p>
            <a:r>
              <a:rPr lang="sk-SK" dirty="0" smtClean="0"/>
              <a:t>Aj tu sa však uplatňuje vizualizácia informačného priestoru (spravidla abstrakciou)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Fazetový</a:t>
            </a:r>
            <a:r>
              <a:rPr lang="sk-SK" dirty="0" smtClean="0"/>
              <a:t> dopyt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0763" r="78193"/>
          <a:stretch>
            <a:fillRect/>
          </a:stretch>
        </p:blipFill>
        <p:spPr bwMode="auto">
          <a:xfrm>
            <a:off x="-16820" y="1484784"/>
            <a:ext cx="199653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pewepro.fiit.stuba.sk/pewepro/images/Factic-small.png"/>
          <p:cNvPicPr>
            <a:picLocks noChangeAspect="1" noChangeArrowheads="1"/>
          </p:cNvPicPr>
          <p:nvPr/>
        </p:nvPicPr>
        <p:blipFill>
          <a:blip r:embed="rId3" cstate="print"/>
          <a:srcRect r="78796" b="19033"/>
          <a:stretch>
            <a:fillRect/>
          </a:stretch>
        </p:blipFill>
        <p:spPr bwMode="auto">
          <a:xfrm>
            <a:off x="1907704" y="1529408"/>
            <a:ext cx="2160240" cy="5328592"/>
          </a:xfrm>
          <a:prstGeom prst="rect">
            <a:avLst/>
          </a:prstGeom>
          <a:noFill/>
        </p:spPr>
      </p:pic>
      <p:pic>
        <p:nvPicPr>
          <p:cNvPr id="6" name="Picture 2" descr="http://innovis.cpsc.ucalgary.ca/innovis/uploads/Research/VisGets/view4.png"/>
          <p:cNvPicPr>
            <a:picLocks noChangeAspect="1" noChangeArrowheads="1"/>
          </p:cNvPicPr>
          <p:nvPr/>
        </p:nvPicPr>
        <p:blipFill>
          <a:blip r:embed="rId4" cstate="print"/>
          <a:srcRect r="73625" b="72438"/>
          <a:stretch>
            <a:fillRect/>
          </a:stretch>
        </p:blipFill>
        <p:spPr bwMode="auto">
          <a:xfrm>
            <a:off x="5652120" y="1484784"/>
            <a:ext cx="3131840" cy="1963657"/>
          </a:xfrm>
          <a:prstGeom prst="rect">
            <a:avLst/>
          </a:prstGeom>
          <a:noFill/>
        </p:spPr>
      </p:pic>
      <p:pic>
        <p:nvPicPr>
          <p:cNvPr id="7" name="Picture 2" descr="http://innovis.cpsc.ucalgary.ca/innovis/uploads/Research/VisGets/view4.png"/>
          <p:cNvPicPr>
            <a:picLocks noChangeAspect="1" noChangeArrowheads="1"/>
          </p:cNvPicPr>
          <p:nvPr/>
        </p:nvPicPr>
        <p:blipFill>
          <a:blip r:embed="rId4" cstate="print"/>
          <a:srcRect l="26774" t="6562" r="37789" b="43564"/>
          <a:stretch>
            <a:fillRect/>
          </a:stretch>
        </p:blipFill>
        <p:spPr bwMode="auto">
          <a:xfrm>
            <a:off x="5903640" y="4121696"/>
            <a:ext cx="3240360" cy="2736304"/>
          </a:xfrm>
          <a:prstGeom prst="rect">
            <a:avLst/>
          </a:prstGeom>
          <a:noFill/>
        </p:spPr>
      </p:pic>
      <p:pic>
        <p:nvPicPr>
          <p:cNvPr id="8" name="Picture 2" descr="http://innovis.cpsc.ucalgary.ca/innovis/uploads/Research/VisGets/view4.png"/>
          <p:cNvPicPr>
            <a:picLocks noChangeAspect="1" noChangeArrowheads="1"/>
          </p:cNvPicPr>
          <p:nvPr/>
        </p:nvPicPr>
        <p:blipFill>
          <a:blip r:embed="rId4" cstate="print"/>
          <a:srcRect l="62999" t="6562" r="777" b="43564"/>
          <a:stretch>
            <a:fillRect/>
          </a:stretch>
        </p:blipFill>
        <p:spPr bwMode="auto">
          <a:xfrm>
            <a:off x="4427984" y="2924944"/>
            <a:ext cx="331236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expansion</a:t>
            </a:r>
            <a:endParaRPr lang="sk-SK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5536" y="1124744"/>
            <a:ext cx="2882280" cy="733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 zadanému textovému dopytu ponúkneme rozšírenia o ďalšie termy</a:t>
            </a:r>
          </a:p>
          <a:p>
            <a:r>
              <a:rPr lang="sk-SK" dirty="0" smtClean="0"/>
              <a:t>Konzervatívnejší prístup (bližší tradičným prístupom)</a:t>
            </a:r>
          </a:p>
          <a:p>
            <a:r>
              <a:rPr lang="sk-SK" dirty="0" smtClean="0"/>
              <a:t>Spravidla sa deje s podporou:</a:t>
            </a:r>
          </a:p>
          <a:p>
            <a:pPr lvl="1"/>
            <a:r>
              <a:rPr lang="sk-SK" dirty="0" smtClean="0"/>
              <a:t>Modelu domény (súvislosti medzi pojmami)</a:t>
            </a:r>
          </a:p>
          <a:p>
            <a:pPr lvl="1"/>
            <a:r>
              <a:rPr lang="sk-SK" dirty="0" smtClean="0"/>
              <a:t>Modelu používateľa (pojmy reprezentujúce záujmy)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Syndróm konzervatívneho používateľa a inovatívneho výskumníka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k-SK" dirty="0" smtClean="0"/>
              <a:t>Používatelia majú svoje </a:t>
            </a:r>
            <a:r>
              <a:rPr lang="sk-SK" b="1" dirty="0" smtClean="0"/>
              <a:t>návyky</a:t>
            </a:r>
            <a:r>
              <a:rPr lang="sk-SK" dirty="0" smtClean="0"/>
              <a:t>.</a:t>
            </a:r>
          </a:p>
          <a:p>
            <a:pPr algn="ctr">
              <a:buNone/>
            </a:pPr>
            <a:r>
              <a:rPr lang="sk-SK" b="1" dirty="0" smtClean="0"/>
              <a:t>Neradi</a:t>
            </a:r>
            <a:r>
              <a:rPr lang="sk-SK" dirty="0" smtClean="0"/>
              <a:t> ich </a:t>
            </a:r>
            <a:r>
              <a:rPr lang="sk-SK" b="1" dirty="0" smtClean="0"/>
              <a:t>opúšťajú</a:t>
            </a:r>
            <a:r>
              <a:rPr lang="sk-SK" dirty="0" smtClean="0"/>
              <a:t>. Ťažko sa učia nové.</a:t>
            </a:r>
          </a:p>
          <a:p>
            <a:pPr algn="ctr">
              <a:buNone/>
            </a:pPr>
            <a:endParaRPr lang="sk-SK" dirty="0"/>
          </a:p>
          <a:p>
            <a:pPr algn="ctr">
              <a:buNone/>
            </a:pPr>
            <a:r>
              <a:rPr lang="sk-SK" dirty="0" smtClean="0"/>
              <a:t>Tvorcovia vyhľadávačov naopak sršia nápadmi.</a:t>
            </a:r>
          </a:p>
          <a:p>
            <a:pPr algn="ctr">
              <a:buNone/>
            </a:pPr>
            <a:endParaRPr lang="sk-SK" dirty="0"/>
          </a:p>
          <a:p>
            <a:pPr algn="ctr">
              <a:buNone/>
            </a:pPr>
            <a:r>
              <a:rPr lang="sk-SK" dirty="0" smtClean="0"/>
              <a:t>Častý výsledok: </a:t>
            </a:r>
            <a:r>
              <a:rPr lang="sk-SK" b="1" dirty="0" smtClean="0"/>
              <a:t>skvelé</a:t>
            </a:r>
            <a:r>
              <a:rPr lang="sk-SK" dirty="0" smtClean="0"/>
              <a:t>, ale </a:t>
            </a:r>
            <a:r>
              <a:rPr lang="sk-SK" b="1" dirty="0" smtClean="0"/>
              <a:t>nevyužívané</a:t>
            </a:r>
            <a:r>
              <a:rPr lang="sk-SK" dirty="0" smtClean="0"/>
              <a:t> veci</a:t>
            </a:r>
          </a:p>
          <a:p>
            <a:pPr algn="ctr">
              <a:buNone/>
            </a:pPr>
            <a:endParaRPr lang="sk-SK" dirty="0"/>
          </a:p>
          <a:p>
            <a:pPr algn="ctr">
              <a:buNone/>
            </a:pPr>
            <a:r>
              <a:rPr lang="sk-SK" dirty="0" smtClean="0"/>
              <a:t>Preto sa radšej držte na uzde, radšej </a:t>
            </a:r>
            <a:r>
              <a:rPr lang="sk-SK" b="1" dirty="0" smtClean="0"/>
              <a:t>rozširujte</a:t>
            </a:r>
          </a:p>
          <a:p>
            <a:pPr algn="ctr">
              <a:buNone/>
            </a:pPr>
            <a:r>
              <a:rPr lang="sk-SK" b="1" dirty="0" smtClean="0"/>
              <a:t>existujúce prístupy</a:t>
            </a:r>
            <a:r>
              <a:rPr lang="sk-SK" dirty="0" smtClean="0"/>
              <a:t>, nezačínajte na zelenej lúke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Overovanie v prieskumnom vyhľadávaní – kameň úrazu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Mimoriadne dôležité ho robiť </a:t>
            </a:r>
            <a:r>
              <a:rPr lang="sk-SK" b="1" dirty="0" smtClean="0"/>
              <a:t>priebežne</a:t>
            </a:r>
          </a:p>
          <a:p>
            <a:pPr lvl="1"/>
            <a:r>
              <a:rPr lang="sk-SK" dirty="0" smtClean="0"/>
              <a:t>Kvalitatívne, vychytajte chyby a nebojte sa robiť aj radikálne zmeny, stačí pár používateľov</a:t>
            </a:r>
          </a:p>
          <a:p>
            <a:pPr lvl="1"/>
            <a:r>
              <a:rPr lang="sk-SK" dirty="0" smtClean="0"/>
              <a:t>Vôbec </a:t>
            </a:r>
            <a:r>
              <a:rPr lang="sk-SK" b="1" dirty="0" smtClean="0"/>
              <a:t>netreba </a:t>
            </a:r>
            <a:r>
              <a:rPr lang="sk-SK" b="1" dirty="0" err="1" smtClean="0"/>
              <a:t>megaexperiment</a:t>
            </a:r>
            <a:r>
              <a:rPr lang="sk-SK" dirty="0" smtClean="0"/>
              <a:t> na konci</a:t>
            </a:r>
          </a:p>
          <a:p>
            <a:r>
              <a:rPr lang="sk-SK" dirty="0" smtClean="0"/>
              <a:t>Nikdy nedať k dispozícii len váš nástroj, ale ponechať aj tradičné spôsoby</a:t>
            </a:r>
          </a:p>
          <a:p>
            <a:r>
              <a:rPr lang="sk-SK" dirty="0" smtClean="0"/>
              <a:t>Keďže sa opierame o vizuálne prehľadávanie, ktoré sa pomerne málo manifestuje skrz implicitnú spätnú väzbu – </a:t>
            </a:r>
            <a:r>
              <a:rPr lang="sk-SK" b="1" dirty="0" smtClean="0"/>
              <a:t>využite </a:t>
            </a:r>
            <a:r>
              <a:rPr lang="sk-SK" b="1" dirty="0" err="1" smtClean="0"/>
              <a:t>eye</a:t>
            </a:r>
            <a:r>
              <a:rPr lang="sk-SK" b="1" dirty="0" err="1"/>
              <a:t>-</a:t>
            </a:r>
            <a:r>
              <a:rPr lang="sk-SK" b="1" dirty="0" err="1" smtClean="0"/>
              <a:t>tracking</a:t>
            </a:r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66688"/>
            <a:ext cx="89058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Booking</a:t>
            </a:r>
            <a:r>
              <a:rPr lang="sk-SK" dirty="0" smtClean="0"/>
              <a:t> </a:t>
            </a:r>
            <a:r>
              <a:rPr lang="sk-SK" dirty="0" err="1" smtClean="0"/>
              <a:t>com</a:t>
            </a:r>
            <a:endParaRPr lang="sk-SK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20" y="836712"/>
            <a:ext cx="915565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(Pre pamätníkov) </a:t>
            </a:r>
            <a:r>
              <a:rPr lang="sk-SK" dirty="0" err="1" smtClean="0"/>
              <a:t>Factic</a:t>
            </a:r>
            <a:endParaRPr lang="sk-SK" dirty="0"/>
          </a:p>
        </p:txBody>
      </p:sp>
      <p:pic>
        <p:nvPicPr>
          <p:cNvPr id="21506" name="Picture 2" descr="http://pewepro.fiit.stuba.sk/pewepro/images/Factic-small.png"/>
          <p:cNvPicPr>
            <a:picLocks noChangeAspect="1" noChangeArrowheads="1"/>
          </p:cNvPicPr>
          <p:nvPr/>
        </p:nvPicPr>
        <p:blipFill>
          <a:blip r:embed="rId2" cstate="print"/>
          <a:srcRect r="12009" b="14325"/>
          <a:stretch>
            <a:fillRect/>
          </a:stretch>
        </p:blipFill>
        <p:spPr bwMode="auto">
          <a:xfrm>
            <a:off x="107504" y="814915"/>
            <a:ext cx="8964488" cy="5638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sk-SK" dirty="0" err="1" smtClean="0"/>
              <a:t>Annota</a:t>
            </a:r>
            <a:endParaRPr lang="sk-SK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r="25697" b="20845"/>
          <a:stretch>
            <a:fillRect/>
          </a:stretch>
        </p:blipFill>
        <p:spPr bwMode="auto">
          <a:xfrm>
            <a:off x="323528" y="818129"/>
            <a:ext cx="8424936" cy="570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sk-SK" dirty="0" err="1" smtClean="0"/>
              <a:t>VisGets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://innovis.cpsc.ucalgary.ca/innovis/uploads/Research/VisGets/view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sk-SK" dirty="0" err="1" smtClean="0"/>
              <a:t>Konceptové</a:t>
            </a:r>
            <a:r>
              <a:rPr lang="sk-SK" dirty="0" smtClean="0"/>
              <a:t> mapy</a:t>
            </a:r>
            <a:endParaRPr lang="sk-SK" dirty="0"/>
          </a:p>
        </p:txBody>
      </p:sp>
      <p:pic>
        <p:nvPicPr>
          <p:cNvPr id="24578" name="Picture 2" descr="http://blog.credoreference.com/wp-content/uploads/2012/04/USFlagConceptMapSearch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47" y="908720"/>
            <a:ext cx="8798341" cy="5807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23528" y="332656"/>
          <a:ext cx="8424936" cy="638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588088"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Tradičné</a:t>
                      </a:r>
                      <a:endParaRPr lang="sk-S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Prieskumné</a:t>
                      </a:r>
                      <a:endParaRPr lang="sk-SK" sz="3200" dirty="0"/>
                    </a:p>
                  </a:txBody>
                  <a:tcPr/>
                </a:tc>
              </a:tr>
              <a:tr h="746789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Typicky: Voľno-textové</a:t>
                      </a:r>
                      <a:r>
                        <a:rPr lang="sk-SK" sz="2000" baseline="0" dirty="0" smtClean="0"/>
                        <a:t> dopyty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Typicky: Výber z (obmedzených) možností</a:t>
                      </a:r>
                      <a:endParaRPr lang="sk-SK" sz="2000" dirty="0"/>
                    </a:p>
                  </a:txBody>
                  <a:tcPr/>
                </a:tc>
              </a:tr>
              <a:tr h="756103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Hádanie</a:t>
                      </a:r>
                      <a:r>
                        <a:rPr lang="sk-SK" sz="2000" baseline="0" dirty="0" smtClean="0"/>
                        <a:t> naslepo</a:t>
                      </a:r>
                    </a:p>
                    <a:p>
                      <a:r>
                        <a:rPr lang="sk-SK" sz="2000" baseline="0" dirty="0" smtClean="0"/>
                        <a:t>(Neviditeľný priestor)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Snaha o vizualizáciu informačného priestoru</a:t>
                      </a:r>
                      <a:endParaRPr lang="sk-SK" sz="2000" dirty="0"/>
                    </a:p>
                  </a:txBody>
                  <a:tcPr/>
                </a:tc>
              </a:tr>
              <a:tr h="746789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Používateľ, čo</a:t>
                      </a:r>
                      <a:r>
                        <a:rPr lang="sk-SK" sz="2000" baseline="0" dirty="0" smtClean="0"/>
                        <a:t> </a:t>
                      </a:r>
                      <a:r>
                        <a:rPr lang="sk-SK" sz="2000" dirty="0" smtClean="0"/>
                        <a:t>vie čo chce</a:t>
                      </a:r>
                    </a:p>
                    <a:p>
                      <a:r>
                        <a:rPr lang="sk-SK" sz="2000" dirty="0" smtClean="0"/>
                        <a:t>Používateľ,</a:t>
                      </a:r>
                      <a:r>
                        <a:rPr lang="sk-SK" sz="2000" baseline="0" dirty="0" smtClean="0"/>
                        <a:t> čo vie že to tam aj je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Používateľ nevie presne čo chce</a:t>
                      </a:r>
                    </a:p>
                    <a:p>
                      <a:r>
                        <a:rPr lang="sk-SK" sz="2000" dirty="0" smtClean="0"/>
                        <a:t>Používateľ nevie ani ako začať</a:t>
                      </a:r>
                    </a:p>
                  </a:txBody>
                  <a:tcPr/>
                </a:tc>
              </a:tr>
              <a:tr h="746789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Opiera sa o vhodne položenú otázku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sk-SK" sz="2000" dirty="0" smtClean="0"/>
                        <a:t>Opiera</a:t>
                      </a:r>
                      <a:r>
                        <a:rPr lang="sk-SK" sz="2000" baseline="0" dirty="0" smtClean="0"/>
                        <a:t> sa o efektívne prehliadanie výsledkov</a:t>
                      </a:r>
                      <a:endParaRPr lang="sk-SK" sz="2000" dirty="0"/>
                    </a:p>
                  </a:txBody>
                  <a:tcPr/>
                </a:tc>
              </a:tr>
              <a:tr h="1410602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Jednoduché</a:t>
                      </a:r>
                      <a:r>
                        <a:rPr lang="sk-SK" sz="2000" baseline="0" dirty="0" smtClean="0"/>
                        <a:t> na realizáciu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Zložité na realizáciu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k-SK" sz="2000" dirty="0" smtClean="0"/>
                        <a:t>Potreba</a:t>
                      </a:r>
                      <a:r>
                        <a:rPr lang="sk-SK" sz="2000" baseline="0" dirty="0" smtClean="0"/>
                        <a:t> efektívnej vizualizácie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k-SK" sz="2000" baseline="0" dirty="0" smtClean="0"/>
                        <a:t>Potreba vytvorenia vhodných dát, ktoré ju podporia</a:t>
                      </a:r>
                      <a:endParaRPr lang="sk-SK" sz="2000" dirty="0"/>
                    </a:p>
                  </a:txBody>
                  <a:tcPr/>
                </a:tc>
              </a:tr>
              <a:tr h="746789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Dominantná paradigma</a:t>
                      </a:r>
                    </a:p>
                    <a:p>
                      <a:r>
                        <a:rPr lang="sk-SK" sz="2000" dirty="0" smtClean="0"/>
                        <a:t>(poznajú aj</a:t>
                      </a:r>
                      <a:r>
                        <a:rPr lang="sk-SK" sz="2000" baseline="0" dirty="0" smtClean="0"/>
                        <a:t> bežní smrteľníci</a:t>
                      </a:r>
                      <a:r>
                        <a:rPr lang="sk-SK" sz="2000" dirty="0" smtClean="0"/>
                        <a:t>)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Menej zabehnuté</a:t>
                      </a:r>
                      <a:r>
                        <a:rPr lang="sk-SK" sz="2000" baseline="0" dirty="0" smtClean="0"/>
                        <a:t> až exotické prístupy (často potreba )</a:t>
                      </a:r>
                      <a:endParaRPr lang="sk-SK" sz="2000" dirty="0"/>
                    </a:p>
                  </a:txBody>
                  <a:tcPr/>
                </a:tc>
              </a:tr>
              <a:tr h="522745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Ľahko</a:t>
                      </a:r>
                      <a:r>
                        <a:rPr lang="sk-SK" sz="2000" baseline="0" dirty="0" smtClean="0"/>
                        <a:t> </a:t>
                      </a:r>
                      <a:r>
                        <a:rPr lang="sk-SK" sz="2000" baseline="0" dirty="0" err="1" smtClean="0"/>
                        <a:t>nasaditeľné</a:t>
                      </a:r>
                      <a:r>
                        <a:rPr lang="sk-SK" sz="2000" baseline="0" dirty="0" smtClean="0"/>
                        <a:t> všeobecne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Často možné len pre špecifickú doménu, potreba špeciálnych zobrazení</a:t>
                      </a:r>
                      <a:endParaRPr lang="sk-SK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bdĺžnik 10"/>
          <p:cNvSpPr/>
          <p:nvPr/>
        </p:nvSpPr>
        <p:spPr>
          <a:xfrm>
            <a:off x="179512" y="1700808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179512" y="2420888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251520" y="3140968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/>
          <p:cNvSpPr/>
          <p:nvPr/>
        </p:nvSpPr>
        <p:spPr>
          <a:xfrm>
            <a:off x="251520" y="3861048"/>
            <a:ext cx="864096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/>
          <p:cNvSpPr/>
          <p:nvPr/>
        </p:nvSpPr>
        <p:spPr>
          <a:xfrm>
            <a:off x="323528" y="5301208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251520" y="6093296"/>
            <a:ext cx="864096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Žiaden prístup nie je čiernobiely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Ortodoxne tradičné vyhľadávanie už prakticky neexistuje</a:t>
            </a:r>
          </a:p>
          <a:p>
            <a:endParaRPr lang="sk-SK" dirty="0" smtClean="0"/>
          </a:p>
          <a:p>
            <a:r>
              <a:rPr lang="en-US" dirty="0" err="1" smtClean="0"/>
              <a:t>Aj</a:t>
            </a:r>
            <a:r>
              <a:rPr lang="en-US" dirty="0" smtClean="0"/>
              <a:t> text query search v </a:t>
            </a:r>
            <a:r>
              <a:rPr lang="en-US" dirty="0" err="1" smtClean="0"/>
              <a:t>Googli</a:t>
            </a:r>
            <a:endParaRPr lang="en-US" dirty="0" smtClean="0"/>
          </a:p>
          <a:p>
            <a:pPr lvl="1"/>
            <a:r>
              <a:rPr lang="en-US" dirty="0" smtClean="0"/>
              <a:t>Rob</a:t>
            </a:r>
            <a:r>
              <a:rPr lang="sk-SK" dirty="0" smtClean="0"/>
              <a:t>í </a:t>
            </a:r>
            <a:r>
              <a:rPr lang="sk-SK" dirty="0" err="1" smtClean="0"/>
              <a:t>auto-complete</a:t>
            </a:r>
            <a:endParaRPr lang="sk-SK" dirty="0" smtClean="0"/>
          </a:p>
          <a:p>
            <a:pPr lvl="1"/>
            <a:r>
              <a:rPr lang="sk-SK" dirty="0" smtClean="0"/>
              <a:t>Dáva k dispozícií alternatívne dopyty</a:t>
            </a:r>
          </a:p>
          <a:p>
            <a:pPr lvl="1"/>
            <a:r>
              <a:rPr lang="sk-SK" dirty="0" smtClean="0"/>
              <a:t>Umožňuje vyhľadať podľa príkladu</a:t>
            </a:r>
          </a:p>
          <a:p>
            <a:pPr lvl="1"/>
            <a:endParaRPr lang="sk-SK" dirty="0" smtClean="0"/>
          </a:p>
          <a:p>
            <a:r>
              <a:rPr lang="sk-SK" dirty="0" smtClean="0"/>
              <a:t>Na podporu učenia sa to ale zvyčajne nestačí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447</Words>
  <Application>Microsoft Office PowerPoint</Application>
  <PresentationFormat>Prezentácia na obrazovke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Prieskumné vyhľadávanie</vt:lpstr>
      <vt:lpstr>Snímka 2</vt:lpstr>
      <vt:lpstr>Booking com</vt:lpstr>
      <vt:lpstr>(Pre pamätníkov) Factic</vt:lpstr>
      <vt:lpstr>Annota</vt:lpstr>
      <vt:lpstr>VisGets</vt:lpstr>
      <vt:lpstr>Konceptové mapy</vt:lpstr>
      <vt:lpstr>Snímka 8</vt:lpstr>
      <vt:lpstr>Žiaden prístup nie je čiernobiely</vt:lpstr>
      <vt:lpstr>Cornerstone publikácia G. Marchionini: Exploratory search, from finding to understanding</vt:lpstr>
      <vt:lpstr>Dôraz na prehľadávanie</vt:lpstr>
      <vt:lpstr>Content and space summarization</vt:lpstr>
      <vt:lpstr>Dopytovanie</vt:lpstr>
      <vt:lpstr>Fazetový dopyt</vt:lpstr>
      <vt:lpstr>Query expansion</vt:lpstr>
      <vt:lpstr>Syndróm konzervatívneho používateľa a inovatívneho výskumníka</vt:lpstr>
      <vt:lpstr>Overovanie v prieskumnom vyhľadávaní – kameň úrazu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Jakub Šimko</dc:creator>
  <cp:lastModifiedBy>Jakub Šimko</cp:lastModifiedBy>
  <cp:revision>22</cp:revision>
  <dcterms:created xsi:type="dcterms:W3CDTF">2014-02-24T08:53:49Z</dcterms:created>
  <dcterms:modified xsi:type="dcterms:W3CDTF">2014-02-25T08:41:57Z</dcterms:modified>
</cp:coreProperties>
</file>