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6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65" r:id="rId21"/>
    <p:sldId id="264" r:id="rId22"/>
    <p:sldId id="282" r:id="rId23"/>
    <p:sldId id="283" r:id="rId24"/>
    <p:sldId id="284" r:id="rId25"/>
    <p:sldId id="285" r:id="rId26"/>
    <p:sldId id="267" r:id="rId27"/>
    <p:sldId id="269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5715000" type="screen16x1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2437" autoAdjust="0"/>
  </p:normalViewPr>
  <p:slideViewPr>
    <p:cSldViewPr>
      <p:cViewPr varScale="1">
        <p:scale>
          <a:sx n="72" d="100"/>
          <a:sy n="72" d="100"/>
        </p:scale>
        <p:origin x="-1350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101DE-BA56-4BA0-9E72-AD54D416E7CF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6F2F8-6B14-4372-8457-28B99E37DE4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i="0" baseline="0" smtClean="0"/>
              <a:t>Porovnanie deskriptorov, threshold</a:t>
            </a: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i="0" baseline="0" dirty="0" err="1" smtClean="0"/>
              <a:t>Najdene</a:t>
            </a:r>
            <a:r>
              <a:rPr lang="sk-SK" sz="1200" i="0" baseline="0" dirty="0" smtClean="0"/>
              <a:t> duplicity, </a:t>
            </a:r>
            <a:r>
              <a:rPr lang="sk-SK" sz="1200" i="0" baseline="0" dirty="0" err="1" smtClean="0"/>
              <a:t>ro</a:t>
            </a: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i="1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30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i="1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31</a:t>
            </a:fld>
            <a:endParaRPr lang="sk-S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32</a:t>
            </a:fld>
            <a:endParaRPr lang="sk-S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33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i="1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i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i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F2F8-6B14-4372-8457-28B99E37DE4D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B3B6-86B1-4F9B-AB24-B8B4A24368E7}" type="datetimeFigureOut">
              <a:rPr lang="sk-SK" smtClean="0"/>
              <a:pPr/>
              <a:t>24. 11. 2010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FB3A-4840-449E-9204-44C7F327CB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Vyhľadávanie podobných fotografií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9348"/>
            <a:ext cx="69056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Vyhľadávanie podobných fotografií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9348"/>
            <a:ext cx="69056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Vyhľadávanie podobných fotografií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9348"/>
            <a:ext cx="69056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Vyhľadávanie podobných fotografií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9348"/>
            <a:ext cx="69056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Vyhľadávanie podobných fotografií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9348"/>
            <a:ext cx="69056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Vyhľadávanie podobných fotografií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9348"/>
            <a:ext cx="69056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Priradenie 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tagov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633364"/>
            <a:ext cx="6905625" cy="339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Priradenie 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tagov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633364"/>
            <a:ext cx="6905624" cy="339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Priradenie 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tagov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633364"/>
            <a:ext cx="6905624" cy="339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Priradenie 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tagov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9" y="1633364"/>
            <a:ext cx="6905622" cy="339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ľadávanie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 vo fotografiách / 1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fotografie tvoria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pixely</a:t>
            </a:r>
            <a:r>
              <a:rPr lang="en-US" sz="2800" i="1" dirty="0" smtClean="0"/>
              <a:t> </a:t>
            </a:r>
            <a:endParaRPr lang="sk-SK" sz="2800" i="1" dirty="0" smtClean="0"/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neobsahuj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 jednotky akými sú slová v porovnaní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dokumentmi</a:t>
            </a:r>
          </a:p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používateľ vyhľadáva fotografie (spravidla) pomocou kľúčových slov 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potrebujeme anotácie</a:t>
            </a:r>
          </a:p>
          <a:p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tagy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 vkladajú 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používateľia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subjektívne, časovo náročné</a:t>
            </a:r>
          </a:p>
          <a:p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Extrakcia vlastností - SIFT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Globálne 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 lokálne vlastnosti</a:t>
            </a:r>
          </a:p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Náš model</a:t>
            </a:r>
          </a:p>
          <a:p>
            <a:pPr lvl="1"/>
            <a:r>
              <a:rPr lang="sk-SK" sz="2400" dirty="0" smtClean="0"/>
              <a:t>SIFT</a:t>
            </a:r>
            <a:r>
              <a:rPr lang="sk-SK" sz="2400" i="1" dirty="0" smtClean="0"/>
              <a:t> </a:t>
            </a:r>
            <a:r>
              <a:rPr lang="en-US" sz="2400" dirty="0" smtClean="0"/>
              <a:t>(</a:t>
            </a:r>
            <a:r>
              <a:rPr lang="sk-SK" sz="2400" dirty="0" err="1" smtClean="0"/>
              <a:t>Scale</a:t>
            </a:r>
            <a:r>
              <a:rPr lang="sk-SK" sz="2400" dirty="0" smtClean="0"/>
              <a:t> Invariant Feature </a:t>
            </a:r>
            <a:r>
              <a:rPr lang="sk-SK" sz="2400" dirty="0" err="1" smtClean="0"/>
              <a:t>Transform</a:t>
            </a:r>
            <a:r>
              <a:rPr lang="en-US" sz="2400" dirty="0" smtClean="0"/>
              <a:t>)</a:t>
            </a:r>
            <a:r>
              <a:rPr lang="sk-SK" sz="2400" i="1" dirty="0" smtClean="0"/>
              <a:t> </a:t>
            </a:r>
          </a:p>
          <a:p>
            <a:pPr lvl="2"/>
            <a:r>
              <a:rPr lang="sk-SK" i="1" dirty="0" err="1" smtClean="0"/>
              <a:t>detetektor</a:t>
            </a:r>
            <a:r>
              <a:rPr lang="sk-SK" i="1" dirty="0" smtClean="0"/>
              <a:t> + </a:t>
            </a:r>
            <a:r>
              <a:rPr lang="sk-SK" i="1" dirty="0" err="1" smtClean="0"/>
              <a:t>deskriptor</a:t>
            </a:r>
            <a:r>
              <a:rPr lang="sk-SK" i="1" dirty="0" smtClean="0"/>
              <a:t> lokálnych vlastností</a:t>
            </a:r>
          </a:p>
          <a:p>
            <a:pPr lvl="2"/>
            <a:r>
              <a:rPr lang="sk-SK" i="1" dirty="0" smtClean="0"/>
              <a:t>lokálna vlastnosť v analógii s dokumentom = slovo </a:t>
            </a:r>
            <a:r>
              <a:rPr lang="en-US" i="1" dirty="0" smtClean="0"/>
              <a:t>(visual word)</a:t>
            </a:r>
          </a:p>
          <a:p>
            <a:pPr lvl="2"/>
            <a:r>
              <a:rPr lang="sk-SK" dirty="0" smtClean="0"/>
              <a:t>invariantné voči zmene veľkosti, orientácii, uhlu pohľadu, </a:t>
            </a:r>
            <a:r>
              <a:rPr lang="sk-SK" dirty="0" err="1" smtClean="0"/>
              <a:t>grayscale</a:t>
            </a:r>
            <a:endParaRPr lang="sk-SK" dirty="0" smtClean="0"/>
          </a:p>
          <a:p>
            <a:pPr lvl="2"/>
            <a:r>
              <a:rPr lang="sk-SK" dirty="0" smtClean="0"/>
              <a:t>128 rozmerný vektor + x, y, veľkosť, orientácia</a:t>
            </a:r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Náš model 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AA 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– spracovanie 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datasetu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Kľúčové: </a:t>
            </a:r>
          </a:p>
          <a:p>
            <a:pPr lvl="1"/>
            <a:r>
              <a:rPr lang="sk-SK" sz="2400" i="1" dirty="0" smtClean="0"/>
              <a:t>extrakcia vlastností, </a:t>
            </a:r>
          </a:p>
          <a:p>
            <a:pPr lvl="1"/>
            <a:r>
              <a:rPr lang="sk-SK" sz="2400" i="1" dirty="0" smtClean="0"/>
              <a:t>prístup k uloženým </a:t>
            </a:r>
            <a:r>
              <a:rPr lang="sk-SK" sz="2400" i="1" dirty="0" err="1" smtClean="0"/>
              <a:t>deskriptorom</a:t>
            </a:r>
            <a:r>
              <a:rPr lang="sk-SK" sz="2400" i="1" dirty="0" smtClean="0"/>
              <a:t> </a:t>
            </a:r>
          </a:p>
          <a:p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Obrázok 5" descr="i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8815" y="2857500"/>
            <a:ext cx="454342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pracovanie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datasetu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/2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Fotografiu rozdelíme na fixný počet blokov</a:t>
            </a:r>
          </a:p>
          <a:p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ok 4" descr="i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61356"/>
            <a:ext cx="1838325" cy="1866900"/>
          </a:xfrm>
          <a:prstGeom prst="rect">
            <a:avLst/>
          </a:prstGeom>
        </p:spPr>
      </p:pic>
      <p:pic>
        <p:nvPicPr>
          <p:cNvPr id="7" name="Obrázok 6" descr="i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345332"/>
            <a:ext cx="43815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pracovanie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datasetu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/3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Pre každý blok vypočítame fixný počet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LV</a:t>
            </a:r>
            <a:endParaRPr lang="sk-SK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ok 4" descr="i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61356"/>
            <a:ext cx="1838325" cy="1866900"/>
          </a:xfrm>
          <a:prstGeom prst="rect">
            <a:avLst/>
          </a:prstGeom>
        </p:spPr>
      </p:pic>
      <p:pic>
        <p:nvPicPr>
          <p:cNvPr id="7" name="Obrázok 6" descr="i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345332"/>
            <a:ext cx="43815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pracovanie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datasetu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/4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Vypočítame ďalšie unikátne LV z celej fotografie</a:t>
            </a:r>
          </a:p>
          <a:p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ok 4" descr="i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61356"/>
            <a:ext cx="1838325" cy="1866900"/>
          </a:xfrm>
          <a:prstGeom prst="rect">
            <a:avLst/>
          </a:prstGeom>
        </p:spPr>
      </p:pic>
      <p:pic>
        <p:nvPicPr>
          <p:cNvPr id="7" name="Obrázok 6" descr="i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345332"/>
            <a:ext cx="43815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Ulo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ženie 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lokálnych vlastností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- LSH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LSH - Locality Sensitive Hashing</a:t>
            </a:r>
          </a:p>
          <a:p>
            <a:pPr lvl="5"/>
            <a:r>
              <a:rPr lang="sk-SK" altLang="zh-TW" sz="2400" i="1" dirty="0" smtClean="0">
                <a:ea typeface="新細明體" charset="-120"/>
              </a:rPr>
              <a:t>L:  počet </a:t>
            </a:r>
            <a:r>
              <a:rPr lang="sk-SK" altLang="zh-TW" sz="2400" i="1" dirty="0" err="1" smtClean="0">
                <a:ea typeface="新細明體" charset="-120"/>
              </a:rPr>
              <a:t>hešovacích</a:t>
            </a:r>
            <a:r>
              <a:rPr lang="sk-SK" altLang="zh-TW" sz="2400" i="1" dirty="0" smtClean="0">
                <a:ea typeface="新細明體" charset="-120"/>
              </a:rPr>
              <a:t> funkcií </a:t>
            </a:r>
          </a:p>
          <a:p>
            <a:pPr lvl="6">
              <a:buNone/>
            </a:pPr>
            <a:r>
              <a:rPr lang="sk-SK" altLang="zh-TW" sz="2400" i="1" dirty="0" smtClean="0">
                <a:ea typeface="新細明體" charset="-120"/>
              </a:rPr>
              <a:t>g(v) = (h</a:t>
            </a:r>
            <a:r>
              <a:rPr lang="sk-SK" altLang="zh-TW" sz="2400" i="1" baseline="-25000" dirty="0" smtClean="0">
                <a:ea typeface="新細明體" charset="-120"/>
              </a:rPr>
              <a:t>1</a:t>
            </a:r>
            <a:r>
              <a:rPr lang="sk-SK" altLang="zh-TW" sz="2400" i="1" dirty="0" smtClean="0">
                <a:ea typeface="新細明體" charset="-120"/>
              </a:rPr>
              <a:t>(v), … </a:t>
            </a:r>
            <a:r>
              <a:rPr lang="sk-SK" altLang="zh-TW" sz="2400" i="1" dirty="0" err="1" smtClean="0">
                <a:ea typeface="新細明體" charset="-120"/>
              </a:rPr>
              <a:t>h</a:t>
            </a:r>
            <a:r>
              <a:rPr lang="sk-SK" altLang="zh-TW" sz="2400" i="1" baseline="-25000" dirty="0" err="1" smtClean="0">
                <a:ea typeface="新細明體" charset="-120"/>
              </a:rPr>
              <a:t>k</a:t>
            </a:r>
            <a:r>
              <a:rPr lang="sk-SK" altLang="zh-TW" sz="2400" i="1" dirty="0" smtClean="0">
                <a:ea typeface="新細明體" charset="-120"/>
              </a:rPr>
              <a:t>(v))</a:t>
            </a:r>
          </a:p>
          <a:p>
            <a:pPr lvl="6">
              <a:buNone/>
            </a:pPr>
            <a:endParaRPr lang="sk-SK" altLang="zh-TW" sz="2400" i="1" dirty="0" smtClean="0">
              <a:ea typeface="新細明體" charset="-120"/>
            </a:endParaRPr>
          </a:p>
          <a:p>
            <a:pPr lvl="5"/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2400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a,b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(v) = (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a.v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+ b) / w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400" i="1" baseline="30000" dirty="0" smtClean="0">
                <a:solidFill>
                  <a:schemeClr val="bg1">
                    <a:lumMod val="50000"/>
                  </a:schemeClr>
                </a:solidFill>
              </a:rPr>
              <a:t>d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-&gt; N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6">
              <a:buNone/>
            </a:pP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kde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a –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gaussovo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roz</a:t>
            </a:r>
            <a:r>
              <a:rPr lang="sk-SK" sz="2400" i="1" dirty="0" smtClean="0">
                <a:solidFill>
                  <a:schemeClr val="bg1">
                    <a:lumMod val="50000"/>
                  </a:schemeClr>
                </a:solidFill>
              </a:rPr>
              <a:t>delenie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pravd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sk-SK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6">
              <a:buNone/>
            </a:pPr>
            <a:r>
              <a:rPr lang="sk-SK" sz="2400" i="1" dirty="0" smtClean="0">
                <a:solidFill>
                  <a:schemeClr val="bg1">
                    <a:lumMod val="50000"/>
                  </a:schemeClr>
                </a:solidFill>
              </a:rPr>
              <a:t>b – </a:t>
            </a:r>
            <a:r>
              <a:rPr lang="sk-SK" sz="2400" i="1" dirty="0" err="1" smtClean="0">
                <a:solidFill>
                  <a:schemeClr val="bg1">
                    <a:lumMod val="50000"/>
                  </a:schemeClr>
                </a:solidFill>
              </a:rPr>
              <a:t>rand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(0, w), w – 4.0</a:t>
            </a:r>
            <a:endParaRPr lang="sk-SK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6">
              <a:buNone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sk-SK" sz="2400" i="1" dirty="0" smtClean="0">
                <a:solidFill>
                  <a:schemeClr val="bg1">
                    <a:lumMod val="50000"/>
                  </a:schemeClr>
                </a:solidFill>
              </a:rPr>
              <a:t> –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lok</a:t>
            </a:r>
            <a:r>
              <a:rPr lang="sk-SK" sz="2400" i="1" dirty="0" err="1" smtClean="0">
                <a:solidFill>
                  <a:schemeClr val="bg1">
                    <a:lumMod val="50000"/>
                  </a:schemeClr>
                </a:solidFill>
              </a:rPr>
              <a:t>álna</a:t>
            </a:r>
            <a:r>
              <a:rPr lang="sk-SK" sz="2400" i="1" dirty="0" smtClean="0">
                <a:solidFill>
                  <a:schemeClr val="bg1">
                    <a:lumMod val="50000"/>
                  </a:schemeClr>
                </a:solidFill>
              </a:rPr>
              <a:t> vlastnosť</a:t>
            </a:r>
            <a:endParaRPr lang="en-US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6">
              <a:buNone/>
            </a:pPr>
            <a:endParaRPr lang="sk-SK" altLang="zh-TW" sz="2400" i="1" dirty="0" smtClean="0">
              <a:ea typeface="新細明體" charset="-120"/>
            </a:endParaRPr>
          </a:p>
          <a:p>
            <a:pPr lvl="5"/>
            <a:endParaRPr lang="sk-SK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ok 4" descr="i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610996"/>
            <a:ext cx="1838325" cy="1767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Ulo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ženie 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lokálnych vlastností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– LSH/2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brázok 6" descr="i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199356"/>
            <a:ext cx="6238875" cy="3962400"/>
          </a:xfrm>
          <a:prstGeom prst="rect">
            <a:avLst/>
          </a:prstGeom>
        </p:spPr>
      </p:pic>
      <p:pic>
        <p:nvPicPr>
          <p:cNvPr id="9" name="Obrázok 8" descr="i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610996"/>
            <a:ext cx="1838325" cy="1767620"/>
          </a:xfrm>
          <a:prstGeom prst="rect">
            <a:avLst/>
          </a:prstGeom>
        </p:spPr>
      </p:pic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pPr lvl="5"/>
            <a:endParaRPr lang="sk-SK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Vyhodnotenie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dopytu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máme spracovaný 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dataset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extrahovan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é LV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sk-SK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fotografiu dopytu spracujeme analogicky</a:t>
            </a:r>
          </a:p>
          <a:p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vyhodnotenie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bloku:</a:t>
            </a:r>
          </a:p>
          <a:p>
            <a:pPr lvl="1"/>
            <a:r>
              <a:rPr lang="sk-SK" sz="2400" i="1" dirty="0" smtClean="0">
                <a:solidFill>
                  <a:schemeClr val="accent1">
                    <a:lumMod val="50000"/>
                  </a:schemeClr>
                </a:solidFill>
              </a:rPr>
              <a:t>postupne vyhodnotíme každú LV (slovo) v prvom bloku (</a:t>
            </a:r>
            <a:r>
              <a:rPr lang="sk-SK" sz="2400" i="1" dirty="0" err="1" smtClean="0">
                <a:solidFill>
                  <a:schemeClr val="accent1">
                    <a:lumMod val="50000"/>
                  </a:schemeClr>
                </a:solidFill>
              </a:rPr>
              <a:t>odstavci</a:t>
            </a:r>
            <a:r>
              <a:rPr lang="sk-SK" sz="2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ok 4" descr="i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289548"/>
            <a:ext cx="2808312" cy="2081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Vyhodnotenie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dopytu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/2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Obrázok 5" descr="i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913284"/>
            <a:ext cx="6524625" cy="454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Vyhodnotenie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dopytu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/3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395536" y="985292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zostavenie tabu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ľky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 VC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vektorov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á 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kvantizácia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sk-SK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usporiadanie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kandid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átov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 na základe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(p1,…p20,pv1,..pv500)</a:t>
            </a:r>
            <a:endParaRPr lang="sk-SK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LV p1...p20 musia byť v jednom bloku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Zástupný symbol obsahu 5"/>
          <p:cNvGraphicFramePr>
            <a:graphicFrameLocks/>
          </p:cNvGraphicFramePr>
          <p:nvPr/>
        </p:nvGraphicFramePr>
        <p:xfrm>
          <a:off x="539552" y="3145532"/>
          <a:ext cx="8136380" cy="15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38"/>
                <a:gridCol w="813638"/>
                <a:gridCol w="813638"/>
                <a:gridCol w="813638"/>
                <a:gridCol w="813638"/>
                <a:gridCol w="813638"/>
                <a:gridCol w="813638"/>
                <a:gridCol w="813638"/>
                <a:gridCol w="813638"/>
                <a:gridCol w="813638"/>
              </a:tblGrid>
              <a:tr h="339807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Pv500</a:t>
                      </a:r>
                      <a:endParaRPr lang="sk-SK" dirty="0"/>
                    </a:p>
                  </a:txBody>
                  <a:tcPr/>
                </a:tc>
              </a:tr>
              <a:tr h="339807">
                <a:tc>
                  <a:txBody>
                    <a:bodyPr/>
                    <a:lstStyle/>
                    <a:p>
                      <a:r>
                        <a:rPr lang="en-US" dirty="0" smtClean="0"/>
                        <a:t>Img1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/>
                </a:tc>
              </a:tr>
              <a:tr h="339807">
                <a:tc>
                  <a:txBody>
                    <a:bodyPr/>
                    <a:lstStyle/>
                    <a:p>
                      <a:r>
                        <a:rPr lang="en-US" dirty="0" smtClean="0"/>
                        <a:t>Img2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/>
                </a:tc>
              </a:tr>
              <a:tr h="4927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Img</a:t>
                      </a:r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ľadávanie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 vo fotografiách /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Google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obr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ázky</a:t>
            </a:r>
            <a:endParaRPr lang="sk-SK" sz="2800" i="1" dirty="0" smtClean="0"/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získavanie anotácií: ALT, bezprostredné okolie, názov súboru,...</a:t>
            </a:r>
          </a:p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dopyt „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car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“ - prvé dva výsledky</a:t>
            </a: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k-SK" sz="2800" dirty="0"/>
          </a:p>
        </p:txBody>
      </p:sp>
      <p:pic>
        <p:nvPicPr>
          <p:cNvPr id="6" name="Obrázok 5" descr="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138264"/>
            <a:ext cx="568642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Vyhodnotenie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dopytu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/4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 descr="i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933200"/>
            <a:ext cx="5886450" cy="3228975"/>
          </a:xfrm>
          <a:prstGeom prst="rect">
            <a:avLst/>
          </a:prstGeom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395536" y="985292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zostavenie kandidátov</a:t>
            </a:r>
            <a:r>
              <a:rPr kumimoji="0" lang="sk-SK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podobe </a:t>
            </a:r>
            <a:r>
              <a:rPr kumimoji="0" lang="sk-SK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tagov</a:t>
            </a:r>
            <a:r>
              <a:rPr kumimoji="0" lang="sk-SK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 priradenie k bloku dopytu</a:t>
            </a:r>
            <a:endParaRPr lang="sk-SK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Vyhodnotenie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dopytu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/5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 descr="i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932781"/>
            <a:ext cx="5886450" cy="3228975"/>
          </a:xfrm>
          <a:prstGeom prst="rect">
            <a:avLst/>
          </a:prstGeom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395536" y="985292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zostavenie kandidátov</a:t>
            </a:r>
            <a:r>
              <a:rPr kumimoji="0" lang="sk-SK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podobe </a:t>
            </a:r>
            <a:r>
              <a:rPr kumimoji="0" lang="sk-SK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tagov</a:t>
            </a:r>
            <a:r>
              <a:rPr kumimoji="0" lang="sk-SK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 priradenie k bloku dopytu</a:t>
            </a:r>
            <a:endParaRPr lang="sk-SK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Vyhodnotenie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dopytu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/5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 descr="i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932781"/>
            <a:ext cx="5886450" cy="3228975"/>
          </a:xfrm>
          <a:prstGeom prst="rect">
            <a:avLst/>
          </a:prstGeom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395536" y="985292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zostavenie kandidátov</a:t>
            </a:r>
            <a:r>
              <a:rPr kumimoji="0" lang="sk-SK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podobe </a:t>
            </a:r>
            <a:r>
              <a:rPr kumimoji="0" lang="sk-SK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tagov</a:t>
            </a:r>
            <a:r>
              <a:rPr kumimoji="0" lang="sk-SK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 priradenie k bloku dopytu</a:t>
            </a:r>
            <a:endParaRPr lang="sk-SK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Experimentovanie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oz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šírenie o globálne vlastnosti</a:t>
            </a:r>
            <a:endParaRPr lang="sk-SK" sz="2800" i="1" dirty="0" smtClean="0"/>
          </a:p>
          <a:p>
            <a:pPr lvl="1">
              <a:buNone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 spracovaní bloku vniesť do lokálnych vlastností informáciu o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„obsahu“ samotného bloku</a:t>
            </a:r>
          </a:p>
          <a:p>
            <a:pPr lvl="1">
              <a:buNone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analógia s dokumentom: </a:t>
            </a:r>
            <a:r>
              <a:rPr lang="sk-S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odstavec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kľúčové slovo, okolie tohto slova)</a:t>
            </a:r>
          </a:p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geometrická konzistencia lokálnych 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vlastnsotí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 v rámci bloku</a:t>
            </a:r>
          </a:p>
          <a:p>
            <a:pPr lvl="1"/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RANSAC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Sample Consensus)</a:t>
            </a: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analógia s dokumentom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poradie kľúčových slov</a:t>
            </a:r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ľadávanie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 vo fotografiách /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ok 3" descr="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138264"/>
            <a:ext cx="5686425" cy="2095500"/>
          </a:xfrm>
          <a:prstGeom prst="rect">
            <a:avLst/>
          </a:prstGeom>
        </p:spPr>
      </p:pic>
      <p:sp>
        <p:nvSpPr>
          <p:cNvPr id="8" name="Obdĺžniková bublina 7"/>
          <p:cNvSpPr/>
          <p:nvPr/>
        </p:nvSpPr>
        <p:spPr>
          <a:xfrm>
            <a:off x="827584" y="1108788"/>
            <a:ext cx="7560840" cy="1584176"/>
          </a:xfrm>
          <a:prstGeom prst="wedgeRectCallout">
            <a:avLst>
              <a:gd name="adj1" fmla="val -39796"/>
              <a:gd name="adj2" fmla="val 85087"/>
            </a:avLst>
          </a:prstGeom>
          <a:ln w="63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043608" y="1345332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i="1" dirty="0" smtClean="0">
                <a:solidFill>
                  <a:schemeClr val="tx2"/>
                </a:solidFill>
              </a:rPr>
              <a:t>súbor: </a:t>
            </a:r>
            <a:r>
              <a:rPr lang="sk-SK" sz="2200" dirty="0" smtClean="0"/>
              <a:t>	futurecar1.jpg</a:t>
            </a:r>
          </a:p>
          <a:p>
            <a:r>
              <a:rPr lang="sk-SK" sz="2200" i="1" dirty="0" smtClean="0">
                <a:solidFill>
                  <a:schemeClr val="tx2"/>
                </a:solidFill>
              </a:rPr>
              <a:t>ALT:</a:t>
            </a:r>
            <a:r>
              <a:rPr lang="sk-SK" sz="2200" dirty="0" smtClean="0"/>
              <a:t>	futurecar1</a:t>
            </a:r>
          </a:p>
          <a:p>
            <a:r>
              <a:rPr lang="sk-SK" sz="2200" i="1" dirty="0" smtClean="0">
                <a:solidFill>
                  <a:schemeClr val="tx2"/>
                </a:solidFill>
              </a:rPr>
              <a:t>okolie:</a:t>
            </a:r>
            <a:r>
              <a:rPr lang="sk-SK" sz="2200" dirty="0" smtClean="0"/>
              <a:t>	</a:t>
            </a:r>
            <a:r>
              <a:rPr lang="en-US" sz="2200" dirty="0" smtClean="0"/>
              <a:t>Impress Your Date With A Car Of The Future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ľadávanie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 vo fotografiách /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ok 3" descr="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138264"/>
            <a:ext cx="5686425" cy="2095500"/>
          </a:xfrm>
          <a:prstGeom prst="rect">
            <a:avLst/>
          </a:prstGeom>
        </p:spPr>
      </p:pic>
      <p:sp>
        <p:nvSpPr>
          <p:cNvPr id="8" name="Obdĺžniková bublina 7"/>
          <p:cNvSpPr/>
          <p:nvPr/>
        </p:nvSpPr>
        <p:spPr>
          <a:xfrm>
            <a:off x="827584" y="1108788"/>
            <a:ext cx="7560840" cy="1584176"/>
          </a:xfrm>
          <a:prstGeom prst="wedgeRectCallout">
            <a:avLst>
              <a:gd name="adj1" fmla="val 9105"/>
              <a:gd name="adj2" fmla="val 86760"/>
            </a:avLst>
          </a:prstGeom>
          <a:ln w="63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043608" y="1345332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i="1" dirty="0" smtClean="0">
                <a:solidFill>
                  <a:schemeClr val="tx2"/>
                </a:solidFill>
              </a:rPr>
              <a:t>súbor: </a:t>
            </a:r>
            <a:r>
              <a:rPr lang="sk-SK" sz="2200" dirty="0" smtClean="0"/>
              <a:t>	</a:t>
            </a:r>
            <a:r>
              <a:rPr lang="sk-SK" sz="2200" dirty="0" err="1" smtClean="0"/>
              <a:t>Solar_Wing_front_Japanese_electric_powered_car.jpg</a:t>
            </a:r>
            <a:endParaRPr lang="sk-SK" sz="2200" dirty="0" smtClean="0"/>
          </a:p>
          <a:p>
            <a:r>
              <a:rPr lang="sk-SK" sz="2200" i="1" dirty="0" smtClean="0">
                <a:solidFill>
                  <a:schemeClr val="tx2"/>
                </a:solidFill>
              </a:rPr>
              <a:t>ALT:</a:t>
            </a:r>
            <a:r>
              <a:rPr lang="sk-SK" sz="2200" dirty="0" smtClean="0"/>
              <a:t>	</a:t>
            </a:r>
            <a:r>
              <a:rPr lang="en-US" sz="2200" dirty="0" smtClean="0"/>
              <a:t>The Solar Wing, Japanese electric racing car</a:t>
            </a:r>
            <a:endParaRPr lang="sk-SK" sz="2200" dirty="0" smtClean="0"/>
          </a:p>
          <a:p>
            <a:r>
              <a:rPr lang="sk-SK" sz="2200" i="1" dirty="0" smtClean="0">
                <a:solidFill>
                  <a:schemeClr val="tx2"/>
                </a:solidFill>
              </a:rPr>
              <a:t>okolie:</a:t>
            </a:r>
            <a:r>
              <a:rPr lang="sk-SK" sz="2200" dirty="0" smtClean="0"/>
              <a:t>	</a:t>
            </a:r>
            <a:r>
              <a:rPr lang="en-US" sz="2200" dirty="0" smtClean="0"/>
              <a:t>WHAT IS A SOLAR CAR</a:t>
            </a:r>
            <a:r>
              <a:rPr lang="sk-SK" sz="2200" dirty="0" smtClean="0"/>
              <a:t>, A </a:t>
            </a:r>
            <a:r>
              <a:rPr lang="sk-SK" sz="2200" dirty="0" err="1" smtClean="0"/>
              <a:t>solar</a:t>
            </a:r>
            <a:r>
              <a:rPr lang="sk-SK" sz="2200" dirty="0" smtClean="0"/>
              <a:t> </a:t>
            </a:r>
            <a:r>
              <a:rPr lang="sk-SK" sz="2200" dirty="0" err="1" smtClean="0"/>
              <a:t>car</a:t>
            </a:r>
            <a:r>
              <a:rPr lang="sk-SK" sz="2200" dirty="0" smtClean="0"/>
              <a:t> </a:t>
            </a:r>
            <a:r>
              <a:rPr lang="sk-SK" sz="2200" dirty="0" err="1" smtClean="0"/>
              <a:t>is</a:t>
            </a:r>
            <a:r>
              <a:rPr lang="sk-SK" sz="2200" dirty="0" smtClean="0"/>
              <a:t>...</a:t>
            </a:r>
            <a:endParaRPr lang="sk-S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Vyh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ľadávanie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 vo fotografiách /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Google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obr</a:t>
            </a:r>
            <a:r>
              <a:rPr lang="sk-SK" sz="2800" i="1" dirty="0" err="1" smtClean="0">
                <a:solidFill>
                  <a:schemeClr val="accent1">
                    <a:lumMod val="50000"/>
                  </a:schemeClr>
                </a:solidFill>
              </a:rPr>
              <a:t>ázky</a:t>
            </a:r>
            <a:endParaRPr lang="sk-SK" sz="2800" i="1" dirty="0" smtClean="0"/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získavanie anotácií: </a:t>
            </a:r>
            <a:r>
              <a:rPr lang="sk-SK" strike="sngStrike" dirty="0" smtClean="0">
                <a:solidFill>
                  <a:srgbClr val="FF0000"/>
                </a:solidFill>
              </a:rPr>
              <a:t>ALT, bezprostredné okolie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názov súboru,...</a:t>
            </a:r>
          </a:p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dopyt: </a:t>
            </a:r>
            <a:r>
              <a:rPr lang="sk-SK" sz="2800" i="1" dirty="0" smtClean="0">
                <a:solidFill>
                  <a:srgbClr val="FF0000"/>
                </a:solidFill>
              </a:rPr>
              <a:t>„</a:t>
            </a:r>
            <a:r>
              <a:rPr lang="sk-SK" sz="2800" b="1" i="1" dirty="0" err="1" smtClean="0">
                <a:solidFill>
                  <a:srgbClr val="FF0000"/>
                </a:solidFill>
              </a:rPr>
              <a:t>car</a:t>
            </a:r>
            <a:r>
              <a:rPr lang="sk-SK" sz="2800" i="1" dirty="0" smtClean="0">
                <a:solidFill>
                  <a:srgbClr val="FF0000"/>
                </a:solidFill>
              </a:rPr>
              <a:t>“,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rok</a:t>
            </a:r>
            <a:r>
              <a:rPr lang="en-US" sz="2800" i="1" dirty="0" smtClean="0">
                <a:solidFill>
                  <a:srgbClr val="FF0000"/>
                </a:solidFill>
              </a:rPr>
              <a:t> 2004 = </a:t>
            </a:r>
            <a:r>
              <a:rPr lang="en-US" sz="2800" i="1" dirty="0" err="1" smtClean="0">
                <a:solidFill>
                  <a:srgbClr val="FF0000"/>
                </a:solidFill>
              </a:rPr>
              <a:t>mapa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Chicaga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i="1" dirty="0" smtClean="0">
                <a:solidFill>
                  <a:srgbClr val="FF0000"/>
                </a:solidFill>
              </a:rPr>
              <a:t>http://maps.uchicago.edu/directions/graphics/car.gif</a:t>
            </a: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k-SK" sz="2800" dirty="0"/>
          </a:p>
        </p:txBody>
      </p:sp>
      <p:pic>
        <p:nvPicPr>
          <p:cNvPr id="11" name="Obrázok 10" descr="i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9424" y="3473320"/>
            <a:ext cx="143264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1">
                    <a:lumMod val="50000"/>
                  </a:schemeClr>
                </a:solidFill>
              </a:rPr>
              <a:t>Automatick</a:t>
            </a:r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é </a:t>
            </a:r>
            <a:r>
              <a:rPr lang="sk-SK" sz="3500" dirty="0" err="1" smtClean="0">
                <a:solidFill>
                  <a:schemeClr val="accent1">
                    <a:lumMod val="50000"/>
                  </a:schemeClr>
                </a:solidFill>
              </a:rPr>
              <a:t>anotovanie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 (AA)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Vo všeobecnosti</a:t>
            </a:r>
            <a:endParaRPr lang="sk-SK" sz="2800" i="1" dirty="0" smtClean="0"/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vstup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fotografia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bez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tagov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stup: fotografia s priradenými </a:t>
            </a:r>
            <a:r>
              <a:rPr lang="sk-S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tagmi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ktoré ju opisujú (konkrétne/všeobecne)</a:t>
            </a:r>
          </a:p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Naša motivácia</a:t>
            </a:r>
            <a:endParaRPr lang="sk-SK" sz="2800" i="1" dirty="0" smtClean="0"/>
          </a:p>
          <a:p>
            <a:pPr lvl="1">
              <a:buNone/>
            </a:pP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objekty priamo identifikované na fotografiách (pomenované) s ich ohraničeniami (kontúrami)</a:t>
            </a:r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Vyhľadávanie podobných fotografií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</a:t>
            </a:r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model 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9348"/>
            <a:ext cx="69056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6787"/>
            <a:ext cx="8136904" cy="468394"/>
          </a:xfrm>
        </p:spPr>
        <p:txBody>
          <a:bodyPr>
            <a:noAutofit/>
          </a:bodyPr>
          <a:lstStyle/>
          <a:p>
            <a:r>
              <a:rPr lang="sk-SK" sz="3500" dirty="0" smtClean="0">
                <a:solidFill>
                  <a:schemeClr val="accent1">
                    <a:lumMod val="50000"/>
                  </a:schemeClr>
                </a:solidFill>
              </a:rPr>
              <a:t>Vyhľadávanie podobných fotografií</a:t>
            </a:r>
            <a:endParaRPr lang="sk-SK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ástupný symbol obsahu 2"/>
          <p:cNvSpPr>
            <a:spLocks noGrp="1"/>
          </p:cNvSpPr>
          <p:nvPr>
            <p:ph idx="1"/>
          </p:nvPr>
        </p:nvSpPr>
        <p:spPr>
          <a:xfrm>
            <a:off x="395536" y="985292"/>
            <a:ext cx="8280920" cy="4392488"/>
          </a:xfrm>
        </p:spPr>
        <p:txBody>
          <a:bodyPr>
            <a:normAutofit/>
          </a:bodyPr>
          <a:lstStyle/>
          <a:p>
            <a:r>
              <a:rPr lang="sk-SK" sz="2800" i="1" dirty="0" smtClean="0">
                <a:solidFill>
                  <a:schemeClr val="accent1">
                    <a:lumMod val="50000"/>
                  </a:schemeClr>
                </a:solidFill>
              </a:rPr>
              <a:t>Všeobecný model</a:t>
            </a:r>
            <a:endParaRPr lang="sk-SK" sz="2800" i="1" dirty="0" smtClean="0"/>
          </a:p>
          <a:p>
            <a:pPr lvl="1">
              <a:buNone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ázok 18" descr="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89348"/>
            <a:ext cx="69056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607</Words>
  <Application>Microsoft Office PowerPoint</Application>
  <PresentationFormat>Prezentácia na obrazovke (16:10)</PresentationFormat>
  <Paragraphs>179</Paragraphs>
  <Slides>33</Slides>
  <Notes>32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Motív Office</vt:lpstr>
      <vt:lpstr>Snímka 1</vt:lpstr>
      <vt:lpstr>Vyhľadávanie vo fotografiách / 1</vt:lpstr>
      <vt:lpstr>Vyhľadávanie vo fotografiách / 2</vt:lpstr>
      <vt:lpstr>Vyhľadávanie vo fotografiách / 2</vt:lpstr>
      <vt:lpstr>Vyhľadávanie vo fotografiách / 2</vt:lpstr>
      <vt:lpstr>Vyhľadávanie vo fotografiách / 2</vt:lpstr>
      <vt:lpstr>Automatické anotovanie (AA)</vt:lpstr>
      <vt:lpstr>Vyhľadávanie podobných fotografií</vt:lpstr>
      <vt:lpstr>Vyhľadávanie podobných fotografií</vt:lpstr>
      <vt:lpstr>Vyhľadávanie podobných fotografií</vt:lpstr>
      <vt:lpstr>Vyhľadávanie podobných fotografií</vt:lpstr>
      <vt:lpstr>Vyhľadávanie podobných fotografií</vt:lpstr>
      <vt:lpstr>Vyhľadávanie podobných fotografií</vt:lpstr>
      <vt:lpstr>Vyhľadávanie podobných fotografií</vt:lpstr>
      <vt:lpstr>Vyhľadávanie podobných fotografií</vt:lpstr>
      <vt:lpstr>Priradenie tagov</vt:lpstr>
      <vt:lpstr>Priradenie tagov</vt:lpstr>
      <vt:lpstr>Priradenie tagov</vt:lpstr>
      <vt:lpstr>Priradenie tagov</vt:lpstr>
      <vt:lpstr>Extrakcia vlastností - SIFT</vt:lpstr>
      <vt:lpstr>Náš model AA – spracovanie datasetu</vt:lpstr>
      <vt:lpstr>Spracovanie datasetu /2</vt:lpstr>
      <vt:lpstr>Spracovanie datasetu /3</vt:lpstr>
      <vt:lpstr>Spracovanie datasetu /4</vt:lpstr>
      <vt:lpstr>Uloženie lokálnych vlastností - LSH</vt:lpstr>
      <vt:lpstr>Uloženie lokálnych vlastností – LSH/2</vt:lpstr>
      <vt:lpstr>Vyhodnotenie dopytu</vt:lpstr>
      <vt:lpstr>Vyhodnotenie dopytu/2</vt:lpstr>
      <vt:lpstr>Vyhodnotenie dopytu/3</vt:lpstr>
      <vt:lpstr>Vyhodnotenie dopytu/4</vt:lpstr>
      <vt:lpstr>Vyhodnotenie dopytu/5</vt:lpstr>
      <vt:lpstr>Vyhodnotenie dopytu/5</vt:lpstr>
      <vt:lpstr>Experimentovanie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Eduard Kuric</dc:creator>
  <cp:lastModifiedBy>Eduard Kuric</cp:lastModifiedBy>
  <cp:revision>68</cp:revision>
  <dcterms:created xsi:type="dcterms:W3CDTF">2010-11-23T12:27:25Z</dcterms:created>
  <dcterms:modified xsi:type="dcterms:W3CDTF">2010-11-24T08:55:07Z</dcterms:modified>
</cp:coreProperties>
</file>