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84" r:id="rId1"/>
  </p:sldMasterIdLst>
  <p:notesMasterIdLst>
    <p:notesMasterId r:id="rId17"/>
  </p:notesMasterIdLst>
  <p:sldIdLst>
    <p:sldId id="257" r:id="rId2"/>
    <p:sldId id="264" r:id="rId3"/>
    <p:sldId id="258" r:id="rId4"/>
    <p:sldId id="259" r:id="rId5"/>
    <p:sldId id="260" r:id="rId6"/>
    <p:sldId id="261" r:id="rId7"/>
    <p:sldId id="262" r:id="rId8"/>
    <p:sldId id="263" r:id="rId9"/>
    <p:sldId id="273" r:id="rId10"/>
    <p:sldId id="269" r:id="rId11"/>
    <p:sldId id="265" r:id="rId12"/>
    <p:sldId id="271" r:id="rId13"/>
    <p:sldId id="270" r:id="rId14"/>
    <p:sldId id="266" r:id="rId15"/>
    <p:sldId id="272" r:id="rId16"/>
  </p:sldIdLst>
  <p:sldSz cx="9144000" cy="6858000" type="screen4x3"/>
  <p:notesSz cx="6858000" cy="9144000"/>
  <p:defaultTextStyle>
    <a:defPPr>
      <a:defRPr lang="sk-SK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9227" autoAdjust="0"/>
  </p:normalViewPr>
  <p:slideViewPr>
    <p:cSldViewPr>
      <p:cViewPr>
        <p:scale>
          <a:sx n="66" d="100"/>
          <a:sy n="66" d="100"/>
        </p:scale>
        <p:origin x="-1536" y="-4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FIIT%20Ulohy\dottore\grantz\ALEF\analyza%20dat%20z%20otazkovaca\report_nejake%20deskriptivne%20navyse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FIIT%20Ulohy\dottore\grantz\ALEF\analyza%20dat%20z%20otazkovaca\report_bez_zneni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FIIT%20Ulohy\dottore\grantz\ALEF\analyza%20dat%20z%20otazkovaca\report_bez_zneni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sk-SK"/>
  <c:chart>
    <c:plotArea>
      <c:layout/>
      <c:barChart>
        <c:barDir val="col"/>
        <c:grouping val="clustered"/>
        <c:ser>
          <c:idx val="0"/>
          <c:order val="0"/>
          <c:cat>
            <c:multiLvlStrRef>
              <c:f>Hárok1!$E$2:$F$11</c:f>
              <c:multiLvlStrCache>
                <c:ptCount val="10"/>
                <c:lvl>
                  <c:pt idx="0">
                    <c:v>0,1</c:v>
                  </c:pt>
                  <c:pt idx="1">
                    <c:v>0,2</c:v>
                  </c:pt>
                  <c:pt idx="2">
                    <c:v>0,3</c:v>
                  </c:pt>
                  <c:pt idx="3">
                    <c:v>0,4</c:v>
                  </c:pt>
                  <c:pt idx="4">
                    <c:v>0,5</c:v>
                  </c:pt>
                  <c:pt idx="5">
                    <c:v>0,6</c:v>
                  </c:pt>
                  <c:pt idx="6">
                    <c:v>0,7</c:v>
                  </c:pt>
                  <c:pt idx="7">
                    <c:v>0,8</c:v>
                  </c:pt>
                  <c:pt idx="8">
                    <c:v>0,9</c:v>
                  </c:pt>
                  <c:pt idx="9">
                    <c:v>1</c:v>
                  </c:pt>
                </c:lvl>
                <c:lvl>
                  <c:pt idx="0">
                    <c:v>0</c:v>
                  </c:pt>
                  <c:pt idx="1">
                    <c:v>0,1</c:v>
                  </c:pt>
                  <c:pt idx="2">
                    <c:v>0,2</c:v>
                  </c:pt>
                  <c:pt idx="3">
                    <c:v>0,3</c:v>
                  </c:pt>
                  <c:pt idx="4">
                    <c:v>0,4</c:v>
                  </c:pt>
                  <c:pt idx="5">
                    <c:v>0,5</c:v>
                  </c:pt>
                  <c:pt idx="6">
                    <c:v>0,6</c:v>
                  </c:pt>
                  <c:pt idx="7">
                    <c:v>0,7</c:v>
                  </c:pt>
                  <c:pt idx="8">
                    <c:v>0,8</c:v>
                  </c:pt>
                  <c:pt idx="9">
                    <c:v>0,9</c:v>
                  </c:pt>
                </c:lvl>
              </c:multiLvlStrCache>
            </c:multiLvlStrRef>
          </c:cat>
          <c:val>
            <c:numRef>
              <c:f>Hárok1!$G$2:$G$11</c:f>
              <c:numCache>
                <c:formatCode>General</c:formatCode>
                <c:ptCount val="10"/>
                <c:pt idx="0">
                  <c:v>15</c:v>
                </c:pt>
                <c:pt idx="1">
                  <c:v>17</c:v>
                </c:pt>
                <c:pt idx="2">
                  <c:v>31</c:v>
                </c:pt>
                <c:pt idx="3">
                  <c:v>16</c:v>
                </c:pt>
                <c:pt idx="4">
                  <c:v>1</c:v>
                </c:pt>
                <c:pt idx="5">
                  <c:v>10</c:v>
                </c:pt>
                <c:pt idx="6">
                  <c:v>49</c:v>
                </c:pt>
                <c:pt idx="7">
                  <c:v>102</c:v>
                </c:pt>
                <c:pt idx="8">
                  <c:v>86</c:v>
                </c:pt>
                <c:pt idx="9">
                  <c:v>27</c:v>
                </c:pt>
              </c:numCache>
            </c:numRef>
          </c:val>
        </c:ser>
        <c:axId val="94009600"/>
        <c:axId val="94040064"/>
      </c:barChart>
      <c:catAx>
        <c:axId val="94009600"/>
        <c:scaling>
          <c:orientation val="minMax"/>
        </c:scaling>
        <c:axPos val="b"/>
        <c:numFmt formatCode="General" sourceLinked="1"/>
        <c:tickLblPos val="nextTo"/>
        <c:crossAx val="94040064"/>
        <c:crosses val="autoZero"/>
        <c:auto val="1"/>
        <c:lblAlgn val="ctr"/>
        <c:lblOffset val="100"/>
      </c:catAx>
      <c:valAx>
        <c:axId val="94040064"/>
        <c:scaling>
          <c:orientation val="minMax"/>
        </c:scaling>
        <c:axPos val="l"/>
        <c:majorGridlines/>
        <c:numFmt formatCode="General" sourceLinked="1"/>
        <c:tickLblPos val="nextTo"/>
        <c:crossAx val="94009600"/>
        <c:crosses val="autoZero"/>
        <c:crossBetween val="between"/>
      </c:valAx>
    </c:plotArea>
    <c:plotVisOnly val="1"/>
  </c:chart>
  <c:txPr>
    <a:bodyPr/>
    <a:lstStyle/>
    <a:p>
      <a:pPr>
        <a:defRPr sz="2400"/>
      </a:pPr>
      <a:endParaRPr lang="sk-SK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sk-SK"/>
  <c:chart>
    <c:plotArea>
      <c:layout/>
      <c:areaChart>
        <c:grouping val="standard"/>
        <c:ser>
          <c:idx val="0"/>
          <c:order val="0"/>
          <c:val>
            <c:numRef>
              <c:f>report!$X$2:$X$143</c:f>
              <c:numCache>
                <c:formatCode>General</c:formatCode>
                <c:ptCount val="142"/>
                <c:pt idx="0">
                  <c:v>466</c:v>
                </c:pt>
                <c:pt idx="1">
                  <c:v>406</c:v>
                </c:pt>
                <c:pt idx="2">
                  <c:v>365</c:v>
                </c:pt>
                <c:pt idx="3">
                  <c:v>331</c:v>
                </c:pt>
                <c:pt idx="4">
                  <c:v>286</c:v>
                </c:pt>
                <c:pt idx="5">
                  <c:v>278</c:v>
                </c:pt>
                <c:pt idx="6">
                  <c:v>212</c:v>
                </c:pt>
                <c:pt idx="7">
                  <c:v>204</c:v>
                </c:pt>
                <c:pt idx="8">
                  <c:v>194</c:v>
                </c:pt>
                <c:pt idx="9">
                  <c:v>191</c:v>
                </c:pt>
                <c:pt idx="10">
                  <c:v>189</c:v>
                </c:pt>
                <c:pt idx="11">
                  <c:v>189</c:v>
                </c:pt>
                <c:pt idx="12">
                  <c:v>186</c:v>
                </c:pt>
                <c:pt idx="13">
                  <c:v>179</c:v>
                </c:pt>
                <c:pt idx="14">
                  <c:v>178</c:v>
                </c:pt>
                <c:pt idx="15">
                  <c:v>176</c:v>
                </c:pt>
                <c:pt idx="16">
                  <c:v>167</c:v>
                </c:pt>
                <c:pt idx="17">
                  <c:v>156</c:v>
                </c:pt>
                <c:pt idx="18">
                  <c:v>144</c:v>
                </c:pt>
                <c:pt idx="19">
                  <c:v>132</c:v>
                </c:pt>
                <c:pt idx="20">
                  <c:v>127</c:v>
                </c:pt>
                <c:pt idx="21">
                  <c:v>126</c:v>
                </c:pt>
                <c:pt idx="22">
                  <c:v>123</c:v>
                </c:pt>
                <c:pt idx="23">
                  <c:v>122</c:v>
                </c:pt>
                <c:pt idx="24">
                  <c:v>120</c:v>
                </c:pt>
                <c:pt idx="25">
                  <c:v>116</c:v>
                </c:pt>
                <c:pt idx="26">
                  <c:v>115</c:v>
                </c:pt>
                <c:pt idx="27">
                  <c:v>113</c:v>
                </c:pt>
                <c:pt idx="28">
                  <c:v>110</c:v>
                </c:pt>
                <c:pt idx="29">
                  <c:v>107</c:v>
                </c:pt>
                <c:pt idx="30">
                  <c:v>105</c:v>
                </c:pt>
                <c:pt idx="31">
                  <c:v>101</c:v>
                </c:pt>
                <c:pt idx="32">
                  <c:v>101</c:v>
                </c:pt>
                <c:pt idx="33">
                  <c:v>99</c:v>
                </c:pt>
                <c:pt idx="34">
                  <c:v>97</c:v>
                </c:pt>
                <c:pt idx="35">
                  <c:v>95</c:v>
                </c:pt>
                <c:pt idx="36">
                  <c:v>92</c:v>
                </c:pt>
                <c:pt idx="37">
                  <c:v>89</c:v>
                </c:pt>
                <c:pt idx="38">
                  <c:v>88</c:v>
                </c:pt>
                <c:pt idx="39">
                  <c:v>86</c:v>
                </c:pt>
                <c:pt idx="40">
                  <c:v>84</c:v>
                </c:pt>
                <c:pt idx="41">
                  <c:v>83</c:v>
                </c:pt>
                <c:pt idx="42">
                  <c:v>82</c:v>
                </c:pt>
                <c:pt idx="43">
                  <c:v>80</c:v>
                </c:pt>
                <c:pt idx="44">
                  <c:v>78</c:v>
                </c:pt>
                <c:pt idx="45">
                  <c:v>78</c:v>
                </c:pt>
                <c:pt idx="46">
                  <c:v>73</c:v>
                </c:pt>
                <c:pt idx="47">
                  <c:v>72</c:v>
                </c:pt>
                <c:pt idx="48">
                  <c:v>70</c:v>
                </c:pt>
                <c:pt idx="49">
                  <c:v>69</c:v>
                </c:pt>
                <c:pt idx="50">
                  <c:v>69</c:v>
                </c:pt>
                <c:pt idx="51">
                  <c:v>69</c:v>
                </c:pt>
                <c:pt idx="52">
                  <c:v>68</c:v>
                </c:pt>
                <c:pt idx="53">
                  <c:v>68</c:v>
                </c:pt>
                <c:pt idx="54">
                  <c:v>68</c:v>
                </c:pt>
                <c:pt idx="55">
                  <c:v>67</c:v>
                </c:pt>
                <c:pt idx="56">
                  <c:v>66</c:v>
                </c:pt>
                <c:pt idx="57">
                  <c:v>64</c:v>
                </c:pt>
                <c:pt idx="58">
                  <c:v>64</c:v>
                </c:pt>
                <c:pt idx="59">
                  <c:v>63</c:v>
                </c:pt>
                <c:pt idx="60">
                  <c:v>59</c:v>
                </c:pt>
                <c:pt idx="61">
                  <c:v>55</c:v>
                </c:pt>
                <c:pt idx="62">
                  <c:v>54</c:v>
                </c:pt>
                <c:pt idx="63">
                  <c:v>53</c:v>
                </c:pt>
                <c:pt idx="64">
                  <c:v>52</c:v>
                </c:pt>
                <c:pt idx="65">
                  <c:v>51</c:v>
                </c:pt>
                <c:pt idx="66">
                  <c:v>51</c:v>
                </c:pt>
                <c:pt idx="67">
                  <c:v>49</c:v>
                </c:pt>
                <c:pt idx="68">
                  <c:v>49</c:v>
                </c:pt>
                <c:pt idx="69">
                  <c:v>47</c:v>
                </c:pt>
                <c:pt idx="70">
                  <c:v>47</c:v>
                </c:pt>
                <c:pt idx="71">
                  <c:v>45</c:v>
                </c:pt>
                <c:pt idx="72">
                  <c:v>45</c:v>
                </c:pt>
                <c:pt idx="73">
                  <c:v>43</c:v>
                </c:pt>
                <c:pt idx="74">
                  <c:v>42</c:v>
                </c:pt>
                <c:pt idx="75">
                  <c:v>39</c:v>
                </c:pt>
                <c:pt idx="76">
                  <c:v>37</c:v>
                </c:pt>
                <c:pt idx="77">
                  <c:v>35</c:v>
                </c:pt>
                <c:pt idx="78">
                  <c:v>34</c:v>
                </c:pt>
                <c:pt idx="79">
                  <c:v>34</c:v>
                </c:pt>
                <c:pt idx="80">
                  <c:v>32</c:v>
                </c:pt>
                <c:pt idx="81">
                  <c:v>31</c:v>
                </c:pt>
                <c:pt idx="82">
                  <c:v>31</c:v>
                </c:pt>
                <c:pt idx="83">
                  <c:v>31</c:v>
                </c:pt>
                <c:pt idx="84">
                  <c:v>30</c:v>
                </c:pt>
                <c:pt idx="85">
                  <c:v>30</c:v>
                </c:pt>
                <c:pt idx="86">
                  <c:v>29</c:v>
                </c:pt>
                <c:pt idx="87">
                  <c:v>29</c:v>
                </c:pt>
                <c:pt idx="88">
                  <c:v>29</c:v>
                </c:pt>
                <c:pt idx="89">
                  <c:v>27</c:v>
                </c:pt>
                <c:pt idx="90">
                  <c:v>27</c:v>
                </c:pt>
                <c:pt idx="91">
                  <c:v>27</c:v>
                </c:pt>
                <c:pt idx="92">
                  <c:v>26</c:v>
                </c:pt>
                <c:pt idx="93">
                  <c:v>25</c:v>
                </c:pt>
                <c:pt idx="94">
                  <c:v>24</c:v>
                </c:pt>
                <c:pt idx="95">
                  <c:v>24</c:v>
                </c:pt>
                <c:pt idx="96">
                  <c:v>24</c:v>
                </c:pt>
                <c:pt idx="97">
                  <c:v>23</c:v>
                </c:pt>
                <c:pt idx="98">
                  <c:v>23</c:v>
                </c:pt>
                <c:pt idx="99">
                  <c:v>22</c:v>
                </c:pt>
                <c:pt idx="100">
                  <c:v>19</c:v>
                </c:pt>
                <c:pt idx="101">
                  <c:v>19</c:v>
                </c:pt>
                <c:pt idx="102">
                  <c:v>18</c:v>
                </c:pt>
                <c:pt idx="103">
                  <c:v>16</c:v>
                </c:pt>
                <c:pt idx="104">
                  <c:v>14</c:v>
                </c:pt>
                <c:pt idx="105">
                  <c:v>14</c:v>
                </c:pt>
                <c:pt idx="106">
                  <c:v>13</c:v>
                </c:pt>
                <c:pt idx="107">
                  <c:v>13</c:v>
                </c:pt>
                <c:pt idx="108">
                  <c:v>13</c:v>
                </c:pt>
                <c:pt idx="109">
                  <c:v>12</c:v>
                </c:pt>
                <c:pt idx="110">
                  <c:v>12</c:v>
                </c:pt>
                <c:pt idx="111">
                  <c:v>9</c:v>
                </c:pt>
                <c:pt idx="112">
                  <c:v>8</c:v>
                </c:pt>
                <c:pt idx="113">
                  <c:v>8</c:v>
                </c:pt>
                <c:pt idx="114">
                  <c:v>8</c:v>
                </c:pt>
                <c:pt idx="115">
                  <c:v>7</c:v>
                </c:pt>
                <c:pt idx="116">
                  <c:v>6</c:v>
                </c:pt>
                <c:pt idx="117">
                  <c:v>6</c:v>
                </c:pt>
                <c:pt idx="118">
                  <c:v>6</c:v>
                </c:pt>
                <c:pt idx="119">
                  <c:v>5</c:v>
                </c:pt>
                <c:pt idx="120">
                  <c:v>5</c:v>
                </c:pt>
                <c:pt idx="121">
                  <c:v>4</c:v>
                </c:pt>
                <c:pt idx="122">
                  <c:v>4</c:v>
                </c:pt>
                <c:pt idx="123">
                  <c:v>4</c:v>
                </c:pt>
                <c:pt idx="124">
                  <c:v>4</c:v>
                </c:pt>
                <c:pt idx="125">
                  <c:v>3</c:v>
                </c:pt>
                <c:pt idx="126">
                  <c:v>3</c:v>
                </c:pt>
                <c:pt idx="127">
                  <c:v>3</c:v>
                </c:pt>
                <c:pt idx="128">
                  <c:v>3</c:v>
                </c:pt>
                <c:pt idx="129">
                  <c:v>2</c:v>
                </c:pt>
                <c:pt idx="130">
                  <c:v>2</c:v>
                </c:pt>
                <c:pt idx="131">
                  <c:v>2</c:v>
                </c:pt>
                <c:pt idx="132">
                  <c:v>2</c:v>
                </c:pt>
                <c:pt idx="133">
                  <c:v>2</c:v>
                </c:pt>
                <c:pt idx="134">
                  <c:v>1</c:v>
                </c:pt>
                <c:pt idx="135">
                  <c:v>1</c:v>
                </c:pt>
                <c:pt idx="136">
                  <c:v>1</c:v>
                </c:pt>
                <c:pt idx="137">
                  <c:v>1</c:v>
                </c:pt>
                <c:pt idx="138">
                  <c:v>1</c:v>
                </c:pt>
                <c:pt idx="139">
                  <c:v>1</c:v>
                </c:pt>
                <c:pt idx="140">
                  <c:v>1</c:v>
                </c:pt>
                <c:pt idx="141">
                  <c:v>1</c:v>
                </c:pt>
              </c:numCache>
            </c:numRef>
          </c:val>
        </c:ser>
        <c:axId val="88183168"/>
        <c:axId val="88184704"/>
      </c:areaChart>
      <c:catAx>
        <c:axId val="88183168"/>
        <c:scaling>
          <c:orientation val="minMax"/>
        </c:scaling>
        <c:axPos val="b"/>
        <c:tickLblPos val="nextTo"/>
        <c:crossAx val="88184704"/>
        <c:crosses val="autoZero"/>
        <c:auto val="1"/>
        <c:lblAlgn val="ctr"/>
        <c:lblOffset val="100"/>
      </c:catAx>
      <c:valAx>
        <c:axId val="88184704"/>
        <c:scaling>
          <c:orientation val="minMax"/>
        </c:scaling>
        <c:axPos val="l"/>
        <c:majorGridlines/>
        <c:numFmt formatCode="General" sourceLinked="1"/>
        <c:tickLblPos val="nextTo"/>
        <c:crossAx val="88183168"/>
        <c:crosses val="autoZero"/>
        <c:crossBetween val="midCat"/>
      </c:valAx>
    </c:plotArea>
    <c:plotVisOnly val="1"/>
  </c:chart>
  <c:txPr>
    <a:bodyPr/>
    <a:lstStyle/>
    <a:p>
      <a:pPr>
        <a:defRPr sz="2400"/>
      </a:pPr>
      <a:endParaRPr lang="sk-SK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sk-SK"/>
  <c:chart>
    <c:plotArea>
      <c:layout/>
      <c:barChart>
        <c:barDir val="col"/>
        <c:grouping val="clustered"/>
        <c:ser>
          <c:idx val="0"/>
          <c:order val="0"/>
          <c:val>
            <c:numRef>
              <c:f>report!$N$2:$N$21</c:f>
              <c:numCache>
                <c:formatCode>General</c:formatCode>
                <c:ptCount val="20"/>
                <c:pt idx="0">
                  <c:v>189</c:v>
                </c:pt>
                <c:pt idx="1">
                  <c:v>74</c:v>
                </c:pt>
                <c:pt idx="2">
                  <c:v>44</c:v>
                </c:pt>
                <c:pt idx="3">
                  <c:v>33</c:v>
                </c:pt>
                <c:pt idx="4">
                  <c:v>18</c:v>
                </c:pt>
                <c:pt idx="5">
                  <c:v>12</c:v>
                </c:pt>
                <c:pt idx="6">
                  <c:v>16</c:v>
                </c:pt>
                <c:pt idx="7">
                  <c:v>14</c:v>
                </c:pt>
                <c:pt idx="8">
                  <c:v>10</c:v>
                </c:pt>
                <c:pt idx="9">
                  <c:v>9</c:v>
                </c:pt>
                <c:pt idx="10">
                  <c:v>12</c:v>
                </c:pt>
                <c:pt idx="11">
                  <c:v>10</c:v>
                </c:pt>
                <c:pt idx="12">
                  <c:v>12</c:v>
                </c:pt>
                <c:pt idx="13">
                  <c:v>13</c:v>
                </c:pt>
                <c:pt idx="14">
                  <c:v>33</c:v>
                </c:pt>
                <c:pt idx="15">
                  <c:v>465</c:v>
                </c:pt>
                <c:pt idx="16">
                  <c:v>9</c:v>
                </c:pt>
                <c:pt idx="17">
                  <c:v>3</c:v>
                </c:pt>
                <c:pt idx="18">
                  <c:v>1</c:v>
                </c:pt>
                <c:pt idx="19">
                  <c:v>1</c:v>
                </c:pt>
              </c:numCache>
            </c:numRef>
          </c:val>
        </c:ser>
        <c:axId val="87275776"/>
        <c:axId val="87425792"/>
      </c:barChart>
      <c:catAx>
        <c:axId val="87275776"/>
        <c:scaling>
          <c:orientation val="minMax"/>
        </c:scaling>
        <c:axPos val="b"/>
        <c:tickLblPos val="nextTo"/>
        <c:txPr>
          <a:bodyPr/>
          <a:lstStyle/>
          <a:p>
            <a:pPr>
              <a:defRPr sz="2000"/>
            </a:pPr>
            <a:endParaRPr lang="sk-SK"/>
          </a:p>
        </c:txPr>
        <c:crossAx val="87425792"/>
        <c:crosses val="autoZero"/>
        <c:auto val="1"/>
        <c:lblAlgn val="ctr"/>
        <c:lblOffset val="100"/>
      </c:catAx>
      <c:valAx>
        <c:axId val="87425792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2400"/>
            </a:pPr>
            <a:endParaRPr lang="sk-SK"/>
          </a:p>
        </c:txPr>
        <c:crossAx val="87275776"/>
        <c:crosses val="autoZero"/>
        <c:crossBetween val="between"/>
      </c:valAx>
    </c:plotArea>
    <c:plotVisOnly val="1"/>
  </c:chart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D265EF9D-ED47-4251-A94D-913289193AC4}" type="datetimeFigureOut">
              <a:rPr lang="sk-SK"/>
              <a:pPr>
                <a:defRPr/>
              </a:pPr>
              <a:t>7. 3. 2013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sk-SK" noProof="0" smtClean="0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noProof="0" smtClean="0"/>
              <a:t>Kliknite sem a upravte štýly predlohy textu.</a:t>
            </a:r>
          </a:p>
          <a:p>
            <a:pPr lvl="1"/>
            <a:r>
              <a:rPr lang="sk-SK" noProof="0" smtClean="0"/>
              <a:t>Druhá úroveň</a:t>
            </a:r>
          </a:p>
          <a:p>
            <a:pPr lvl="2"/>
            <a:r>
              <a:rPr lang="sk-SK" noProof="0" smtClean="0"/>
              <a:t>Tretia úroveň</a:t>
            </a:r>
          </a:p>
          <a:p>
            <a:pPr lvl="3"/>
            <a:r>
              <a:rPr lang="sk-SK" noProof="0" smtClean="0"/>
              <a:t>Štvrtá úroveň</a:t>
            </a:r>
          </a:p>
          <a:p>
            <a:pPr lvl="4"/>
            <a:r>
              <a:rPr lang="sk-SK" noProof="0" smtClean="0"/>
              <a:t>Piata úroveň</a:t>
            </a: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53212526-5230-4411-9E83-615E37D94A4F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Kliknite sem a upravte štýl predlohy podnadpisov.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5428D54-CFF0-485B-9A10-580976C5E4E2}" type="datetimeFigureOut">
              <a:rPr lang="sk-SK" smtClean="0"/>
              <a:pPr>
                <a:defRPr/>
              </a:pPr>
              <a:t>7. 3. 2013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7C76E6A-7BB3-46A7-8272-D28C14BCEDF3}" type="slidenum">
              <a:rPr lang="sk-SK" smtClean="0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D0D8F8C-3978-443B-841A-82CF0903E07B}" type="datetimeFigureOut">
              <a:rPr lang="sk-SK" smtClean="0"/>
              <a:pPr>
                <a:defRPr/>
              </a:pPr>
              <a:t>7. 3. 2013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BAF43F-DFD8-4657-92C1-551C3EB0D1E9}" type="slidenum">
              <a:rPr lang="sk-SK" smtClean="0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09C8707-5169-42C1-BD56-638ACA32CE89}" type="datetimeFigureOut">
              <a:rPr lang="sk-SK" smtClean="0"/>
              <a:pPr>
                <a:defRPr/>
              </a:pPr>
              <a:t>7. 3. 2013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8B8D58-0E16-4562-B02F-F3C5DBF6982B}" type="slidenum">
              <a:rPr lang="sk-SK" smtClean="0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48FAB35-FDB2-46B4-9D80-991B7D8C2DB3}" type="datetimeFigureOut">
              <a:rPr lang="sk-SK" smtClean="0"/>
              <a:pPr>
                <a:defRPr/>
              </a:pPr>
              <a:t>7. 3. 2013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67B5CA-6933-425E-B8F0-F1D66A05B9A0}" type="slidenum">
              <a:rPr lang="sk-SK" smtClean="0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B77B29E-9DF4-4AB1-8ECE-BE5615C370DE}" type="datetimeFigureOut">
              <a:rPr lang="sk-SK" smtClean="0"/>
              <a:pPr>
                <a:defRPr/>
              </a:pPr>
              <a:t>7. 3. 2013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4BD99C-266E-4397-B9A8-A3D3E08C147F}" type="slidenum">
              <a:rPr lang="sk-SK" smtClean="0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A8BB584-A426-4C6D-AD09-B90AE8668C36}" type="datetimeFigureOut">
              <a:rPr lang="sk-SK" smtClean="0"/>
              <a:pPr>
                <a:defRPr/>
              </a:pPr>
              <a:t>7. 3. 2013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7ECE27-E223-4562-B9FB-D2CF986FC2C0}" type="slidenum">
              <a:rPr lang="sk-SK" smtClean="0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8A3DED5-9992-44A4-802B-695E3A58B7AA}" type="datetimeFigureOut">
              <a:rPr lang="sk-SK" smtClean="0"/>
              <a:pPr>
                <a:defRPr/>
              </a:pPr>
              <a:t>7. 3. 2013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FCF4D1-4BBE-4346-86F5-8DCEAD965120}" type="slidenum">
              <a:rPr lang="sk-SK" smtClean="0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D1081FA-CF83-4760-B12B-ED898E5F8CC1}" type="datetimeFigureOut">
              <a:rPr lang="sk-SK" smtClean="0"/>
              <a:pPr>
                <a:defRPr/>
              </a:pPr>
              <a:t>7. 3. 2013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7CA357-0F58-4B0B-AAB0-3250C428D263}" type="slidenum">
              <a:rPr lang="sk-SK" smtClean="0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6902D9F-72F2-4B6B-9D42-9C4ED18DDB65}" type="datetimeFigureOut">
              <a:rPr lang="sk-SK" smtClean="0"/>
              <a:pPr>
                <a:defRPr/>
              </a:pPr>
              <a:t>7. 3. 2013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25EFBD-38E0-486D-B39C-3B497C8C8DC4}" type="slidenum">
              <a:rPr lang="sk-SK" smtClean="0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280E594-A28F-49F0-B13A-1A428E932724}" type="datetimeFigureOut">
              <a:rPr lang="sk-SK" smtClean="0"/>
              <a:pPr>
                <a:defRPr/>
              </a:pPr>
              <a:t>7. 3. 2013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F0CD9C-66E8-49F8-A9B6-0516ABCEE424}" type="slidenum">
              <a:rPr lang="sk-SK" smtClean="0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3976C08-B538-4065-B656-549616B3CD7E}" type="datetimeFigureOut">
              <a:rPr lang="sk-SK" smtClean="0"/>
              <a:pPr>
                <a:defRPr/>
              </a:pPr>
              <a:t>7. 3. 2013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BE4D641-8A46-4B31-89B7-C4A0616F5260}" type="slidenum">
              <a:rPr lang="sk-SK" smtClean="0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5C629C0-B6E8-4C60-84CF-E2831781D73A}" type="datetimeFigureOut">
              <a:rPr lang="sk-SK" smtClean="0"/>
              <a:pPr>
                <a:defRPr/>
              </a:pPr>
              <a:t>7. 3. 2013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4B30469-7525-417F-8FA9-619D0DF87F6B}" type="slidenum">
              <a:rPr lang="sk-SK" smtClean="0"/>
              <a:pPr>
                <a:defRPr/>
              </a:pPr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85" r:id="rId1"/>
    <p:sldLayoutId id="2147484086" r:id="rId2"/>
    <p:sldLayoutId id="2147484087" r:id="rId3"/>
    <p:sldLayoutId id="2147484088" r:id="rId4"/>
    <p:sldLayoutId id="2147484089" r:id="rId5"/>
    <p:sldLayoutId id="2147484090" r:id="rId6"/>
    <p:sldLayoutId id="2147484091" r:id="rId7"/>
    <p:sldLayoutId id="2147484092" r:id="rId8"/>
    <p:sldLayoutId id="2147484093" r:id="rId9"/>
    <p:sldLayoutId id="2147484094" r:id="rId10"/>
    <p:sldLayoutId id="21474840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95536" y="2108200"/>
            <a:ext cx="8270627" cy="14732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5300" dirty="0" err="1" smtClean="0">
                <a:solidFill>
                  <a:schemeClr val="tx2">
                    <a:satMod val="130000"/>
                  </a:schemeClr>
                </a:solidFill>
              </a:rPr>
              <a:t>Classsourcing</a:t>
            </a: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en-US" dirty="0" smtClean="0">
                <a:solidFill>
                  <a:schemeClr val="tx2">
                    <a:satMod val="130000"/>
                  </a:schemeClr>
                </a:solidFill>
              </a:rPr>
            </a:br>
            <a:r>
              <a:rPr lang="en-US" sz="2000" dirty="0" err="1" smtClean="0">
                <a:solidFill>
                  <a:schemeClr val="tx2">
                    <a:satMod val="130000"/>
                  </a:schemeClr>
                </a:solidFill>
              </a:rPr>
              <a:t>alebo</a:t>
            </a: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en-US" dirty="0" smtClean="0">
                <a:solidFill>
                  <a:schemeClr val="tx2">
                    <a:satMod val="130000"/>
                  </a:schemeClr>
                </a:solidFill>
              </a:rPr>
            </a:br>
            <a:r>
              <a:rPr lang="en-US" sz="3600" dirty="0" err="1" smtClean="0">
                <a:solidFill>
                  <a:schemeClr val="tx2">
                    <a:satMod val="130000"/>
                  </a:schemeClr>
                </a:solidFill>
              </a:rPr>
              <a:t>Hodnotenie</a:t>
            </a:r>
            <a:r>
              <a:rPr lang="en-US" sz="3600" dirty="0" smtClean="0">
                <a:solidFill>
                  <a:schemeClr val="tx2">
                    <a:satMod val="130000"/>
                  </a:schemeClr>
                </a:solidFill>
              </a:rPr>
              <a:t> </a:t>
            </a:r>
            <a:r>
              <a:rPr lang="en-US" sz="3600" dirty="0" err="1" smtClean="0">
                <a:solidFill>
                  <a:schemeClr val="tx2">
                    <a:satMod val="130000"/>
                  </a:schemeClr>
                </a:solidFill>
              </a:rPr>
              <a:t>vzdel</a:t>
            </a:r>
            <a:r>
              <a:rPr lang="sk-SK" sz="3600" dirty="0" err="1" smtClean="0">
                <a:solidFill>
                  <a:schemeClr val="tx2">
                    <a:satMod val="130000"/>
                  </a:schemeClr>
                </a:solidFill>
              </a:rPr>
              <a:t>ávacích</a:t>
            </a:r>
            <a:r>
              <a:rPr lang="sk-SK" sz="3600" dirty="0" smtClean="0">
                <a:solidFill>
                  <a:schemeClr val="tx2">
                    <a:satMod val="130000"/>
                  </a:schemeClr>
                </a:solidFill>
              </a:rPr>
              <a:t> objektov typu </a:t>
            </a:r>
            <a:br>
              <a:rPr lang="sk-SK" sz="3600" dirty="0" smtClean="0">
                <a:solidFill>
                  <a:schemeClr val="tx2">
                    <a:satMod val="130000"/>
                  </a:schemeClr>
                </a:solidFill>
              </a:rPr>
            </a:br>
            <a:r>
              <a:rPr lang="sk-SK" sz="3600" dirty="0" err="1" smtClean="0">
                <a:solidFill>
                  <a:schemeClr val="tx2">
                    <a:satMod val="130000"/>
                  </a:schemeClr>
                </a:solidFill>
              </a:rPr>
              <a:t>otázka-odpoveď</a:t>
            </a:r>
            <a:r>
              <a:rPr lang="sk-SK" sz="3600" dirty="0" smtClean="0">
                <a:solidFill>
                  <a:schemeClr val="tx2">
                    <a:satMod val="130000"/>
                  </a:schemeClr>
                </a:solidFill>
              </a:rPr>
              <a:t> davom študentov</a:t>
            </a:r>
            <a:endParaRPr lang="sk-SK" sz="3600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67544" y="5157788"/>
            <a:ext cx="8281169" cy="1438275"/>
          </a:xfrm>
        </p:spPr>
        <p:txBody>
          <a:bodyPr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dirty="0" err="1" smtClean="0"/>
              <a:t>Jakub</a:t>
            </a:r>
            <a:r>
              <a:rPr lang="en-US" dirty="0" smtClean="0"/>
              <a:t> </a:t>
            </a:r>
            <a:r>
              <a:rPr lang="sk-SK" dirty="0" smtClean="0"/>
              <a:t>Šimko</a:t>
            </a:r>
            <a:endParaRPr lang="sk-SK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/>
              <a:t>2</a:t>
            </a:r>
            <a:r>
              <a:rPr lang="sk-SK" dirty="0" smtClean="0"/>
              <a:t>6</a:t>
            </a:r>
            <a:r>
              <a:rPr lang="en-US" dirty="0" smtClean="0"/>
              <a:t>.10.2011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sk-SK" dirty="0" err="1" smtClean="0"/>
              <a:t>jsimko</a:t>
            </a:r>
            <a:r>
              <a:rPr lang="en-US" dirty="0" smtClean="0"/>
              <a:t>@</a:t>
            </a:r>
            <a:r>
              <a:rPr lang="en-US" dirty="0" err="1" smtClean="0"/>
              <a:t>fiit.stuba.sk</a:t>
            </a:r>
            <a:endParaRPr lang="en-US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n-US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n-US" dirty="0" smtClean="0"/>
          </a:p>
        </p:txBody>
      </p:sp>
      <p:pic>
        <p:nvPicPr>
          <p:cNvPr id="1030" name="Obrázok 5" descr="logo_pewe_titled_fullcolor_lbcg_fin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88640"/>
            <a:ext cx="2407964" cy="8640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Obrázok 6" descr="STU-FIIT-zfv.png"/>
          <p:cNvPicPr>
            <a:picLocks noChangeAspect="1"/>
          </p:cNvPicPr>
          <p:nvPr/>
        </p:nvPicPr>
        <p:blipFill>
          <a:blip r:embed="rId3" cstate="print"/>
          <a:srcRect l="5806" t="19006" r="33855" b="17987"/>
          <a:stretch>
            <a:fillRect/>
          </a:stretch>
        </p:blipFill>
        <p:spPr>
          <a:xfrm>
            <a:off x="6791517" y="188640"/>
            <a:ext cx="2244979" cy="86409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Výpočet odpovede davu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184576"/>
          </a:xfrm>
        </p:spPr>
        <p:txBody>
          <a:bodyPr>
            <a:normAutofit lnSpcReduction="10000"/>
          </a:bodyPr>
          <a:lstStyle/>
          <a:p>
            <a:r>
              <a:rPr lang="sk-SK" dirty="0" smtClean="0"/>
              <a:t>Rozptyl hodnotení nesprávnej odpovede</a:t>
            </a:r>
          </a:p>
          <a:p>
            <a:endParaRPr lang="sk-SK" dirty="0"/>
          </a:p>
          <a:p>
            <a:endParaRPr lang="sk-SK" dirty="0" smtClean="0"/>
          </a:p>
          <a:p>
            <a:r>
              <a:rPr lang="sk-SK" dirty="0" smtClean="0"/>
              <a:t>Rozptyl hodnotení správnej odpovede</a:t>
            </a:r>
          </a:p>
          <a:p>
            <a:endParaRPr lang="sk-SK" dirty="0"/>
          </a:p>
          <a:p>
            <a:endParaRPr lang="sk-SK" dirty="0" smtClean="0"/>
          </a:p>
          <a:p>
            <a:r>
              <a:rPr lang="sk-SK" dirty="0" smtClean="0"/>
              <a:t>Aká je teda odpoveď davu?</a:t>
            </a:r>
          </a:p>
          <a:p>
            <a:pPr lvl="1"/>
            <a:r>
              <a:rPr lang="sk-SK" dirty="0" smtClean="0"/>
              <a:t>Priemer</a:t>
            </a:r>
          </a:p>
          <a:p>
            <a:pPr lvl="1"/>
            <a:r>
              <a:rPr lang="sk-SK" dirty="0" smtClean="0"/>
              <a:t>Prah určí dichotómiu</a:t>
            </a:r>
          </a:p>
          <a:p>
            <a:pPr lvl="1"/>
            <a:r>
              <a:rPr lang="sk-SK" dirty="0" smtClean="0"/>
              <a:t>Interval „neurčitosti“ v okolí prahu</a:t>
            </a:r>
          </a:p>
          <a:p>
            <a:endParaRPr lang="sk-SK" dirty="0"/>
          </a:p>
        </p:txBody>
      </p:sp>
      <p:grpSp>
        <p:nvGrpSpPr>
          <p:cNvPr id="24" name="Skupina 23"/>
          <p:cNvGrpSpPr/>
          <p:nvPr/>
        </p:nvGrpSpPr>
        <p:grpSpPr>
          <a:xfrm>
            <a:off x="251520" y="1988840"/>
            <a:ext cx="8712968" cy="955268"/>
            <a:chOff x="251520" y="1772816"/>
            <a:chExt cx="8712968" cy="955268"/>
          </a:xfrm>
        </p:grpSpPr>
        <p:cxnSp>
          <p:nvCxnSpPr>
            <p:cNvPr id="5" name="Rovná spojnica 4"/>
            <p:cNvCxnSpPr/>
            <p:nvPr/>
          </p:nvCxnSpPr>
          <p:spPr>
            <a:xfrm>
              <a:off x="395536" y="1916832"/>
              <a:ext cx="8352928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Obdĺžnik 5"/>
            <p:cNvSpPr/>
            <p:nvPr/>
          </p:nvSpPr>
          <p:spPr>
            <a:xfrm>
              <a:off x="395536" y="1772816"/>
              <a:ext cx="72008" cy="3600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k-SK"/>
            </a:p>
          </p:txBody>
        </p:sp>
        <p:sp>
          <p:nvSpPr>
            <p:cNvPr id="7" name="Obdĺžnik 6"/>
            <p:cNvSpPr/>
            <p:nvPr/>
          </p:nvSpPr>
          <p:spPr>
            <a:xfrm>
              <a:off x="8748464" y="1772816"/>
              <a:ext cx="72008" cy="3600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k-SK"/>
            </a:p>
          </p:txBody>
        </p:sp>
        <p:sp>
          <p:nvSpPr>
            <p:cNvPr id="8" name="Obdĺžnik 7"/>
            <p:cNvSpPr/>
            <p:nvPr/>
          </p:nvSpPr>
          <p:spPr>
            <a:xfrm>
              <a:off x="8676456" y="1772816"/>
              <a:ext cx="72008" cy="360040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k-SK"/>
            </a:p>
          </p:txBody>
        </p:sp>
        <p:sp>
          <p:nvSpPr>
            <p:cNvPr id="9" name="Obdĺžnik 8"/>
            <p:cNvSpPr/>
            <p:nvPr/>
          </p:nvSpPr>
          <p:spPr>
            <a:xfrm>
              <a:off x="8460432" y="1772816"/>
              <a:ext cx="72008" cy="360040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k-SK"/>
            </a:p>
          </p:txBody>
        </p:sp>
        <p:sp>
          <p:nvSpPr>
            <p:cNvPr id="10" name="Obdĺžnik 9"/>
            <p:cNvSpPr/>
            <p:nvPr/>
          </p:nvSpPr>
          <p:spPr>
            <a:xfrm>
              <a:off x="8604448" y="1772816"/>
              <a:ext cx="72008" cy="360040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k-SK"/>
            </a:p>
          </p:txBody>
        </p:sp>
        <p:sp>
          <p:nvSpPr>
            <p:cNvPr id="11" name="Obdĺžnik 10"/>
            <p:cNvSpPr/>
            <p:nvPr/>
          </p:nvSpPr>
          <p:spPr>
            <a:xfrm>
              <a:off x="8100392" y="1772816"/>
              <a:ext cx="72008" cy="360040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k-SK"/>
            </a:p>
          </p:txBody>
        </p:sp>
        <p:sp>
          <p:nvSpPr>
            <p:cNvPr id="12" name="Obdĺžnik 11"/>
            <p:cNvSpPr/>
            <p:nvPr/>
          </p:nvSpPr>
          <p:spPr>
            <a:xfrm>
              <a:off x="7884368" y="1772816"/>
              <a:ext cx="72008" cy="360040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k-SK"/>
            </a:p>
          </p:txBody>
        </p:sp>
        <p:sp>
          <p:nvSpPr>
            <p:cNvPr id="13" name="Obdĺžnik 12"/>
            <p:cNvSpPr/>
            <p:nvPr/>
          </p:nvSpPr>
          <p:spPr>
            <a:xfrm>
              <a:off x="7092280" y="1772816"/>
              <a:ext cx="72008" cy="360040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k-SK"/>
            </a:p>
          </p:txBody>
        </p:sp>
        <p:sp>
          <p:nvSpPr>
            <p:cNvPr id="14" name="Obdĺžnik 13"/>
            <p:cNvSpPr/>
            <p:nvPr/>
          </p:nvSpPr>
          <p:spPr>
            <a:xfrm>
              <a:off x="6804248" y="1772816"/>
              <a:ext cx="72008" cy="360040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k-SK"/>
            </a:p>
          </p:txBody>
        </p:sp>
        <p:sp>
          <p:nvSpPr>
            <p:cNvPr id="15" name="Obdĺžnik 14"/>
            <p:cNvSpPr/>
            <p:nvPr/>
          </p:nvSpPr>
          <p:spPr>
            <a:xfrm>
              <a:off x="5364088" y="1772816"/>
              <a:ext cx="72008" cy="360040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k-SK"/>
            </a:p>
          </p:txBody>
        </p:sp>
        <p:sp>
          <p:nvSpPr>
            <p:cNvPr id="16" name="Obdĺžnik 15"/>
            <p:cNvSpPr/>
            <p:nvPr/>
          </p:nvSpPr>
          <p:spPr>
            <a:xfrm>
              <a:off x="5580112" y="1772816"/>
              <a:ext cx="72008" cy="360040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k-SK"/>
            </a:p>
          </p:txBody>
        </p:sp>
        <p:sp>
          <p:nvSpPr>
            <p:cNvPr id="17" name="Obdĺžnik 16"/>
            <p:cNvSpPr/>
            <p:nvPr/>
          </p:nvSpPr>
          <p:spPr>
            <a:xfrm>
              <a:off x="5148064" y="1772816"/>
              <a:ext cx="72008" cy="360040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k-SK"/>
            </a:p>
          </p:txBody>
        </p:sp>
        <p:sp>
          <p:nvSpPr>
            <p:cNvPr id="18" name="Obdĺžnik 17"/>
            <p:cNvSpPr/>
            <p:nvPr/>
          </p:nvSpPr>
          <p:spPr>
            <a:xfrm>
              <a:off x="5004048" y="1772816"/>
              <a:ext cx="72008" cy="360040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k-SK"/>
            </a:p>
          </p:txBody>
        </p:sp>
        <p:sp>
          <p:nvSpPr>
            <p:cNvPr id="19" name="Obdĺžnik 18"/>
            <p:cNvSpPr/>
            <p:nvPr/>
          </p:nvSpPr>
          <p:spPr>
            <a:xfrm>
              <a:off x="4499992" y="1772816"/>
              <a:ext cx="72008" cy="360040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k-SK"/>
            </a:p>
          </p:txBody>
        </p:sp>
        <p:sp>
          <p:nvSpPr>
            <p:cNvPr id="20" name="Obdĺžnik 19"/>
            <p:cNvSpPr/>
            <p:nvPr/>
          </p:nvSpPr>
          <p:spPr>
            <a:xfrm>
              <a:off x="2987824" y="1772816"/>
              <a:ext cx="72008" cy="360040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k-SK"/>
            </a:p>
          </p:txBody>
        </p:sp>
        <p:sp>
          <p:nvSpPr>
            <p:cNvPr id="21" name="Obdĺžnik 20"/>
            <p:cNvSpPr/>
            <p:nvPr/>
          </p:nvSpPr>
          <p:spPr>
            <a:xfrm>
              <a:off x="4932040" y="1772816"/>
              <a:ext cx="72008" cy="360040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k-SK"/>
            </a:p>
          </p:txBody>
        </p:sp>
        <p:sp>
          <p:nvSpPr>
            <p:cNvPr id="22" name="BlokTextu 21"/>
            <p:cNvSpPr txBox="1"/>
            <p:nvPr/>
          </p:nvSpPr>
          <p:spPr>
            <a:xfrm>
              <a:off x="251520" y="2204864"/>
              <a:ext cx="36004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k-SK" sz="2800" dirty="0" smtClean="0"/>
                <a:t>0</a:t>
              </a:r>
              <a:endParaRPr lang="sk-SK" sz="2800" dirty="0"/>
            </a:p>
          </p:txBody>
        </p:sp>
        <p:sp>
          <p:nvSpPr>
            <p:cNvPr id="23" name="BlokTextu 22"/>
            <p:cNvSpPr txBox="1"/>
            <p:nvPr/>
          </p:nvSpPr>
          <p:spPr>
            <a:xfrm>
              <a:off x="8604448" y="2204864"/>
              <a:ext cx="36004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k-SK" sz="2800" dirty="0" smtClean="0"/>
                <a:t>1</a:t>
              </a:r>
            </a:p>
          </p:txBody>
        </p:sp>
      </p:grpSp>
      <p:grpSp>
        <p:nvGrpSpPr>
          <p:cNvPr id="25" name="Skupina 24"/>
          <p:cNvGrpSpPr/>
          <p:nvPr/>
        </p:nvGrpSpPr>
        <p:grpSpPr>
          <a:xfrm>
            <a:off x="251520" y="3645024"/>
            <a:ext cx="8712968" cy="955268"/>
            <a:chOff x="251520" y="1772816"/>
            <a:chExt cx="8712968" cy="955268"/>
          </a:xfrm>
        </p:grpSpPr>
        <p:cxnSp>
          <p:nvCxnSpPr>
            <p:cNvPr id="26" name="Rovná spojnica 25"/>
            <p:cNvCxnSpPr/>
            <p:nvPr/>
          </p:nvCxnSpPr>
          <p:spPr>
            <a:xfrm>
              <a:off x="395536" y="1916832"/>
              <a:ext cx="8352928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Obdĺžnik 26"/>
            <p:cNvSpPr/>
            <p:nvPr/>
          </p:nvSpPr>
          <p:spPr>
            <a:xfrm>
              <a:off x="395536" y="1772816"/>
              <a:ext cx="72008" cy="3600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k-SK"/>
            </a:p>
          </p:txBody>
        </p:sp>
        <p:sp>
          <p:nvSpPr>
            <p:cNvPr id="28" name="Obdĺžnik 27"/>
            <p:cNvSpPr/>
            <p:nvPr/>
          </p:nvSpPr>
          <p:spPr>
            <a:xfrm>
              <a:off x="8748464" y="1772816"/>
              <a:ext cx="72008" cy="3600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k-SK"/>
            </a:p>
          </p:txBody>
        </p:sp>
        <p:sp>
          <p:nvSpPr>
            <p:cNvPr id="29" name="Obdĺžnik 28"/>
            <p:cNvSpPr/>
            <p:nvPr/>
          </p:nvSpPr>
          <p:spPr>
            <a:xfrm>
              <a:off x="8676456" y="1772816"/>
              <a:ext cx="72008" cy="360040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k-SK"/>
            </a:p>
          </p:txBody>
        </p:sp>
        <p:sp>
          <p:nvSpPr>
            <p:cNvPr id="30" name="Obdĺžnik 29"/>
            <p:cNvSpPr/>
            <p:nvPr/>
          </p:nvSpPr>
          <p:spPr>
            <a:xfrm>
              <a:off x="8460432" y="1772816"/>
              <a:ext cx="72008" cy="360040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k-SK"/>
            </a:p>
          </p:txBody>
        </p:sp>
        <p:sp>
          <p:nvSpPr>
            <p:cNvPr id="31" name="Obdĺžnik 30"/>
            <p:cNvSpPr/>
            <p:nvPr/>
          </p:nvSpPr>
          <p:spPr>
            <a:xfrm>
              <a:off x="8604448" y="1772816"/>
              <a:ext cx="72008" cy="360040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k-SK"/>
            </a:p>
          </p:txBody>
        </p:sp>
        <p:sp>
          <p:nvSpPr>
            <p:cNvPr id="32" name="Obdĺžnik 31"/>
            <p:cNvSpPr/>
            <p:nvPr/>
          </p:nvSpPr>
          <p:spPr>
            <a:xfrm>
              <a:off x="8100392" y="1772816"/>
              <a:ext cx="72008" cy="360040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k-SK"/>
            </a:p>
          </p:txBody>
        </p:sp>
        <p:sp>
          <p:nvSpPr>
            <p:cNvPr id="33" name="Obdĺžnik 32"/>
            <p:cNvSpPr/>
            <p:nvPr/>
          </p:nvSpPr>
          <p:spPr>
            <a:xfrm>
              <a:off x="7884368" y="1772816"/>
              <a:ext cx="72008" cy="360040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k-SK"/>
            </a:p>
          </p:txBody>
        </p:sp>
        <p:sp>
          <p:nvSpPr>
            <p:cNvPr id="34" name="Obdĺžnik 33"/>
            <p:cNvSpPr/>
            <p:nvPr/>
          </p:nvSpPr>
          <p:spPr>
            <a:xfrm>
              <a:off x="7812360" y="1772816"/>
              <a:ext cx="72008" cy="360040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k-SK"/>
            </a:p>
          </p:txBody>
        </p:sp>
        <p:sp>
          <p:nvSpPr>
            <p:cNvPr id="35" name="Obdĺžnik 34"/>
            <p:cNvSpPr/>
            <p:nvPr/>
          </p:nvSpPr>
          <p:spPr>
            <a:xfrm>
              <a:off x="8388424" y="1772816"/>
              <a:ext cx="72008" cy="360040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k-SK"/>
            </a:p>
          </p:txBody>
        </p:sp>
        <p:sp>
          <p:nvSpPr>
            <p:cNvPr id="36" name="Obdĺžnik 35"/>
            <p:cNvSpPr/>
            <p:nvPr/>
          </p:nvSpPr>
          <p:spPr>
            <a:xfrm>
              <a:off x="7596336" y="1772816"/>
              <a:ext cx="72008" cy="360040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k-SK"/>
            </a:p>
          </p:txBody>
        </p:sp>
        <p:sp>
          <p:nvSpPr>
            <p:cNvPr id="37" name="Obdĺžnik 36"/>
            <p:cNvSpPr/>
            <p:nvPr/>
          </p:nvSpPr>
          <p:spPr>
            <a:xfrm>
              <a:off x="7812360" y="1772816"/>
              <a:ext cx="72008" cy="360040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k-SK"/>
            </a:p>
          </p:txBody>
        </p:sp>
        <p:sp>
          <p:nvSpPr>
            <p:cNvPr id="38" name="Obdĺžnik 37"/>
            <p:cNvSpPr/>
            <p:nvPr/>
          </p:nvSpPr>
          <p:spPr>
            <a:xfrm>
              <a:off x="7524328" y="1772816"/>
              <a:ext cx="72008" cy="360040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k-SK"/>
            </a:p>
          </p:txBody>
        </p:sp>
        <p:sp>
          <p:nvSpPr>
            <p:cNvPr id="39" name="Obdĺžnik 38"/>
            <p:cNvSpPr/>
            <p:nvPr/>
          </p:nvSpPr>
          <p:spPr>
            <a:xfrm>
              <a:off x="6732240" y="1772816"/>
              <a:ext cx="72008" cy="360040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k-SK"/>
            </a:p>
          </p:txBody>
        </p:sp>
        <p:sp>
          <p:nvSpPr>
            <p:cNvPr id="40" name="Obdĺžnik 39"/>
            <p:cNvSpPr/>
            <p:nvPr/>
          </p:nvSpPr>
          <p:spPr>
            <a:xfrm>
              <a:off x="8244408" y="1772816"/>
              <a:ext cx="72008" cy="360040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k-SK"/>
            </a:p>
          </p:txBody>
        </p:sp>
        <p:sp>
          <p:nvSpPr>
            <p:cNvPr id="41" name="Obdĺžnik 40"/>
            <p:cNvSpPr/>
            <p:nvPr/>
          </p:nvSpPr>
          <p:spPr>
            <a:xfrm>
              <a:off x="3347864" y="1772816"/>
              <a:ext cx="72008" cy="360040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k-SK"/>
            </a:p>
          </p:txBody>
        </p:sp>
        <p:sp>
          <p:nvSpPr>
            <p:cNvPr id="42" name="Obdĺžnik 41"/>
            <p:cNvSpPr/>
            <p:nvPr/>
          </p:nvSpPr>
          <p:spPr>
            <a:xfrm>
              <a:off x="7308304" y="1772816"/>
              <a:ext cx="72008" cy="360040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k-SK"/>
            </a:p>
          </p:txBody>
        </p:sp>
        <p:sp>
          <p:nvSpPr>
            <p:cNvPr id="43" name="BlokTextu 42"/>
            <p:cNvSpPr txBox="1"/>
            <p:nvPr/>
          </p:nvSpPr>
          <p:spPr>
            <a:xfrm>
              <a:off x="251520" y="2204864"/>
              <a:ext cx="36004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k-SK" sz="2800" dirty="0" smtClean="0"/>
                <a:t>0</a:t>
              </a:r>
              <a:endParaRPr lang="sk-SK" sz="2800" dirty="0"/>
            </a:p>
          </p:txBody>
        </p:sp>
        <p:sp>
          <p:nvSpPr>
            <p:cNvPr id="44" name="BlokTextu 43"/>
            <p:cNvSpPr txBox="1"/>
            <p:nvPr/>
          </p:nvSpPr>
          <p:spPr>
            <a:xfrm>
              <a:off x="8604448" y="2204864"/>
              <a:ext cx="36004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k-SK" sz="2800" dirty="0" smtClean="0"/>
                <a:t>1</a:t>
              </a:r>
            </a:p>
          </p:txBody>
        </p:sp>
      </p:grpSp>
      <p:sp>
        <p:nvSpPr>
          <p:cNvPr id="45" name="Šípka nahor 44"/>
          <p:cNvSpPr/>
          <p:nvPr/>
        </p:nvSpPr>
        <p:spPr>
          <a:xfrm>
            <a:off x="5940152" y="2348880"/>
            <a:ext cx="432048" cy="648072"/>
          </a:xfrm>
          <a:prstGeom prst="upArrow">
            <a:avLst>
              <a:gd name="adj1" fmla="val 22243"/>
              <a:gd name="adj2" fmla="val 64869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46" name="Šípka nahor 45"/>
          <p:cNvSpPr/>
          <p:nvPr/>
        </p:nvSpPr>
        <p:spPr>
          <a:xfrm>
            <a:off x="7956376" y="4005064"/>
            <a:ext cx="432048" cy="648072"/>
          </a:xfrm>
          <a:prstGeom prst="upArrow">
            <a:avLst>
              <a:gd name="adj1" fmla="val 22243"/>
              <a:gd name="adj2" fmla="val 64869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47" name="Šípka nahor 46"/>
          <p:cNvSpPr/>
          <p:nvPr/>
        </p:nvSpPr>
        <p:spPr>
          <a:xfrm>
            <a:off x="6156176" y="2348880"/>
            <a:ext cx="432048" cy="648072"/>
          </a:xfrm>
          <a:prstGeom prst="upArrow">
            <a:avLst>
              <a:gd name="adj1" fmla="val 22243"/>
              <a:gd name="adj2" fmla="val 64869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48" name="Šípka nahor 47"/>
          <p:cNvSpPr/>
          <p:nvPr/>
        </p:nvSpPr>
        <p:spPr>
          <a:xfrm>
            <a:off x="6156176" y="4005064"/>
            <a:ext cx="432048" cy="648072"/>
          </a:xfrm>
          <a:prstGeom prst="upArrow">
            <a:avLst>
              <a:gd name="adj1" fmla="val 22243"/>
              <a:gd name="adj2" fmla="val 64869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49" name="Obdĺžnik 48"/>
          <p:cNvSpPr/>
          <p:nvPr/>
        </p:nvSpPr>
        <p:spPr>
          <a:xfrm>
            <a:off x="6041188" y="3688004"/>
            <a:ext cx="648072" cy="216024"/>
          </a:xfrm>
          <a:prstGeom prst="rect">
            <a:avLst/>
          </a:prstGeom>
          <a:solidFill>
            <a:srgbClr val="00B050">
              <a:alpha val="5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50" name="Obdĺžnik 49"/>
          <p:cNvSpPr/>
          <p:nvPr/>
        </p:nvSpPr>
        <p:spPr>
          <a:xfrm>
            <a:off x="6041188" y="2031820"/>
            <a:ext cx="648072" cy="216024"/>
          </a:xfrm>
          <a:prstGeom prst="rect">
            <a:avLst/>
          </a:prstGeom>
          <a:solidFill>
            <a:srgbClr val="00B050">
              <a:alpha val="5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Nasadenie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2 t</a:t>
            </a:r>
            <a:r>
              <a:rPr lang="sk-SK" dirty="0" err="1" smtClean="0"/>
              <a:t>ýždne</a:t>
            </a:r>
            <a:r>
              <a:rPr lang="sk-SK" dirty="0" smtClean="0"/>
              <a:t>, 200 otázok (každá 20 odpovedí)</a:t>
            </a:r>
            <a:endParaRPr lang="en-US" dirty="0" smtClean="0"/>
          </a:p>
          <a:p>
            <a:r>
              <a:rPr lang="en-US" dirty="0" smtClean="0"/>
              <a:t>142 </a:t>
            </a:r>
            <a:r>
              <a:rPr lang="sk-SK" dirty="0" smtClean="0"/>
              <a:t>zúčastnivších sa študentov</a:t>
            </a:r>
          </a:p>
          <a:p>
            <a:r>
              <a:rPr lang="sk-SK" dirty="0" smtClean="0"/>
              <a:t>Zozbieraných 10 000 hodnotení</a:t>
            </a:r>
          </a:p>
          <a:p>
            <a:r>
              <a:rPr lang="sk-SK" dirty="0" smtClean="0"/>
              <a:t>Pažravé kladenie otázok</a:t>
            </a:r>
          </a:p>
          <a:p>
            <a:pPr lvl="1"/>
            <a:r>
              <a:rPr lang="sk-SK" dirty="0" smtClean="0"/>
              <a:t>Na každú </a:t>
            </a:r>
            <a:r>
              <a:rPr lang="sk-SK" dirty="0" err="1" smtClean="0"/>
              <a:t>otázko-odpoveď</a:t>
            </a:r>
            <a:r>
              <a:rPr lang="sk-SK" dirty="0" smtClean="0"/>
              <a:t> sme chceli aspoň 15 hodnotení</a:t>
            </a:r>
          </a:p>
          <a:p>
            <a:pPr lvl="1"/>
            <a:r>
              <a:rPr lang="sk-SK" dirty="0" smtClean="0"/>
              <a:t>Prednostné kladenie „rozrobených“ inštancií</a:t>
            </a:r>
          </a:p>
          <a:p>
            <a:pPr lvl="1"/>
            <a:r>
              <a:rPr lang="sk-SK" dirty="0" err="1" smtClean="0"/>
              <a:t>Protipožiadavka</a:t>
            </a:r>
            <a:r>
              <a:rPr lang="sk-SK" dirty="0" smtClean="0"/>
              <a:t>: jeden študent nemôže stále dostávať to isté</a:t>
            </a:r>
          </a:p>
          <a:p>
            <a:r>
              <a:rPr lang="sk-SK" dirty="0" smtClean="0"/>
              <a:t>Napriek tomu zasiahne vždy </a:t>
            </a:r>
            <a:r>
              <a:rPr lang="sk-SK" sz="4000" b="1" dirty="0" smtClean="0">
                <a:solidFill>
                  <a:srgbClr val="FF0000"/>
                </a:solidFill>
              </a:rPr>
              <a:t>dlhý chvost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Študenti podľa počtu hodnotení</a:t>
            </a:r>
            <a:endParaRPr lang="sk-SK" dirty="0"/>
          </a:p>
        </p:txBody>
      </p:sp>
      <p:graphicFrame>
        <p:nvGraphicFramePr>
          <p:cNvPr id="4" name="Graf 3"/>
          <p:cNvGraphicFramePr/>
          <p:nvPr/>
        </p:nvGraphicFramePr>
        <p:xfrm>
          <a:off x="179512" y="1340768"/>
          <a:ext cx="8640960" cy="55172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/>
              <a:t>Rozdelenie hodnotených </a:t>
            </a:r>
            <a:r>
              <a:rPr lang="sk-SK" dirty="0" err="1" smtClean="0"/>
              <a:t>otázko-odpovedí</a:t>
            </a:r>
            <a:r>
              <a:rPr lang="sk-SK" dirty="0" smtClean="0"/>
              <a:t> podľa počtu hodnotení</a:t>
            </a:r>
            <a:endParaRPr lang="sk-SK" dirty="0"/>
          </a:p>
        </p:txBody>
      </p:sp>
      <p:graphicFrame>
        <p:nvGraphicFramePr>
          <p:cNvPr id="4" name="Graf 3"/>
          <p:cNvGraphicFramePr/>
          <p:nvPr/>
        </p:nvGraphicFramePr>
        <p:xfrm>
          <a:off x="179512" y="1556792"/>
          <a:ext cx="8640960" cy="46805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/>
              <a:t>Overenie: správnosť odpovede davu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180727"/>
          </a:xfrm>
        </p:spPr>
        <p:txBody>
          <a:bodyPr>
            <a:normAutofit fontScale="85000" lnSpcReduction="10000"/>
          </a:bodyPr>
          <a:lstStyle/>
          <a:p>
            <a:r>
              <a:rPr lang="sk-SK" dirty="0" smtClean="0"/>
              <a:t>Trénovanie prahu (</a:t>
            </a:r>
            <a:r>
              <a:rPr lang="sk-SK" i="1" dirty="0" smtClean="0"/>
              <a:t>t</a:t>
            </a:r>
            <a:r>
              <a:rPr lang="sk-SK" dirty="0" smtClean="0"/>
              <a:t>) a šírky intervalu neurčitosti (</a:t>
            </a:r>
            <a:r>
              <a:rPr lang="el-GR" dirty="0" smtClean="0"/>
              <a:t>ε</a:t>
            </a:r>
            <a:r>
              <a:rPr lang="sk-SK" dirty="0" smtClean="0"/>
              <a:t>)</a:t>
            </a:r>
          </a:p>
          <a:p>
            <a:r>
              <a:rPr lang="sk-SK" dirty="0" smtClean="0"/>
              <a:t>Presnosť a „odpad“ (podiel „neistých“ hodnotení)</a:t>
            </a:r>
            <a:endParaRPr lang="sk-SK" dirty="0"/>
          </a:p>
        </p:txBody>
      </p:sp>
      <p:graphicFrame>
        <p:nvGraphicFramePr>
          <p:cNvPr id="4" name="Tabuľka 3"/>
          <p:cNvGraphicFramePr>
            <a:graphicFrameLocks noGrp="1"/>
          </p:cNvGraphicFramePr>
          <p:nvPr/>
        </p:nvGraphicFramePr>
        <p:xfrm>
          <a:off x="683568" y="3008950"/>
          <a:ext cx="7704856" cy="3516394"/>
        </p:xfrm>
        <a:graphic>
          <a:graphicData uri="http://schemas.openxmlformats.org/drawingml/2006/table">
            <a:tbl>
              <a:tblPr/>
              <a:tblGrid>
                <a:gridCol w="1636161"/>
                <a:gridCol w="1966928"/>
                <a:gridCol w="2108326"/>
                <a:gridCol w="1993441"/>
              </a:tblGrid>
              <a:tr h="407044">
                <a:tc>
                  <a:txBody>
                    <a:bodyPr/>
                    <a:lstStyle/>
                    <a:p>
                      <a:pPr algn="ctr" hangingPunct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sk-SK" sz="2400" i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 hangingPunct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2400" i="1" dirty="0" smtClean="0">
                          <a:latin typeface="Times New Roman"/>
                          <a:ea typeface="Times New Roman"/>
                          <a:cs typeface="Times New Roman"/>
                        </a:rPr>
                        <a:t>t</a:t>
                      </a:r>
                      <a:endParaRPr lang="sk-SK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Times New Roman"/>
                          <a:ea typeface="Times New Roman"/>
                          <a:cs typeface="Times New Roman"/>
                        </a:rPr>
                        <a:t>ε </a:t>
                      </a:r>
                      <a:r>
                        <a:rPr lang="en-US" sz="2400" dirty="0">
                          <a:latin typeface="Times New Roman"/>
                          <a:ea typeface="Times New Roman"/>
                          <a:cs typeface="Times New Roman"/>
                        </a:rPr>
                        <a:t>= 0.0</a:t>
                      </a:r>
                      <a:endParaRPr lang="sk-SK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Times New Roman"/>
                          <a:ea typeface="Times New Roman"/>
                          <a:cs typeface="Times New Roman"/>
                        </a:rPr>
                        <a:t>ε = 0.05</a:t>
                      </a:r>
                      <a:endParaRPr lang="sk-SK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Times New Roman"/>
                          <a:ea typeface="Times New Roman"/>
                          <a:cs typeface="Times New Roman"/>
                        </a:rPr>
                        <a:t>ε = 0.10</a:t>
                      </a:r>
                      <a:endParaRPr lang="sk-SK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187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>
                          <a:latin typeface="Times New Roman"/>
                          <a:ea typeface="Times New Roman"/>
                          <a:cs typeface="Times New Roman"/>
                        </a:rPr>
                        <a:t>0.55</a:t>
                      </a:r>
                      <a:endParaRPr lang="sk-SK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Times New Roman"/>
                          <a:ea typeface="Times New Roman"/>
                          <a:cs typeface="Times New Roman"/>
                        </a:rPr>
                        <a:t>79.60 (0.0)</a:t>
                      </a:r>
                      <a:endParaRPr lang="sk-SK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Times New Roman"/>
                          <a:ea typeface="Times New Roman"/>
                          <a:cs typeface="Times New Roman"/>
                        </a:rPr>
                        <a:t>83.52 (12.44)</a:t>
                      </a:r>
                      <a:endParaRPr lang="sk-SK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Times New Roman"/>
                          <a:ea typeface="Times New Roman"/>
                          <a:cs typeface="Times New Roman"/>
                        </a:rPr>
                        <a:t>86.88 (20.40)</a:t>
                      </a:r>
                      <a:endParaRPr lang="sk-SK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62187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>
                          <a:latin typeface="Times New Roman"/>
                          <a:ea typeface="Times New Roman"/>
                          <a:cs typeface="Times New Roman"/>
                        </a:rPr>
                        <a:t>0.60</a:t>
                      </a:r>
                      <a:endParaRPr lang="sk-SK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>
                          <a:latin typeface="Times New Roman"/>
                          <a:ea typeface="Times New Roman"/>
                          <a:cs typeface="Times New Roman"/>
                        </a:rPr>
                        <a:t>82.59 (0.0)</a:t>
                      </a:r>
                      <a:endParaRPr lang="sk-SK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>
                          <a:latin typeface="Times New Roman"/>
                          <a:ea typeface="Times New Roman"/>
                          <a:cs typeface="Times New Roman"/>
                        </a:rPr>
                        <a:t>86.44 (11.94)</a:t>
                      </a:r>
                      <a:endParaRPr lang="sk-SK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Times New Roman"/>
                          <a:ea typeface="Times New Roman"/>
                          <a:cs typeface="Times New Roman"/>
                        </a:rPr>
                        <a:t>88.97 (27.86)</a:t>
                      </a:r>
                      <a:endParaRPr lang="sk-SK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2187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>
                          <a:latin typeface="Times New Roman"/>
                          <a:ea typeface="Times New Roman"/>
                          <a:cs typeface="Times New Roman"/>
                        </a:rPr>
                        <a:t>0.65</a:t>
                      </a:r>
                      <a:endParaRPr lang="sk-SK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Times New Roman"/>
                          <a:ea typeface="Times New Roman"/>
                          <a:cs typeface="Times New Roman"/>
                        </a:rPr>
                        <a:t>84.58 (0.0)</a:t>
                      </a:r>
                      <a:endParaRPr lang="sk-SK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Times New Roman"/>
                          <a:ea typeface="Times New Roman"/>
                          <a:cs typeface="Times New Roman"/>
                        </a:rPr>
                        <a:t>87.06 (15.42)</a:t>
                      </a:r>
                      <a:endParaRPr lang="sk-SK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Times New Roman"/>
                          <a:ea typeface="Times New Roman"/>
                          <a:cs typeface="Times New Roman"/>
                        </a:rPr>
                        <a:t>91.55 (29.35)</a:t>
                      </a:r>
                      <a:endParaRPr lang="sk-SK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2187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>
                          <a:latin typeface="Times New Roman"/>
                          <a:ea typeface="Times New Roman"/>
                          <a:cs typeface="Times New Roman"/>
                        </a:rPr>
                        <a:t>0.70</a:t>
                      </a:r>
                      <a:endParaRPr lang="sk-SK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>
                          <a:latin typeface="Times New Roman"/>
                          <a:ea typeface="Times New Roman"/>
                          <a:cs typeface="Times New Roman"/>
                        </a:rPr>
                        <a:t>80.10 (0.0)</a:t>
                      </a:r>
                      <a:endParaRPr lang="sk-SK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>
                          <a:latin typeface="Times New Roman"/>
                          <a:ea typeface="Times New Roman"/>
                          <a:cs typeface="Times New Roman"/>
                        </a:rPr>
                        <a:t>88.55 (17.41)</a:t>
                      </a:r>
                      <a:endParaRPr lang="sk-SK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>
                          <a:latin typeface="Times New Roman"/>
                          <a:ea typeface="Times New Roman"/>
                          <a:cs typeface="Times New Roman"/>
                        </a:rPr>
                        <a:t>88.89 (37.31)</a:t>
                      </a:r>
                      <a:endParaRPr lang="sk-SK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2187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>
                          <a:latin typeface="Times New Roman"/>
                          <a:ea typeface="Times New Roman"/>
                          <a:cs typeface="Times New Roman"/>
                        </a:rPr>
                        <a:t>0.75</a:t>
                      </a:r>
                      <a:endParaRPr lang="sk-SK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>
                          <a:latin typeface="Times New Roman"/>
                          <a:ea typeface="Times New Roman"/>
                          <a:cs typeface="Times New Roman"/>
                        </a:rPr>
                        <a:t>79.10 (0.0)</a:t>
                      </a:r>
                      <a:endParaRPr lang="sk-SK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>
                          <a:latin typeface="Times New Roman"/>
                          <a:ea typeface="Times New Roman"/>
                          <a:cs typeface="Times New Roman"/>
                        </a:rPr>
                        <a:t>79.62 (21.89)</a:t>
                      </a:r>
                      <a:endParaRPr lang="sk-SK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Times New Roman"/>
                          <a:ea typeface="Times New Roman"/>
                          <a:cs typeface="Times New Roman"/>
                        </a:rPr>
                        <a:t>86.92 (46.77)</a:t>
                      </a:r>
                      <a:endParaRPr lang="sk-SK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Budúcnosť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k-SK" dirty="0" smtClean="0"/>
              <a:t>Zmeniť spôsob výpočtu odpovede davu</a:t>
            </a:r>
          </a:p>
          <a:p>
            <a:pPr lvl="1"/>
            <a:r>
              <a:rPr lang="sk-SK" dirty="0" smtClean="0"/>
              <a:t>Namiesto priemeru zvažovať veľkosť zhlukov</a:t>
            </a:r>
          </a:p>
          <a:p>
            <a:pPr lvl="1"/>
            <a:r>
              <a:rPr lang="sk-SK" dirty="0" smtClean="0"/>
              <a:t>Zaviesť istotu davu ako reálnu veličinu a uvažovať napr. rozptyl odpovedí</a:t>
            </a:r>
          </a:p>
          <a:p>
            <a:r>
              <a:rPr lang="sk-SK" dirty="0" smtClean="0"/>
              <a:t>Zapojenie </a:t>
            </a:r>
            <a:r>
              <a:rPr lang="en-US" dirty="0" smtClean="0"/>
              <a:t>inform</a:t>
            </a:r>
            <a:r>
              <a:rPr lang="sk-SK" dirty="0" err="1" smtClean="0"/>
              <a:t>ácie</a:t>
            </a:r>
            <a:r>
              <a:rPr lang="sk-SK" dirty="0" smtClean="0"/>
              <a:t> o schopnostiach študenta (model používateľa)</a:t>
            </a:r>
          </a:p>
          <a:p>
            <a:pPr lvl="1"/>
            <a:r>
              <a:rPr lang="sk-SK" dirty="0" smtClean="0"/>
              <a:t>Zatiaľ predbežné výsledky s naivným prístupom: zlepšenie 3-5%</a:t>
            </a:r>
          </a:p>
          <a:p>
            <a:r>
              <a:rPr lang="sk-SK" dirty="0" smtClean="0"/>
              <a:t>Mobilná verzia „</a:t>
            </a:r>
            <a:r>
              <a:rPr lang="sk-SK" dirty="0" err="1" smtClean="0"/>
              <a:t>otázkovača</a:t>
            </a:r>
            <a:r>
              <a:rPr lang="sk-SK" dirty="0" smtClean="0"/>
              <a:t>“</a:t>
            </a:r>
          </a:p>
          <a:p>
            <a:r>
              <a:rPr lang="sk-SK" dirty="0" smtClean="0"/>
              <a:t>Kvalitatívne overenie použiteľnosti rozhrania a didaktického prínosu „</a:t>
            </a:r>
            <a:r>
              <a:rPr lang="sk-SK" dirty="0" err="1" smtClean="0"/>
              <a:t>otázkovača</a:t>
            </a:r>
            <a:r>
              <a:rPr lang="sk-SK" dirty="0" smtClean="0"/>
              <a:t>“</a:t>
            </a:r>
          </a:p>
          <a:p>
            <a:pPr lvl="1"/>
            <a:endParaRPr lang="sk-SK" dirty="0" smtClean="0"/>
          </a:p>
          <a:p>
            <a:pPr lvl="1"/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 err="1" smtClean="0"/>
              <a:t>Credits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Jakub </a:t>
            </a:r>
            <a:r>
              <a:rPr lang="sk-SK" dirty="0" err="1" smtClean="0"/>
              <a:t>Ševcech</a:t>
            </a:r>
            <a:endParaRPr lang="sk-SK" dirty="0" smtClean="0"/>
          </a:p>
          <a:p>
            <a:r>
              <a:rPr lang="sk-SK" dirty="0" smtClean="0"/>
              <a:t>Roman </a:t>
            </a:r>
            <a:r>
              <a:rPr lang="sk-SK" dirty="0" err="1" smtClean="0"/>
              <a:t>Burger</a:t>
            </a:r>
            <a:endParaRPr lang="sk-SK" dirty="0" smtClean="0"/>
          </a:p>
          <a:p>
            <a:r>
              <a:rPr lang="sk-SK" dirty="0" smtClean="0"/>
              <a:t>Marián Šimko</a:t>
            </a:r>
          </a:p>
          <a:p>
            <a:r>
              <a:rPr lang="sk-SK" dirty="0" smtClean="0"/>
              <a:t>Mária Bieliková</a:t>
            </a:r>
          </a:p>
          <a:p>
            <a:r>
              <a:rPr lang="sk-SK" dirty="0" smtClean="0"/>
              <a:t>Martin </a:t>
            </a:r>
            <a:r>
              <a:rPr lang="sk-SK" dirty="0" err="1" smtClean="0"/>
              <a:t>Labaj</a:t>
            </a:r>
            <a:endParaRPr lang="sk-SK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Potreby v doméne vzdelávania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Študent by chcel interaktívne cvičenia v (</a:t>
            </a:r>
            <a:r>
              <a:rPr lang="sk-SK" dirty="0" err="1" smtClean="0"/>
              <a:t>online</a:t>
            </a:r>
            <a:r>
              <a:rPr lang="sk-SK" dirty="0" smtClean="0"/>
              <a:t>) výučbovom kurze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u</a:t>
            </a:r>
            <a:r>
              <a:rPr lang="sk-SK" dirty="0" err="1" smtClean="0"/>
              <a:t>čenie</a:t>
            </a:r>
            <a:endParaRPr lang="sk-SK" dirty="0" smtClean="0"/>
          </a:p>
          <a:p>
            <a:endParaRPr lang="sk-SK" dirty="0" smtClean="0"/>
          </a:p>
          <a:p>
            <a:r>
              <a:rPr lang="sk-SK" dirty="0" smtClean="0"/>
              <a:t>My (</a:t>
            </a:r>
            <a:r>
              <a:rPr lang="sk-SK" dirty="0" err="1" smtClean="0"/>
              <a:t>císař</a:t>
            </a:r>
            <a:r>
              <a:rPr lang="sk-SK" dirty="0" smtClean="0"/>
              <a:t>) radi zbierame</a:t>
            </a:r>
          </a:p>
          <a:p>
            <a:pPr lvl="1"/>
            <a:r>
              <a:rPr lang="sk-SK" dirty="0" err="1" smtClean="0"/>
              <a:t>Metadáta</a:t>
            </a:r>
            <a:r>
              <a:rPr lang="sk-SK" dirty="0" smtClean="0"/>
              <a:t> k výučbovým objektom</a:t>
            </a:r>
          </a:p>
          <a:p>
            <a:pPr lvl="1"/>
            <a:r>
              <a:rPr lang="sk-SK" dirty="0" smtClean="0"/>
              <a:t>Informácie o znalostiach študentov, eventuálne priebehu ich získavania</a:t>
            </a:r>
          </a:p>
          <a:p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Interaktívne cvičenie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/>
          </a:bodyPr>
          <a:lstStyle/>
          <a:p>
            <a:r>
              <a:rPr lang="sk-SK" dirty="0" smtClean="0"/>
              <a:t>Študent odpovedá, počíta, tvorí a dostáva </a:t>
            </a:r>
            <a:r>
              <a:rPr lang="sk-SK" u="sng" dirty="0" smtClean="0"/>
              <a:t>automaticky</a:t>
            </a:r>
            <a:r>
              <a:rPr lang="sk-SK" dirty="0" smtClean="0"/>
              <a:t> spätnú väzbu</a:t>
            </a:r>
          </a:p>
          <a:p>
            <a:r>
              <a:rPr lang="sk-SK" dirty="0" smtClean="0"/>
              <a:t>My sa tomu tešíme, necháva stopy o svojich znalostiach</a:t>
            </a:r>
          </a:p>
          <a:p>
            <a:r>
              <a:rPr lang="sk-SK" dirty="0" smtClean="0"/>
              <a:t>Aké sú reálne možnosti?</a:t>
            </a:r>
          </a:p>
          <a:p>
            <a:pPr lvl="1"/>
            <a:r>
              <a:rPr lang="sk-SK" dirty="0" smtClean="0"/>
              <a:t>Otázky s výberom odpovede</a:t>
            </a:r>
          </a:p>
          <a:p>
            <a:pPr lvl="1"/>
            <a:r>
              <a:rPr lang="sk-SK" dirty="0" smtClean="0"/>
              <a:t>Príklady s jednoduchým výsledkom (číslo, slovo)</a:t>
            </a:r>
          </a:p>
          <a:p>
            <a:pPr lvl="1"/>
            <a:r>
              <a:rPr lang="sk-SK" dirty="0" smtClean="0"/>
              <a:t>Automaticky hodnotené programy</a:t>
            </a:r>
          </a:p>
          <a:p>
            <a:pPr lvl="1"/>
            <a:r>
              <a:rPr lang="sk-SK" dirty="0" err="1" smtClean="0"/>
              <a:t>Spojovačky</a:t>
            </a:r>
            <a:endParaRPr lang="sk-SK" dirty="0" smtClean="0"/>
          </a:p>
          <a:p>
            <a:pPr lvl="1"/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Interaktívne cvičenie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Čo však nevieme</a:t>
            </a:r>
          </a:p>
          <a:p>
            <a:pPr lvl="1"/>
            <a:r>
              <a:rPr lang="sk-SK" dirty="0" smtClean="0"/>
              <a:t>Hodnotiť odpovede voľným textom</a:t>
            </a:r>
          </a:p>
          <a:p>
            <a:pPr lvl="1"/>
            <a:r>
              <a:rPr lang="sk-SK" dirty="0" smtClean="0"/>
              <a:t>Hodnotiť postupy riešení príkladov</a:t>
            </a:r>
          </a:p>
          <a:p>
            <a:pPr lvl="1"/>
            <a:endParaRPr lang="sk-SK" dirty="0"/>
          </a:p>
          <a:p>
            <a:r>
              <a:rPr lang="sk-SK" dirty="0" smtClean="0"/>
              <a:t>a to nás dosť obmedzuje</a:t>
            </a:r>
          </a:p>
          <a:p>
            <a:pPr lvl="1"/>
            <a:r>
              <a:rPr lang="sk-SK" dirty="0" smtClean="0"/>
              <a:t>„fungujúce“ spôsoby sú často náročnejšie na prípravu a nedokážu pokryť všetko</a:t>
            </a:r>
          </a:p>
          <a:p>
            <a:pPr lvl="1"/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/>
              <a:t>Typ cvičenia: Otázka s existujúcou (študentskou) odpoveďou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lnSpcReduction="10000"/>
          </a:bodyPr>
          <a:lstStyle/>
          <a:p>
            <a:r>
              <a:rPr lang="sk-SK" dirty="0" smtClean="0"/>
              <a:t>Namiesto odpovede voľným textom necháme študenta, aby </a:t>
            </a:r>
            <a:r>
              <a:rPr lang="sk-SK" u="sng" dirty="0" smtClean="0"/>
              <a:t>ohodnotil správnosť existujúcej</a:t>
            </a:r>
          </a:p>
          <a:p>
            <a:r>
              <a:rPr lang="sk-SK" dirty="0" smtClean="0"/>
              <a:t>Existujúce odpovede študentov z testov</a:t>
            </a:r>
          </a:p>
          <a:p>
            <a:pPr lvl="1"/>
            <a:r>
              <a:rPr lang="sk-SK" dirty="0" smtClean="0"/>
              <a:t>V skutočnosti ťažšie</a:t>
            </a:r>
            <a:r>
              <a:rPr lang="sk-SK" dirty="0"/>
              <a:t> </a:t>
            </a:r>
            <a:r>
              <a:rPr lang="sk-SK" dirty="0" smtClean="0"/>
              <a:t>na vyhodnotenie (častý balast, tvária sa správne)</a:t>
            </a:r>
          </a:p>
          <a:p>
            <a:r>
              <a:rPr lang="sk-SK" dirty="0" smtClean="0"/>
              <a:t>Správnosť hodnotí na škále od 0 po 1</a:t>
            </a:r>
          </a:p>
          <a:p>
            <a:r>
              <a:rPr lang="sk-SK" dirty="0" smtClean="0"/>
              <a:t>Po ohodnotení dostáva spätnú väzbu</a:t>
            </a:r>
          </a:p>
          <a:p>
            <a:pPr lvl="1"/>
            <a:r>
              <a:rPr lang="sk-SK" dirty="0" smtClean="0"/>
              <a:t>Sumárne hodnotenie ostatných</a:t>
            </a:r>
          </a:p>
          <a:p>
            <a:pPr lvl="1"/>
            <a:r>
              <a:rPr lang="sk-SK" dirty="0"/>
              <a:t> </a:t>
            </a:r>
            <a:r>
              <a:rPr lang="sk-SK" dirty="0" smtClean="0"/>
              <a:t>(alt.) Hodnotenie učiteľom</a:t>
            </a:r>
          </a:p>
          <a:p>
            <a:r>
              <a:rPr lang="sk-SK" dirty="0" smtClean="0"/>
              <a:t>Možnosť pridať vlastný komentár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 smtClean="0"/>
              <a:t>Demonstration</a:t>
            </a:r>
            <a:endParaRPr lang="sk-SK" dirty="0"/>
          </a:p>
        </p:txBody>
      </p:sp>
      <p:pic>
        <p:nvPicPr>
          <p:cNvPr id="4" name="Zástupný symbol obsahu 3" descr="screen_QALO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700952" y="1772816"/>
            <a:ext cx="7903495" cy="4267887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Výpočet odpovede davu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328592"/>
          </a:xfrm>
        </p:spPr>
        <p:txBody>
          <a:bodyPr>
            <a:normAutofit fontScale="92500" lnSpcReduction="20000"/>
          </a:bodyPr>
          <a:lstStyle/>
          <a:p>
            <a:r>
              <a:rPr lang="sk-SK" dirty="0" smtClean="0"/>
              <a:t>Naivný prístup: r</a:t>
            </a:r>
            <a:r>
              <a:rPr lang="en-US" dirty="0" err="1" smtClean="0"/>
              <a:t>ozde</a:t>
            </a:r>
            <a:r>
              <a:rPr lang="sk-SK" dirty="0" err="1" smtClean="0"/>
              <a:t>ľme</a:t>
            </a:r>
            <a:r>
              <a:rPr lang="sk-SK" dirty="0" smtClean="0"/>
              <a:t> interval na polovice, vypočítajme priemer</a:t>
            </a:r>
            <a:endParaRPr lang="en-US" dirty="0" smtClean="0"/>
          </a:p>
          <a:p>
            <a:r>
              <a:rPr lang="en-US" dirty="0" err="1" smtClean="0">
                <a:solidFill>
                  <a:schemeClr val="bg1">
                    <a:lumMod val="65000"/>
                  </a:schemeClr>
                </a:solidFill>
              </a:rPr>
              <a:t>Ot</a:t>
            </a:r>
            <a:r>
              <a:rPr lang="sk-SK" dirty="0" err="1" smtClean="0">
                <a:solidFill>
                  <a:schemeClr val="bg1">
                    <a:lumMod val="65000"/>
                  </a:schemeClr>
                </a:solidFill>
              </a:rPr>
              <a:t>ázka</a:t>
            </a:r>
            <a:r>
              <a:rPr lang="sk-SK" dirty="0" smtClean="0">
                <a:solidFill>
                  <a:schemeClr val="bg1">
                    <a:lumMod val="65000"/>
                  </a:schemeClr>
                </a:solidFill>
              </a:rPr>
              <a:t>:</a:t>
            </a:r>
            <a:r>
              <a:rPr lang="sk-SK" dirty="0" smtClean="0"/>
              <a:t> „Prečo </a:t>
            </a:r>
            <a:r>
              <a:rPr lang="sk-SK" dirty="0"/>
              <a:t>vytvárame modely</a:t>
            </a:r>
            <a:r>
              <a:rPr lang="sk-SK" dirty="0" smtClean="0"/>
              <a:t>?“</a:t>
            </a:r>
            <a:endParaRPr lang="sk-SK" dirty="0"/>
          </a:p>
          <a:p>
            <a:pPr lvl="1"/>
            <a:r>
              <a:rPr lang="sk-SK" dirty="0" smtClean="0">
                <a:solidFill>
                  <a:schemeClr val="bg1">
                    <a:lumMod val="65000"/>
                  </a:schemeClr>
                </a:solidFill>
              </a:rPr>
              <a:t>Odpoveď študenta: </a:t>
            </a:r>
            <a:r>
              <a:rPr lang="sk-SK" dirty="0" smtClean="0"/>
              <a:t>„Kvôli komunikácii </a:t>
            </a:r>
            <a:r>
              <a:rPr lang="sk-SK" dirty="0"/>
              <a:t>so </a:t>
            </a:r>
            <a:r>
              <a:rPr lang="sk-SK" dirty="0" smtClean="0"/>
              <a:t>zákazníkom, kvôli znázorneniu cieľov</a:t>
            </a:r>
            <a:r>
              <a:rPr lang="sk-SK" dirty="0"/>
              <a:t>, procesov v </a:t>
            </a:r>
            <a:r>
              <a:rPr lang="sk-SK" dirty="0" smtClean="0"/>
              <a:t>systéme, kvôli plánovaniu </a:t>
            </a:r>
            <a:r>
              <a:rPr lang="sk-SK" dirty="0"/>
              <a:t>a </a:t>
            </a:r>
            <a:r>
              <a:rPr lang="sk-SK" dirty="0" smtClean="0"/>
              <a:t>návrhu riešenia, kvôli lepšej spolupráci </a:t>
            </a:r>
            <a:r>
              <a:rPr lang="sk-SK" dirty="0"/>
              <a:t>v </a:t>
            </a:r>
            <a:r>
              <a:rPr lang="sk-SK" dirty="0" smtClean="0"/>
              <a:t>tíme“ </a:t>
            </a:r>
            <a:r>
              <a:rPr lang="sk-SK" dirty="0" smtClean="0">
                <a:solidFill>
                  <a:schemeClr val="bg1">
                    <a:lumMod val="65000"/>
                  </a:schemeClr>
                </a:solidFill>
              </a:rPr>
              <a:t>(v skutočnosti nesprávna, nejde k podstate modelovania)</a:t>
            </a:r>
          </a:p>
          <a:p>
            <a:pPr lvl="1"/>
            <a:r>
              <a:rPr lang="sk-SK" dirty="0" smtClean="0">
                <a:solidFill>
                  <a:schemeClr val="bg1">
                    <a:lumMod val="65000"/>
                  </a:schemeClr>
                </a:solidFill>
              </a:rPr>
              <a:t>Správna odpoveď: </a:t>
            </a:r>
            <a:r>
              <a:rPr lang="sk-SK" dirty="0" smtClean="0"/>
              <a:t>„</a:t>
            </a:r>
            <a:r>
              <a:rPr lang="sk-SK" dirty="0" err="1" smtClean="0"/>
              <a:t>Vyhody</a:t>
            </a:r>
            <a:r>
              <a:rPr lang="sk-SK" dirty="0" smtClean="0"/>
              <a:t> modelovania </a:t>
            </a:r>
            <a:r>
              <a:rPr lang="sk-SK" dirty="0" err="1" smtClean="0"/>
              <a:t>su</a:t>
            </a:r>
            <a:r>
              <a:rPr lang="sk-SK" dirty="0" smtClean="0"/>
              <a:t>: model je </a:t>
            </a:r>
            <a:r>
              <a:rPr lang="sk-SK" dirty="0" err="1" smtClean="0"/>
              <a:t>mozne</a:t>
            </a:r>
            <a:r>
              <a:rPr lang="sk-SK" dirty="0" smtClean="0"/>
              <a:t> </a:t>
            </a:r>
            <a:r>
              <a:rPr lang="sk-SK" dirty="0" err="1" smtClean="0"/>
              <a:t>zostrojit</a:t>
            </a:r>
            <a:r>
              <a:rPr lang="sk-SK" dirty="0" smtClean="0"/>
              <a:t> </a:t>
            </a:r>
            <a:r>
              <a:rPr lang="sk-SK" dirty="0" err="1" smtClean="0"/>
              <a:t>lahsie</a:t>
            </a:r>
            <a:r>
              <a:rPr lang="sk-SK" dirty="0" smtClean="0"/>
              <a:t> ako </a:t>
            </a:r>
            <a:r>
              <a:rPr lang="sk-SK" dirty="0" err="1" smtClean="0"/>
              <a:t>skutocny</a:t>
            </a:r>
            <a:r>
              <a:rPr lang="sk-SK" dirty="0" smtClean="0"/>
              <a:t> </a:t>
            </a:r>
            <a:r>
              <a:rPr lang="sk-SK" dirty="0" err="1" smtClean="0"/>
              <a:t>system</a:t>
            </a:r>
            <a:r>
              <a:rPr lang="sk-SK" dirty="0" smtClean="0"/>
              <a:t>... “</a:t>
            </a:r>
            <a:endParaRPr lang="en-US" dirty="0"/>
          </a:p>
          <a:p>
            <a:r>
              <a:rPr lang="sk-SK" dirty="0" smtClean="0"/>
              <a:t>Fenomén dôverčivého študenta</a:t>
            </a:r>
          </a:p>
          <a:p>
            <a:pPr lvl="1"/>
            <a:r>
              <a:rPr lang="sk-SK" dirty="0" smtClean="0"/>
              <a:t>Študentská odpoveď zdanlivo dáva zmysel, hodnotiaci študent jej „uverí“ a vysoko ju hodnotí</a:t>
            </a: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Odpovede jedného študenta</a:t>
            </a:r>
            <a:endParaRPr lang="sk-SK" dirty="0"/>
          </a:p>
        </p:txBody>
      </p:sp>
      <p:graphicFrame>
        <p:nvGraphicFramePr>
          <p:cNvPr id="4" name="Graf 3"/>
          <p:cNvGraphicFramePr/>
          <p:nvPr/>
        </p:nvGraphicFramePr>
        <p:xfrm>
          <a:off x="467544" y="1484784"/>
          <a:ext cx="8280920" cy="4824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9708</TotalTime>
  <Words>556</Words>
  <Application>Microsoft Office PowerPoint</Application>
  <PresentationFormat>Prezentácia na obrazovke (4:3)</PresentationFormat>
  <Paragraphs>111</Paragraphs>
  <Slides>15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6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15</vt:i4>
      </vt:variant>
    </vt:vector>
  </HeadingPairs>
  <TitlesOfParts>
    <vt:vector size="22" baseType="lpstr">
      <vt:lpstr>Arial</vt:lpstr>
      <vt:lpstr>Gill Sans MT</vt:lpstr>
      <vt:lpstr>Wingdings 2</vt:lpstr>
      <vt:lpstr>Verdana</vt:lpstr>
      <vt:lpstr>Calibri</vt:lpstr>
      <vt:lpstr>Wingdings</vt:lpstr>
      <vt:lpstr>Motív Office</vt:lpstr>
      <vt:lpstr>Classsourcing alebo Hodnotenie vzdelávacích objektov typu  otázka-odpoveď davom študentov</vt:lpstr>
      <vt:lpstr>Credits</vt:lpstr>
      <vt:lpstr>Potreby v doméne vzdelávania</vt:lpstr>
      <vt:lpstr>Interaktívne cvičenie</vt:lpstr>
      <vt:lpstr>Interaktívne cvičenie</vt:lpstr>
      <vt:lpstr>Typ cvičenia: Otázka s existujúcou (študentskou) odpoveďou</vt:lpstr>
      <vt:lpstr>Demonstration</vt:lpstr>
      <vt:lpstr>Výpočet odpovede davu</vt:lpstr>
      <vt:lpstr>Odpovede jedného študenta</vt:lpstr>
      <vt:lpstr>Výpočet odpovede davu</vt:lpstr>
      <vt:lpstr>Nasadenie</vt:lpstr>
      <vt:lpstr>Študenti podľa počtu hodnotení</vt:lpstr>
      <vt:lpstr>Rozdelenie hodnotených otázko-odpovedí podľa počtu hodnotení</vt:lpstr>
      <vt:lpstr>Overenie: správnosť odpovede davu</vt:lpstr>
      <vt:lpstr>Budúcnosť</vt:lpstr>
    </vt:vector>
  </TitlesOfParts>
  <Company>EKONOVA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Report</dc:title>
  <dc:creator>Peter Šimko</dc:creator>
  <cp:lastModifiedBy>kUbb</cp:lastModifiedBy>
  <cp:revision>312</cp:revision>
  <dcterms:created xsi:type="dcterms:W3CDTF">2010-09-28T13:32:36Z</dcterms:created>
  <dcterms:modified xsi:type="dcterms:W3CDTF">2013-03-11T22:27:22Z</dcterms:modified>
</cp:coreProperties>
</file>