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1069C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1" autoAdjust="0"/>
    <p:restoredTop sz="75279" autoAdjust="0"/>
  </p:normalViewPr>
  <p:slideViewPr>
    <p:cSldViewPr>
      <p:cViewPr varScale="1">
        <p:scale>
          <a:sx n="61" d="100"/>
          <a:sy n="61" d="100"/>
        </p:scale>
        <p:origin x="-220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71AE85-36E9-41FE-BE3D-0D94D484BB68}" type="datetimeFigureOut">
              <a:rPr lang="en-US" smtClean="0"/>
              <a:pPr/>
              <a:t>10/22/2012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66349B-579B-446E-944D-2E46BA00820B}" type="slidenum">
              <a:rPr lang="en-US" smtClean="0"/>
              <a:pPr/>
              <a:t>‹#›</a:t>
            </a:fld>
            <a:endParaRPr lang="en-US" dirty="0"/>
          </a:p>
        </p:txBody>
      </p:sp>
    </p:spTree>
    <p:extLst>
      <p:ext uri="{BB962C8B-B14F-4D97-AF65-F5344CB8AC3E}">
        <p14:creationId xmlns:p14="http://schemas.microsoft.com/office/powerpoint/2010/main" xmlns="" val="1238916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morning. My name is </a:t>
            </a:r>
            <a:r>
              <a:rPr lang="en-US" dirty="0" err="1" smtClean="0"/>
              <a:t>Jakub</a:t>
            </a:r>
            <a:r>
              <a:rPr lang="en-US" dirty="0" smtClean="0"/>
              <a:t> </a:t>
            </a:r>
            <a:r>
              <a:rPr lang="en-US" dirty="0" err="1" smtClean="0"/>
              <a:t>Sevcech</a:t>
            </a:r>
            <a:r>
              <a:rPr lang="en-US" dirty="0" smtClean="0"/>
              <a:t> I am from </a:t>
            </a:r>
            <a:r>
              <a:rPr lang="en-US" dirty="0" err="1" smtClean="0"/>
              <a:t>slovak</a:t>
            </a:r>
            <a:r>
              <a:rPr lang="en-US" dirty="0" smtClean="0"/>
              <a:t> university of technology and I will tell you about a framework</a:t>
            </a:r>
            <a:r>
              <a:rPr lang="en-US" baseline="0" dirty="0" smtClean="0"/>
              <a:t> for experimentation with </a:t>
            </a:r>
            <a:r>
              <a:rPr lang="en-US" dirty="0" smtClean="0"/>
              <a:t>recommender systems we have created. </a:t>
            </a:r>
            <a:endParaRPr lang="en-US" dirty="0"/>
          </a:p>
        </p:txBody>
      </p:sp>
      <p:sp>
        <p:nvSpPr>
          <p:cNvPr id="4" name="Slide Number Placeholder 3"/>
          <p:cNvSpPr>
            <a:spLocks noGrp="1"/>
          </p:cNvSpPr>
          <p:nvPr>
            <p:ph type="sldNum" sz="quarter" idx="10"/>
          </p:nvPr>
        </p:nvSpPr>
        <p:spPr/>
        <p:txBody>
          <a:bodyPr/>
          <a:lstStyle/>
          <a:p>
            <a:fld id="{2266349B-579B-446E-944D-2E46BA00820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5" name="Shape 4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x-none" sz="1800" b="0" i="0" u="none" strike="noStrike" cap="none" baseline="0"/>
              <a:t>Common way to solve current information overload is provide recommendations. Whedher it is digital library, electronic shop or education system. The probelm when we want to integrate recommendation into our system is, that we have to closely study domain of recommenders, find out what type of recommendation is best for our domain and implement it. Find the best recommendation type is not problem for experts in the domain of recommender systems, but bor commot programmer, or manager it is simply too difficult. The main problem we are focusing on is recommender evaluation and comarison. Not only from the view of system that want to find best recommedation approach for its domain, but mainly from point of view of researcher, that want to evaluate his new recommendation algorithm and he want to camapre it with another common approaches.</a:t>
            </a:r>
          </a:p>
        </p:txBody>
      </p:sp>
      <p:sp>
        <p:nvSpPr>
          <p:cNvPr id="46" name="Shape 4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p:cNvSpPr>
          <p:nvPr>
            <p:ph type="sldNum" idx="1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2" name="Shape 5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x-none" sz="1800" b="0" i="0" u="none" strike="noStrike" cap="none" baseline="0"/>
              <a:t>Created framework allows to compose recommender systems from predefined modules and configure them. Create own implementations of modules and use them in configurations. Simply integrate created recommendations into system that will provide them to their consumers. There is possibility to evaluate individual configurations, monitor changing metrics results in time during online expriments, when we change settings. The created system even allows us to compare mulstiple configurations in online experiments.</a:t>
            </a:r>
          </a:p>
        </p:txBody>
      </p:sp>
      <p:sp>
        <p:nvSpPr>
          <p:cNvPr id="53" name="Shape 53"/>
          <p:cNvSpPr txBox="1">
            <a:spLocks noGrp="1"/>
          </p:cNvSpPr>
          <p:nvPr>
            <p:ph type="sldNum" idx="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p:cNvSpPr>
          <p:nvPr>
            <p:ph type="sldNum" idx="1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9" name="Shape 5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x-none" sz="1800" b="0" i="0" u="none" strike="noStrike" cap="none" baseline="0"/>
              <a:t>The architecture of created system is diplayed on this picture. Every module represents an algorithm implemented in java language. They are composed and configured using one or multiple configurations. These configurations are used in a web service to create recommendations. Recommendations are provided through REST intervace. An external system can use this interface to retrieve recommendations and provide the to its final consumers. </a:t>
            </a:r>
          </a:p>
        </p:txBody>
      </p:sp>
      <p:sp>
        <p:nvSpPr>
          <p:cNvPr id="60" name="Shape 60"/>
          <p:cNvSpPr txBox="1">
            <a:spLocks noGrp="1"/>
          </p:cNvSpPr>
          <p:nvPr>
            <p:ph type="sldNum" idx="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p:cNvSpPr>
          <p:nvPr>
            <p:ph type="sldNum" idx="1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x-none" sz="1800" b="0" i="0" u="none" strike="noStrike" cap="none" baseline="0"/>
              <a:t>The basic usage scenario for system, that want to integrate recommendation is as follows. First registration is necessary, where unique api key is generated. Then we can dirrectly create configuration from existing modules. We import data and use provided rest api or jquery plugin to integrate recommendations into our system. </a:t>
            </a:r>
          </a:p>
          <a:p>
            <a:pPr>
              <a:buNone/>
            </a:pPr>
            <a:r>
              <a:rPr lang="x-none" sz="1800" b="0" i="0" u="none" strike="noStrike" cap="none" baseline="0"/>
              <a:t>Then we want to evaluate our own algorithm so we create implementation of our algorithm in java language and we upload it to the server. We use this implementation in another configuration. </a:t>
            </a:r>
          </a:p>
          <a:p>
            <a:pPr>
              <a:buNone/>
            </a:pPr>
            <a:r>
              <a:rPr lang="x-none" sz="1800" b="0" i="0" u="none" strike="noStrike" cap="none" baseline="0"/>
              <a:t>Now we can use this new recommender system that is using our algorithm to provide recommendations for consumers and to evaluate its behavior.</a:t>
            </a:r>
          </a:p>
          <a:p>
            <a:pPr>
              <a:buNone/>
            </a:pPr>
            <a:r>
              <a:rPr lang="x-none" sz="1800" b="0" i="0" u="none" strike="noStrike" cap="none" baseline="0"/>
              <a:t>Then we want to compare our new configuration to the first one, that we created from existing modules or whatever different configuration. We conect these two or multiple configurations using AB-testing module.</a:t>
            </a:r>
          </a:p>
          <a:p>
            <a:pPr>
              <a:buNone/>
            </a:pPr>
            <a:r>
              <a:rPr lang="x-none" sz="1800" b="0" i="0" u="none" strike="noStrike" cap="none" baseline="0"/>
              <a:t>This module will randomly devide users in groups and for each group it will provide recommendations from different configuration.</a:t>
            </a:r>
          </a:p>
          <a:p>
            <a:pPr>
              <a:buNone/>
            </a:pPr>
            <a:r>
              <a:rPr lang="x-none" sz="1800" b="0" i="0" u="none" strike="noStrike" cap="none" baseline="0"/>
              <a:t>For every configuration, you can send back custom types of feddback. For example that user visited document, scrolled in document, purchased item and so on.</a:t>
            </a:r>
          </a:p>
          <a:p>
            <a:pPr>
              <a:buNone/>
            </a:pPr>
            <a:r>
              <a:rPr lang="x-none" sz="1800" b="0" i="0" u="none" strike="noStrike" cap="none" baseline="0"/>
              <a:t>Using feedback retrieved from users metric modules will evaluate behavior of all configurations. There are multiple modules for metric computation already implemented and you can create your own if you want to. </a:t>
            </a:r>
          </a:p>
        </p:txBody>
      </p:sp>
      <p:sp>
        <p:nvSpPr>
          <p:cNvPr id="67" name="Shape 67"/>
          <p:cNvSpPr txBox="1">
            <a:spLocks noGrp="1"/>
          </p:cNvSpPr>
          <p:nvPr>
            <p:ph type="sldNum" idx="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p:cNvSpPr>
          <p:nvPr>
            <p:ph type="sldNum" idx="1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73" name="Shape 7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x-none" sz="1800" b="0" i="0" u="none" strike="noStrike" cap="none" baseline="0"/>
              <a:t>On this screen you can see an example of interface used to create one configuration. On this screen is only the most basic configuration, where only modul for similarity computation an module for recommendation are inserted. Using composition of modules and their configuration, the process of composition of recommender system is very short and when we are using only predefined modules we can create recommender system in minutes.</a:t>
            </a:r>
          </a:p>
        </p:txBody>
      </p:sp>
      <p:sp>
        <p:nvSpPr>
          <p:cNvPr id="74" name="Shape 74"/>
          <p:cNvSpPr txBox="1">
            <a:spLocks noGrp="1"/>
          </p:cNvSpPr>
          <p:nvPr>
            <p:ph type="sldNum" idx="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p:cNvSpPr>
          <p:nvPr>
            <p:ph type="sldNum" idx="1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x-none" sz="1800" b="0" i="0" u="none" strike="noStrike" cap="none" baseline="0"/>
              <a:t>The process of creataing your own modules is composed of four steps. Implementation of your algorithm in java language. In this step you can use builtin functions such as clustering and you can use data layer to access stored data about users, documents, users actions and so on.</a:t>
            </a:r>
          </a:p>
          <a:p>
            <a:pPr>
              <a:buNone/>
            </a:pPr>
            <a:r>
              <a:rPr lang="x-none" sz="1800" b="0" i="0" u="none" strike="noStrike" cap="none" baseline="0"/>
              <a:t>When you have implemented your algorithm, you package it into single file and upload it using web interface and use in configuration.</a:t>
            </a:r>
          </a:p>
        </p:txBody>
      </p:sp>
      <p:sp>
        <p:nvSpPr>
          <p:cNvPr id="81" name="Shape 81"/>
          <p:cNvSpPr txBox="1">
            <a:spLocks noGrp="1"/>
          </p:cNvSpPr>
          <p:nvPr>
            <p:ph type="sldNum" idx="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p:cNvSpPr>
          <p:nvPr>
            <p:ph type="sldNum" idx="1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x-none" sz="1800" b="0" i="0" u="none" strike="noStrike" cap="none" baseline="0"/>
              <a:t>There you can see example of request to rest api and example how to insert recommendations using provided jquery plugin. </a:t>
            </a:r>
          </a:p>
          <a:p>
            <a:pPr>
              <a:buNone/>
            </a:pPr>
            <a:r>
              <a:rPr lang="x-none" sz="1800" b="0" i="0" u="none" strike="noStrike" cap="none" baseline="0"/>
              <a:t>As for the rest interface, to retrieve recommendations there is necessery only to call this url with api key, user and configuration specified in parameters. The result is list of recommended documents in the format specified in called url.</a:t>
            </a:r>
          </a:p>
          <a:p>
            <a:pPr>
              <a:buNone/>
            </a:pPr>
            <a:r>
              <a:rPr lang="x-none" sz="1800" b="0" i="0" u="none" strike="noStrike" cap="none" baseline="0"/>
              <a:t>When using jquery plugin to insert recommendations into web page, you have to include one javascript file into your page and use a few lines of javascript to specify where you want to isert annotations. Using jquery selector you specify the element, where you want to insert annotations and as parameters you provide user identification, api key and configuration identification. This is all you have to do to integrate recommendations into your web page.</a:t>
            </a:r>
          </a:p>
        </p:txBody>
      </p:sp>
      <p:sp>
        <p:nvSpPr>
          <p:cNvPr id="91" name="Shape 91"/>
          <p:cNvSpPr txBox="1">
            <a:spLocks noGrp="1"/>
          </p:cNvSpPr>
          <p:nvPr>
            <p:ph type="sldNum" idx="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x-none"/>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PPP_SBUSC_TLE_Jigsaw_Puzzle.png"/>
          <p:cNvPicPr>
            <a:picLocks noChangeAspect="1"/>
          </p:cNvPicPr>
          <p:nvPr/>
        </p:nvPicPr>
        <p:blipFill>
          <a:blip r:embed="rId2"/>
          <a:stretch>
            <a:fillRect/>
          </a:stretch>
        </p:blipFill>
        <p:spPr>
          <a:xfrm>
            <a:off x="0" y="0"/>
            <a:ext cx="9144000" cy="6858000"/>
          </a:xfrm>
          <a:prstGeom prst="rect">
            <a:avLst/>
          </a:prstGeom>
          <a:noFill/>
          <a:ln>
            <a:noFill/>
          </a:ln>
        </p:spPr>
      </p:pic>
      <p:sp>
        <p:nvSpPr>
          <p:cNvPr id="2" name="Title 1"/>
          <p:cNvSpPr>
            <a:spLocks noGrp="1"/>
          </p:cNvSpPr>
          <p:nvPr>
            <p:ph type="ctrTitle"/>
          </p:nvPr>
        </p:nvSpPr>
        <p:spPr>
          <a:xfrm>
            <a:off x="1371600" y="152400"/>
            <a:ext cx="7772400" cy="1470025"/>
          </a:xfrm>
        </p:spPr>
        <p:txBody>
          <a:bodyPr/>
          <a:lstStyle/>
          <a:p>
            <a:r>
              <a:rPr lang="sk-SK" smtClean="0"/>
              <a:t>Kliknite sem a upravte štýl predlohy nadpisov.</a:t>
            </a:r>
            <a:endParaRPr lang="en-US"/>
          </a:p>
        </p:txBody>
      </p:sp>
      <p:sp>
        <p:nvSpPr>
          <p:cNvPr id="3" name="Subtitle 2"/>
          <p:cNvSpPr>
            <a:spLocks noGrp="1"/>
          </p:cNvSpPr>
          <p:nvPr>
            <p:ph type="subTitle" idx="1"/>
          </p:nvPr>
        </p:nvSpPr>
        <p:spPr>
          <a:xfrm>
            <a:off x="2743200" y="1600200"/>
            <a:ext cx="6400800" cy="14478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Date Placeholder 4"/>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dirty="0" smtClean="0"/>
              <a:t>Ak chcete pridať obrázok, kliknite na ikonu</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Date Placeholder 4"/>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Kliknite sem a upravte štýl predlohy nadpisov.</a:t>
            </a:r>
            <a:endParaRPr lang="en-US"/>
          </a:p>
        </p:txBody>
      </p:sp>
      <p:sp>
        <p:nvSpPr>
          <p:cNvPr id="3" name="Vertical Text Placeholder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Title and Content">
  <p:cSld name="3_Title and Content">
    <p:spTree>
      <p:nvGrpSpPr>
        <p:cNvPr id="1" name="Shape 26"/>
        <p:cNvGrpSpPr/>
        <p:nvPr/>
      </p:nvGrpSpPr>
      <p:grpSpPr>
        <a:xfrm>
          <a:off x="0" y="0"/>
          <a:ext cx="0" cy="0"/>
          <a:chOff x="0" y="0"/>
          <a:chExt cx="0" cy="0"/>
        </a:xfrm>
      </p:grpSpPr>
      <p:sp>
        <p:nvSpPr>
          <p:cNvPr id="27" name="Shape 27"/>
          <p:cNvSpPr/>
          <p:nvPr/>
        </p:nvSpPr>
        <p:spPr>
          <a:xfrm>
            <a:off x="0" y="0"/>
            <a:ext cx="9144000" cy="1371599"/>
          </a:xfrm>
          <a:prstGeom prst="rect">
            <a:avLst/>
          </a:prstGeom>
          <a:solidFill>
            <a:schemeClr val="accent1"/>
          </a:solidFill>
          <a:ln>
            <a:noFill/>
          </a:ln>
        </p:spPr>
        <p:txBody>
          <a:bodyPr lIns="91425" tIns="45700" rIns="91425" bIns="45700" anchor="ctr" anchorCtr="0">
            <a:spAutoFit/>
          </a:bodyPr>
          <a:lstStyle/>
          <a:p>
            <a:endParaRPr/>
          </a:p>
        </p:txBody>
      </p:sp>
      <p:sp>
        <p:nvSpPr>
          <p:cNvPr id="28" name="Shape 28"/>
          <p:cNvSpPr/>
          <p:nvPr/>
        </p:nvSpPr>
        <p:spPr>
          <a:xfrm>
            <a:off x="0" y="0"/>
            <a:ext cx="9144000" cy="1371600"/>
          </a:xfrm>
          <a:prstGeom prst="rect">
            <a:avLst/>
          </a:prstGeom>
          <a:blipFill>
            <a:blip r:embed="rId2"/>
            <a:stretch>
              <a:fillRect/>
            </a:stretch>
          </a:blipFill>
        </p:spPr>
      </p:sp>
      <p:sp>
        <p:nvSpPr>
          <p:cNvPr id="29" name="Shape 29"/>
          <p:cNvSpPr txBox="1">
            <a:spLocks noGrp="1"/>
          </p:cNvSpPr>
          <p:nvPr>
            <p:ph type="title"/>
          </p:nvPr>
        </p:nvSpPr>
        <p:spPr>
          <a:xfrm>
            <a:off x="0" y="76200"/>
            <a:ext cx="7467600" cy="1143000"/>
          </a:xfrm>
          <a:prstGeom prst="rect">
            <a:avLst/>
          </a:prstGeom>
          <a:noFill/>
          <a:ln>
            <a:noFill/>
          </a:ln>
        </p:spPr>
        <p:txBody>
          <a:bodyPr lIns="91425" tIns="91425" rIns="91425" bIns="91425" anchor="ctr" anchorCtr="0"/>
          <a:lstStyle>
            <a:lvl1pPr algn="ctr" rtl="0">
              <a:spcBef>
                <a:spcPts val="0"/>
              </a:spcBef>
              <a:buClr>
                <a:schemeClr val="lt1"/>
              </a:buClr>
              <a:buFont typeface="Calibri"/>
              <a:buNone/>
              <a:defRPr sz="4400" b="1">
                <a:solidFill>
                  <a:schemeClr val="lt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0" name="Shape 30"/>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rtl="0">
              <a:defRPr>
                <a:solidFill>
                  <a:schemeClr val="dk1"/>
                </a:solidFill>
              </a:defRPr>
            </a:lvl1pPr>
            <a:lvl2pPr rtl="0">
              <a:defRPr>
                <a:solidFill>
                  <a:schemeClr val="dk1"/>
                </a:solidFill>
              </a:defRPr>
            </a:lvl2pPr>
            <a:lvl3pPr rtl="0">
              <a:defRPr>
                <a:solidFill>
                  <a:schemeClr val="dk1"/>
                </a:solidFill>
              </a:defRPr>
            </a:lvl3pPr>
            <a:lvl4pPr rtl="0">
              <a:defRPr>
                <a:solidFill>
                  <a:schemeClr val="dk1"/>
                </a:solidFill>
              </a:defRPr>
            </a:lvl4pPr>
            <a:lvl5pPr rtl="0">
              <a:defRPr>
                <a:solidFill>
                  <a:schemeClr val="dk1"/>
                </a:solidFill>
              </a:defRPr>
            </a:lvl5pPr>
            <a:lvl6pPr rtl="0">
              <a:defRPr/>
            </a:lvl6pPr>
            <a:lvl7pPr rtl="0">
              <a:defRPr/>
            </a:lvl7pPr>
            <a:lvl8pPr rtl="0">
              <a:defRPr/>
            </a:lvl8pPr>
            <a:lvl9pPr rtl="0">
              <a:defRPr/>
            </a:lvl9pPr>
          </a:lstStyle>
          <a:p>
            <a:endParaRPr/>
          </a:p>
        </p:txBody>
      </p:sp>
      <p:sp>
        <p:nvSpPr>
          <p:cNvPr id="31" name="Shape 31"/>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Kliknite sem a upravte štýl predlohy nadpisov.</a:t>
            </a:r>
            <a:endParaRPr lang="en-US"/>
          </a:p>
        </p:txBody>
      </p:sp>
      <p:sp>
        <p:nvSpPr>
          <p:cNvPr id="3" name="Content Placeholder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1371600"/>
            <a:ext cx="9144000" cy="5486400"/>
          </a:xfrm>
          <a:prstGeom prst="rect">
            <a:avLst/>
          </a:prstGeom>
          <a:gradFill flip="none" rotWithShape="1">
            <a:gsLst>
              <a:gs pos="29000">
                <a:schemeClr val="accent1"/>
              </a:gs>
              <a:gs pos="100000">
                <a:schemeClr val="accent1">
                  <a:lumMod val="60000"/>
                  <a:lumOff val="4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PPP_SBUSC_TXT_Jigsaw_Puzzle.png"/>
          <p:cNvPicPr>
            <a:picLocks noChangeAspect="1"/>
          </p:cNvPicPr>
          <p:nvPr userDrawn="1"/>
        </p:nvPicPr>
        <p:blipFill>
          <a:blip r:embed="rId2"/>
          <a:srcRect b="80000"/>
          <a:stretch>
            <a:fillRect/>
          </a:stretch>
        </p:blipFill>
        <p:spPr>
          <a:xfrm>
            <a:off x="0" y="0"/>
            <a:ext cx="9144000" cy="1371600"/>
          </a:xfrm>
          <a:prstGeom prst="rect">
            <a:avLst/>
          </a:prstGeom>
          <a:noFill/>
          <a:ln>
            <a:noFill/>
          </a:ln>
        </p:spPr>
      </p:pic>
      <p:sp>
        <p:nvSpPr>
          <p:cNvPr id="2" name="Title 1"/>
          <p:cNvSpPr>
            <a:spLocks noGrp="1"/>
          </p:cNvSpPr>
          <p:nvPr>
            <p:ph type="title"/>
          </p:nvPr>
        </p:nvSpPr>
        <p:spPr/>
        <p:txBody>
          <a:bodyPr/>
          <a:lstStyle/>
          <a:p>
            <a:r>
              <a:rPr lang="sk-SK" smtClean="0"/>
              <a:t>Kliknite sem a upravte štýl predlohy nadpisov.</a:t>
            </a:r>
            <a:endParaRPr lang="en-US"/>
          </a:p>
        </p:txBody>
      </p:sp>
      <p:sp>
        <p:nvSpPr>
          <p:cNvPr id="3" name="Content Placeholder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sp>
        <p:nvSpPr>
          <p:cNvPr id="8" name="Rectangle 7"/>
          <p:cNvSpPr/>
          <p:nvPr userDrawn="1"/>
        </p:nvSpPr>
        <p:spPr>
          <a:xfrm>
            <a:off x="0" y="0"/>
            <a:ext cx="9144000" cy="137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PPP_SBUSC_TXT_Jigsaw_Puzzle.png"/>
          <p:cNvPicPr>
            <a:picLocks noChangeAspect="1"/>
          </p:cNvPicPr>
          <p:nvPr userDrawn="1"/>
        </p:nvPicPr>
        <p:blipFill>
          <a:blip r:embed="rId2"/>
          <a:srcRect b="80000"/>
          <a:stretch>
            <a:fillRect/>
          </a:stretch>
        </p:blipFill>
        <p:spPr>
          <a:xfrm>
            <a:off x="0" y="0"/>
            <a:ext cx="9144000" cy="1371600"/>
          </a:xfrm>
          <a:prstGeom prst="rect">
            <a:avLst/>
          </a:prstGeom>
          <a:noFill/>
          <a:ln>
            <a:noFill/>
          </a:ln>
        </p:spPr>
      </p:pic>
      <p:sp>
        <p:nvSpPr>
          <p:cNvPr id="2" name="Title 1"/>
          <p:cNvSpPr>
            <a:spLocks noGrp="1"/>
          </p:cNvSpPr>
          <p:nvPr>
            <p:ph type="title"/>
          </p:nvPr>
        </p:nvSpPr>
        <p:spPr/>
        <p:txBody>
          <a:bodyPr/>
          <a:lstStyle/>
          <a:p>
            <a:r>
              <a:rPr lang="sk-SK" smtClean="0"/>
              <a:t>Kliknite sem a upravte štýl predlohy nadpisov.</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Date Placeholder 3"/>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Kliknite sem a upravte štýl predlohy nadpisov.</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Date Placeholder 4"/>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Kliknite sem a upravte štýl predlohy nadpisov.</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Date Placeholder 6"/>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Kliknite sem a upravte štýl predlohy nadpisov.</a:t>
            </a:r>
            <a:endParaRPr lang="en-US"/>
          </a:p>
        </p:txBody>
      </p:sp>
      <p:sp>
        <p:nvSpPr>
          <p:cNvPr id="3" name="Date Placeholder 2"/>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325D5-6472-49D0-8DFE-CF5F7A983DBF}" type="datetimeFigureOut">
              <a:rPr lang="en-US" smtClean="0"/>
              <a:pPr/>
              <a:t>10/22/2012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81A172-2591-45B3-9E35-7E31970F621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PPP_SBUSC_TXT_Jigsaw_Puzzle.png"/>
          <p:cNvPicPr>
            <a:picLocks noChangeAspect="1"/>
          </p:cNvPicPr>
          <p:nvPr/>
        </p:nvPicPr>
        <p:blipFill>
          <a:blip r:embed="rId16"/>
          <a:stretch>
            <a:fillRect/>
          </a:stretch>
        </p:blipFill>
        <p:spPr>
          <a:xfrm>
            <a:off x="0" y="0"/>
            <a:ext cx="9144000" cy="6858000"/>
          </a:xfrm>
          <a:prstGeom prst="rect">
            <a:avLst/>
          </a:prstGeom>
          <a:noFill/>
          <a:ln>
            <a:noFill/>
          </a:ln>
        </p:spPr>
      </p:pic>
      <p:sp>
        <p:nvSpPr>
          <p:cNvPr id="2" name="Title Placeholder 1"/>
          <p:cNvSpPr>
            <a:spLocks noGrp="1"/>
          </p:cNvSpPr>
          <p:nvPr>
            <p:ph type="title"/>
          </p:nvPr>
        </p:nvSpPr>
        <p:spPr>
          <a:xfrm>
            <a:off x="0" y="76200"/>
            <a:ext cx="7467600" cy="1143000"/>
          </a:xfrm>
          <a:prstGeom prst="rect">
            <a:avLst/>
          </a:prstGeom>
        </p:spPr>
        <p:txBody>
          <a:bodyPr vert="horz" lIns="91440" tIns="45720" rIns="91440" bIns="45720" rtlCol="0" anchor="ctr">
            <a:normAutofit/>
          </a:bodyPr>
          <a:lstStyle/>
          <a:p>
            <a:r>
              <a:rPr lang="sk-SK" smtClean="0"/>
              <a:t>Kliknite sem a upravte štýl predlohy nadpisov.</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325D5-6472-49D0-8DFE-CF5F7A983DBF}" type="datetimeFigureOut">
              <a:rPr lang="en-US" smtClean="0"/>
              <a:pPr/>
              <a:t>10/22/2012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1A172-2591-45B3-9E35-7E31970F621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4" r:id="rId14"/>
  </p:sldLayoutIdLst>
  <p:txStyles>
    <p:titleStyle>
      <a:lvl1pPr algn="ctr" defTabSz="914400" rtl="0" eaLnBrk="1" latinLnBrk="0" hangingPunct="1">
        <a:spcBef>
          <a:spcPct val="0"/>
        </a:spcBef>
        <a:buNone/>
        <a:defRPr sz="4400" b="1" kern="1200">
          <a:solidFill>
            <a:schemeClr val="bg1"/>
          </a:solidFill>
          <a:effectLst>
            <a:outerShdw blurRad="50800" dist="38100" dir="2700000" algn="tl" rotWithShape="0">
              <a:prstClr val="black">
                <a:alpha val="40000"/>
              </a:prstClr>
            </a:out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team12-11.ucebne.fiit.stuba.sk/"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35"/>
          <p:cNvSpPr txBox="1"/>
          <p:nvPr/>
        </p:nvSpPr>
        <p:spPr>
          <a:xfrm>
            <a:off x="500034" y="357166"/>
            <a:ext cx="8215370" cy="2646848"/>
          </a:xfrm>
          <a:prstGeom prst="rect">
            <a:avLst/>
          </a:prstGeom>
          <a:noFill/>
        </p:spPr>
        <p:txBody>
          <a:bodyPr wrap="square" lIns="91425" tIns="91425" rIns="91425" bIns="91425" anchor="t" anchorCtr="0">
            <a:spAutoFit/>
          </a:bodyPr>
          <a:lstStyle/>
          <a:p>
            <a:pPr lvl="0" algn="r" rtl="0">
              <a:buNone/>
            </a:pPr>
            <a:r>
              <a:rPr lang="x-none" sz="7200" b="1">
                <a:solidFill>
                  <a:schemeClr val="bg1"/>
                </a:solidFill>
              </a:rPr>
              <a:t>RECO</a:t>
            </a:r>
          </a:p>
          <a:p>
            <a:pPr lvl="0" algn="r" rtl="0">
              <a:buNone/>
            </a:pPr>
            <a:r>
              <a:rPr lang="x-none" sz="4400" b="1">
                <a:solidFill>
                  <a:schemeClr val="bg1"/>
                </a:solidFill>
              </a:rPr>
              <a:t>Personalizované odporúčanie</a:t>
            </a:r>
          </a:p>
          <a:p>
            <a:pPr algn="r">
              <a:buNone/>
            </a:pPr>
            <a:r>
              <a:rPr lang="x-none" sz="4400" b="1">
                <a:solidFill>
                  <a:schemeClr val="bg1"/>
                </a:solidFill>
              </a:rPr>
              <a:t>ako webová služba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0" y="76200"/>
            <a:ext cx="7467600" cy="1015622"/>
          </a:xfrm>
          <a:prstGeom prst="rect">
            <a:avLst/>
          </a:prstGeom>
          <a:noFill/>
          <a:ln>
            <a:noFill/>
          </a:ln>
        </p:spPr>
        <p:txBody>
          <a:bodyPr lIns="91425" tIns="45700" rIns="91425" bIns="45700" anchor="ctr" anchorCtr="0">
            <a:spAutoFit/>
          </a:bodyPr>
          <a:lstStyle/>
          <a:p>
            <a:pPr marL="0" marR="0" lvl="0" indent="0" algn="l" rtl="0">
              <a:spcBef>
                <a:spcPts val="0"/>
              </a:spcBef>
              <a:buClr>
                <a:schemeClr val="lt1"/>
              </a:buClr>
              <a:buSzPct val="25000"/>
              <a:buFont typeface="Calibri"/>
              <a:buNone/>
            </a:pPr>
            <a:r>
              <a:rPr lang="x-none" sz="6000" b="1" i="0" u="none" strike="noStrike" cap="none" baseline="0">
                <a:solidFill>
                  <a:schemeClr val="lt1"/>
                </a:solidFill>
                <a:ea typeface="Arial"/>
                <a:cs typeface="Arial"/>
                <a:sym typeface="Arial"/>
              </a:rPr>
              <a:t>	Probl</a:t>
            </a:r>
            <a:r>
              <a:rPr lang="x-none" sz="6000">
                <a:ea typeface="Arial"/>
                <a:cs typeface="Arial"/>
                <a:sym typeface="Arial"/>
              </a:rPr>
              <a:t>é</a:t>
            </a:r>
            <a:r>
              <a:rPr lang="x-none" sz="6000" b="1" i="0" u="none" strike="noStrike" cap="none" baseline="0">
                <a:solidFill>
                  <a:schemeClr val="lt1"/>
                </a:solidFill>
                <a:ea typeface="Arial"/>
                <a:cs typeface="Arial"/>
                <a:sym typeface="Arial"/>
              </a:rPr>
              <a:t>m</a:t>
            </a:r>
          </a:p>
        </p:txBody>
      </p:sp>
      <p:sp>
        <p:nvSpPr>
          <p:cNvPr id="42" name="Shape 42"/>
          <p:cNvSpPr txBox="1">
            <a:spLocks noGrp="1"/>
          </p:cNvSpPr>
          <p:nvPr>
            <p:ph idx="1"/>
          </p:nvPr>
        </p:nvSpPr>
        <p:spPr>
          <a:xfrm>
            <a:off x="457200" y="1600200"/>
            <a:ext cx="8229600" cy="4545819"/>
          </a:xfrm>
          <a:prstGeom prst="rect">
            <a:avLst/>
          </a:prstGeom>
          <a:noFill/>
          <a:ln>
            <a:noFill/>
          </a:ln>
        </p:spPr>
        <p:txBody>
          <a:bodyPr lIns="91425" tIns="45700" rIns="91425" bIns="45700" anchor="t" anchorCtr="0">
            <a:spAutoFit/>
          </a:bodyPr>
          <a:lstStyle/>
          <a:p>
            <a:pPr marL="457200" marR="0" lvl="0" indent="-419100" algn="l" rtl="0">
              <a:spcBef>
                <a:spcPts val="640"/>
              </a:spcBef>
              <a:buClr>
                <a:schemeClr val="dk1"/>
              </a:buClr>
              <a:buSzPct val="208333"/>
              <a:buFont typeface="Arial"/>
              <a:buChar char="•"/>
            </a:pPr>
            <a:r>
              <a:rPr lang="x-none" sz="2400"/>
              <a:t>Zahltenie používateľov</a:t>
            </a:r>
          </a:p>
          <a:p>
            <a:pPr marL="457200" marR="0" lvl="0" indent="-419100" algn="l" rtl="0">
              <a:spcBef>
                <a:spcPts val="640"/>
              </a:spcBef>
              <a:buClr>
                <a:schemeClr val="dk1"/>
              </a:buClr>
              <a:buSzPct val="208333"/>
              <a:buFont typeface="Arial"/>
              <a:buChar char="•"/>
            </a:pPr>
            <a:r>
              <a:rPr lang="x-none" sz="2400"/>
              <a:t>Narastajúci počet slov, obrázkov, reklám, odkazov (2x od 2003)</a:t>
            </a:r>
          </a:p>
          <a:p>
            <a:pPr marL="457200" marR="0" lvl="0" indent="-419100" algn="l" rtl="0">
              <a:spcBef>
                <a:spcPts val="640"/>
              </a:spcBef>
              <a:buClr>
                <a:schemeClr val="dk1"/>
              </a:buClr>
              <a:buSzPct val="208333"/>
              <a:buFont typeface="Arial"/>
              <a:buChar char="•"/>
            </a:pPr>
            <a:r>
              <a:rPr lang="x-none" sz="2400"/>
              <a:t>„Kvalita“ meraná množstvom</a:t>
            </a:r>
          </a:p>
          <a:p>
            <a:pPr>
              <a:buNone/>
            </a:pPr>
            <a:endParaRPr/>
          </a:p>
          <a:p>
            <a:pPr marR="0" lvl="0" algn="l" rtl="0">
              <a:spcBef>
                <a:spcPts val="640"/>
              </a:spcBef>
              <a:buNone/>
            </a:pPr>
            <a:r>
              <a:rPr lang="x-none" sz="2400"/>
              <a:t>Odporúčanie:</a:t>
            </a:r>
          </a:p>
          <a:p>
            <a:pPr marL="457200" marR="0" lvl="0" indent="-381000" algn="l" rtl="0">
              <a:spcBef>
                <a:spcPts val="640"/>
              </a:spcBef>
              <a:buClr>
                <a:schemeClr val="dk1"/>
              </a:buClr>
              <a:buSzPct val="166666"/>
              <a:buFont typeface="Arial"/>
              <a:buChar char="•"/>
            </a:pPr>
            <a:r>
              <a:rPr lang="x-none" sz="2400"/>
              <a:t>Doménovo závislé</a:t>
            </a:r>
          </a:p>
          <a:p>
            <a:pPr marL="457200" marR="0" lvl="0" indent="-381000" algn="l" rtl="0">
              <a:spcBef>
                <a:spcPts val="640"/>
              </a:spcBef>
              <a:buClr>
                <a:schemeClr val="dk1"/>
              </a:buClr>
              <a:buSzPct val="166666"/>
              <a:buFont typeface="Arial"/>
              <a:buChar char="•"/>
            </a:pPr>
            <a:r>
              <a:rPr lang="x-none" sz="2400"/>
              <a:t>Nutnosť opakovanej implementácie</a:t>
            </a:r>
          </a:p>
          <a:p>
            <a:pPr marL="457200" marR="0" lvl="0" indent="-381000" algn="l" rtl="0">
              <a:spcBef>
                <a:spcPts val="640"/>
              </a:spcBef>
              <a:buClr>
                <a:schemeClr val="dk1"/>
              </a:buClr>
              <a:buSzPct val="166666"/>
              <a:buFont typeface="Arial"/>
              <a:buChar char="•"/>
            </a:pPr>
            <a:r>
              <a:rPr lang="x-none" sz="2400"/>
              <a:t>Proces „objavovania“ parametrov</a:t>
            </a:r>
          </a:p>
          <a:p>
            <a:pPr marL="457200" marR="0" lvl="0" indent="-381000" algn="l" rtl="0">
              <a:spcBef>
                <a:spcPts val="640"/>
              </a:spcBef>
              <a:buClr>
                <a:schemeClr val="dk1"/>
              </a:buClr>
              <a:buSzPct val="166666"/>
              <a:buFont typeface="Arial"/>
              <a:buChar char="•"/>
            </a:pPr>
            <a:r>
              <a:rPr lang="x-none" sz="2400"/>
              <a:t>Využiteľnosť len v rámci jedného systému</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0" y="76200"/>
            <a:ext cx="7467600" cy="1015622"/>
          </a:xfrm>
          <a:prstGeom prst="rect">
            <a:avLst/>
          </a:prstGeom>
          <a:noFill/>
          <a:ln>
            <a:noFill/>
          </a:ln>
        </p:spPr>
        <p:txBody>
          <a:bodyPr lIns="91425" tIns="45700" rIns="91425" bIns="45700" anchor="ctr" anchorCtr="0">
            <a:spAutoFit/>
          </a:bodyPr>
          <a:lstStyle/>
          <a:p>
            <a:pPr marL="0" marR="0" lvl="0" indent="0" algn="l" rtl="0">
              <a:spcBef>
                <a:spcPts val="0"/>
              </a:spcBef>
              <a:buClr>
                <a:schemeClr val="lt1"/>
              </a:buClr>
              <a:buSzPct val="25000"/>
              <a:buFont typeface="Calibri"/>
              <a:buNone/>
            </a:pPr>
            <a:r>
              <a:rPr lang="x-none" sz="6000" b="1" i="0" u="none" strike="noStrike" cap="none" baseline="0">
                <a:solidFill>
                  <a:schemeClr val="lt1"/>
                </a:solidFill>
                <a:ea typeface="Arial"/>
                <a:cs typeface="Arial"/>
                <a:sym typeface="Arial"/>
              </a:rPr>
              <a:t>	RECO</a:t>
            </a:r>
          </a:p>
        </p:txBody>
      </p:sp>
      <p:sp>
        <p:nvSpPr>
          <p:cNvPr id="49" name="Shape 49"/>
          <p:cNvSpPr txBox="1">
            <a:spLocks noGrp="1"/>
          </p:cNvSpPr>
          <p:nvPr>
            <p:ph idx="1"/>
          </p:nvPr>
        </p:nvSpPr>
        <p:spPr>
          <a:prstGeom prst="rect">
            <a:avLst/>
          </a:prstGeom>
          <a:noFill/>
          <a:ln>
            <a:noFill/>
          </a:ln>
        </p:spPr>
        <p:txBody>
          <a:bodyPr lIns="91425" tIns="45700" rIns="91425" bIns="45700" anchor="t" anchorCtr="0">
            <a:spAutoFit/>
          </a:bodyPr>
          <a:lstStyle/>
          <a:p>
            <a:pPr marL="457200" marR="0" lvl="0" indent="-419100" algn="l" rtl="0">
              <a:spcBef>
                <a:spcPts val="640"/>
              </a:spcBef>
              <a:buClr>
                <a:schemeClr val="dk1"/>
              </a:buClr>
              <a:buSzPct val="166666"/>
              <a:buFont typeface="Arial"/>
              <a:buChar char="•"/>
            </a:pPr>
            <a:r>
              <a:rPr lang="x-none"/>
              <a:t>Rámec pre personalizované odporúčanie umožňujúci vysokú mieru rozšíriteľnosti</a:t>
            </a:r>
          </a:p>
          <a:p>
            <a:pPr marL="457200" marR="0" lvl="0" indent="-419100" algn="l" rtl="0">
              <a:spcBef>
                <a:spcPts val="640"/>
              </a:spcBef>
              <a:buClr>
                <a:schemeClr val="dk1"/>
              </a:buClr>
              <a:buSzPct val="166666"/>
              <a:buFont typeface="Arial"/>
              <a:buChar char="•"/>
            </a:pPr>
            <a:r>
              <a:rPr lang="x-none"/>
              <a:t>Sada nástrojov pre automatizáciu a zjednodušenie experimentovania</a:t>
            </a:r>
          </a:p>
          <a:p>
            <a:pPr marL="457200" marR="0" lvl="0" indent="-419100" algn="l" rtl="0">
              <a:spcBef>
                <a:spcPts val="640"/>
              </a:spcBef>
              <a:buClr>
                <a:schemeClr val="dk1"/>
              </a:buClr>
              <a:buSzPct val="166666"/>
              <a:buFont typeface="Arial"/>
              <a:buChar char="•"/>
            </a:pPr>
            <a:r>
              <a:rPr lang="x-none"/>
              <a:t>Abstrakcia od infraštruktúry</a:t>
            </a:r>
          </a:p>
          <a:p>
            <a:pPr marL="457200" marR="0" lvl="0" indent="-419100" algn="l" rtl="0">
              <a:spcBef>
                <a:spcPts val="640"/>
              </a:spcBef>
              <a:buClr>
                <a:schemeClr val="dk1"/>
              </a:buClr>
              <a:buSzPct val="166666"/>
              <a:buFont typeface="Arial"/>
              <a:buChar char="•"/>
            </a:pPr>
            <a:r>
              <a:rPr lang="x-none"/>
              <a:t>Jednoduchá integrácia do webových sídel</a:t>
            </a:r>
          </a:p>
          <a:p>
            <a:pPr marL="457200" marR="0" lvl="0" indent="-419100" algn="l" rtl="0">
              <a:spcBef>
                <a:spcPts val="640"/>
              </a:spcBef>
              <a:buClr>
                <a:schemeClr val="dk1"/>
              </a:buClr>
              <a:buSzPct val="166666"/>
              <a:buFont typeface="Arial"/>
              <a:buChar char="•"/>
            </a:pPr>
            <a:r>
              <a:rPr lang="x-none"/>
              <a:t>Podpora AB testovania</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0" y="76200"/>
            <a:ext cx="7467600" cy="1015622"/>
          </a:xfrm>
          <a:prstGeom prst="rect">
            <a:avLst/>
          </a:prstGeom>
          <a:noFill/>
          <a:ln>
            <a:noFill/>
          </a:ln>
        </p:spPr>
        <p:txBody>
          <a:bodyPr lIns="91425" tIns="45700" rIns="91425" bIns="45700" anchor="ctr" anchorCtr="0">
            <a:spAutoFit/>
          </a:bodyPr>
          <a:lstStyle/>
          <a:p>
            <a:pPr marL="0" marR="0" lvl="0" indent="0" algn="l" rtl="0">
              <a:spcBef>
                <a:spcPts val="0"/>
              </a:spcBef>
              <a:buClr>
                <a:schemeClr val="lt1"/>
              </a:buClr>
              <a:buSzPct val="25000"/>
              <a:buFont typeface="Calibri"/>
              <a:buNone/>
            </a:pPr>
            <a:r>
              <a:rPr lang="x-none" sz="6000" b="1" i="0" u="none" strike="noStrike" cap="none" baseline="0">
                <a:solidFill>
                  <a:schemeClr val="lt1"/>
                </a:solidFill>
                <a:ea typeface="Arial"/>
                <a:cs typeface="Arial"/>
                <a:sym typeface="Arial"/>
              </a:rPr>
              <a:t>	Archite</a:t>
            </a:r>
            <a:r>
              <a:rPr lang="x-none" sz="6000">
                <a:ea typeface="Arial"/>
                <a:cs typeface="Arial"/>
                <a:sym typeface="Arial"/>
              </a:rPr>
              <a:t>ktúra</a:t>
            </a:r>
          </a:p>
        </p:txBody>
      </p:sp>
      <p:sp>
        <p:nvSpPr>
          <p:cNvPr id="4" name="Zástupný symbol obsahu 3"/>
          <p:cNvSpPr>
            <a:spLocks noGrp="1"/>
          </p:cNvSpPr>
          <p:nvPr>
            <p:ph idx="1"/>
          </p:nvPr>
        </p:nvSpPr>
        <p:spPr/>
        <p:txBody>
          <a:bodyPr/>
          <a:lstStyle/>
          <a:p>
            <a:endParaRPr lang="en-US"/>
          </a:p>
        </p:txBody>
      </p:sp>
      <p:sp>
        <p:nvSpPr>
          <p:cNvPr id="56" name="Shape 56"/>
          <p:cNvSpPr/>
          <p:nvPr/>
        </p:nvSpPr>
        <p:spPr>
          <a:xfrm>
            <a:off x="938204" y="2428867"/>
            <a:ext cx="7267592" cy="3604372"/>
          </a:xfrm>
          <a:prstGeom prst="rect">
            <a:avLst/>
          </a:prstGeom>
          <a:blipFill>
            <a:blip r:embed="rId3"/>
            <a:stretch>
              <a:fillRect/>
            </a:stretch>
          </a:blipFill>
        </p:spPr>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0" y="76200"/>
            <a:ext cx="7467600" cy="1015622"/>
          </a:xfrm>
          <a:prstGeom prst="rect">
            <a:avLst/>
          </a:prstGeom>
          <a:noFill/>
          <a:ln>
            <a:noFill/>
          </a:ln>
        </p:spPr>
        <p:txBody>
          <a:bodyPr lIns="91425" tIns="45700" rIns="91425" bIns="45700" anchor="ctr" anchorCtr="0">
            <a:spAutoFit/>
          </a:bodyPr>
          <a:lstStyle/>
          <a:p>
            <a:pPr marL="0" marR="0" lvl="0" indent="0" algn="l" rtl="0">
              <a:spcBef>
                <a:spcPts val="0"/>
              </a:spcBef>
              <a:buClr>
                <a:schemeClr val="lt1"/>
              </a:buClr>
              <a:buSzPct val="25000"/>
              <a:buFont typeface="Calibri"/>
              <a:buNone/>
            </a:pPr>
            <a:r>
              <a:rPr lang="x-none" sz="6000">
                <a:ea typeface="Arial"/>
                <a:cs typeface="Arial"/>
                <a:sym typeface="Arial"/>
              </a:rPr>
              <a:t>	Použitie</a:t>
            </a:r>
          </a:p>
        </p:txBody>
      </p:sp>
      <p:sp>
        <p:nvSpPr>
          <p:cNvPr id="63" name="Shape 63"/>
          <p:cNvSpPr txBox="1">
            <a:spLocks noGrp="1"/>
          </p:cNvSpPr>
          <p:nvPr>
            <p:ph idx="1"/>
          </p:nvPr>
        </p:nvSpPr>
        <p:spPr>
          <a:prstGeom prst="rect">
            <a:avLst/>
          </a:prstGeom>
          <a:noFill/>
          <a:ln>
            <a:noFill/>
          </a:ln>
        </p:spPr>
        <p:txBody>
          <a:bodyPr lIns="91425" tIns="45700" rIns="91425" bIns="45700" anchor="t" anchorCtr="0">
            <a:spAutoFit/>
          </a:bodyPr>
          <a:lstStyle/>
          <a:p>
            <a:pPr marL="342900" marR="0" lvl="0" indent="-342900" algn="l" rtl="0">
              <a:spcBef>
                <a:spcPts val="640"/>
              </a:spcBef>
              <a:buClr>
                <a:schemeClr val="dk1"/>
              </a:buClr>
              <a:buSzPct val="105555"/>
              <a:buFont typeface="Arial"/>
              <a:buChar char="•"/>
            </a:pPr>
            <a:r>
              <a:rPr lang="x-none"/>
              <a:t>Registrácia</a:t>
            </a:r>
          </a:p>
          <a:p>
            <a:pPr marL="342900" marR="0" lvl="0" indent="-342900" algn="l" rtl="0">
              <a:spcBef>
                <a:spcPts val="640"/>
              </a:spcBef>
              <a:buClr>
                <a:schemeClr val="dk1"/>
              </a:buClr>
              <a:buSzPct val="105555"/>
              <a:buFont typeface="Arial"/>
              <a:buChar char="•"/>
            </a:pPr>
            <a:r>
              <a:rPr lang="x-none"/>
              <a:t>Zloženie odporúčača z existujúcich modulov</a:t>
            </a:r>
          </a:p>
          <a:p>
            <a:pPr marL="342900" marR="0" lvl="0" indent="-342900" algn="l" rtl="0">
              <a:spcBef>
                <a:spcPts val="640"/>
              </a:spcBef>
              <a:buClr>
                <a:schemeClr val="dk1"/>
              </a:buClr>
              <a:buSzPct val="105555"/>
              <a:buFont typeface="Arial"/>
              <a:buChar char="•"/>
            </a:pPr>
            <a:r>
              <a:rPr lang="x-none"/>
              <a:t>I</a:t>
            </a:r>
            <a:r>
              <a:rPr lang="x-none" b="0" i="0" u="none" strike="noStrike" cap="none" baseline="0">
                <a:solidFill>
                  <a:schemeClr val="dk1"/>
                </a:solidFill>
              </a:rPr>
              <a:t>mport d</a:t>
            </a:r>
            <a:r>
              <a:rPr lang="x-none"/>
              <a:t>át</a:t>
            </a:r>
          </a:p>
          <a:p>
            <a:pPr marL="342900" marR="0" lvl="0" indent="-342900" algn="l" rtl="0">
              <a:spcBef>
                <a:spcPts val="640"/>
              </a:spcBef>
              <a:buClr>
                <a:schemeClr val="dk1"/>
              </a:buClr>
              <a:buSzPct val="105555"/>
              <a:buFont typeface="Arial"/>
              <a:buChar char="•"/>
            </a:pPr>
            <a:r>
              <a:rPr lang="x-none"/>
              <a:t>Integrácia</a:t>
            </a:r>
          </a:p>
          <a:p>
            <a:pPr marL="342900" marR="0" lvl="0" indent="-342900" algn="l" rtl="0">
              <a:spcBef>
                <a:spcPts val="640"/>
              </a:spcBef>
              <a:buClr>
                <a:schemeClr val="dk1"/>
              </a:buClr>
              <a:buSzPct val="105555"/>
              <a:buFont typeface="Arial"/>
              <a:buChar char="•"/>
            </a:pPr>
            <a:r>
              <a:rPr lang="x-none"/>
              <a:t>Vytvoriť a zapojiť vlastný modul </a:t>
            </a:r>
          </a:p>
          <a:p>
            <a:pPr marL="342900" marR="0" lvl="0" indent="-342900" algn="l" rtl="0">
              <a:spcBef>
                <a:spcPts val="640"/>
              </a:spcBef>
              <a:buClr>
                <a:schemeClr val="dk1"/>
              </a:buClr>
              <a:buSzPct val="105555"/>
              <a:buFont typeface="Arial"/>
              <a:buChar char="•"/>
            </a:pPr>
            <a:r>
              <a:rPr lang="x-none"/>
              <a:t>Vyhodnocovať pomocou spätnej väzby</a:t>
            </a:r>
          </a:p>
          <a:p>
            <a:pPr marL="342900" marR="0" lvl="0" indent="-342900" algn="l" rtl="0">
              <a:spcBef>
                <a:spcPts val="640"/>
              </a:spcBef>
              <a:buClr>
                <a:schemeClr val="dk1"/>
              </a:buClr>
              <a:buSzPct val="105555"/>
              <a:buFont typeface="Arial"/>
              <a:buChar char="•"/>
            </a:pPr>
            <a:r>
              <a:rPr lang="x-none"/>
              <a:t>Porovnávať cez</a:t>
            </a:r>
            <a:r>
              <a:rPr lang="x-none" b="0" i="0" u="none" strike="noStrike" cap="none" baseline="0">
                <a:solidFill>
                  <a:schemeClr val="dk1"/>
                </a:solidFill>
              </a:rPr>
              <a:t> AB-testing</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0" y="76200"/>
            <a:ext cx="7467600" cy="1015622"/>
          </a:xfrm>
          <a:prstGeom prst="rect">
            <a:avLst/>
          </a:prstGeom>
          <a:noFill/>
          <a:ln>
            <a:noFill/>
          </a:ln>
        </p:spPr>
        <p:txBody>
          <a:bodyPr lIns="91425" tIns="45700" rIns="91425" bIns="45700" anchor="ctr" anchorCtr="0">
            <a:spAutoFit/>
          </a:bodyPr>
          <a:lstStyle/>
          <a:p>
            <a:pPr marL="0" marR="0" lvl="0" indent="0" algn="l" rtl="0">
              <a:spcBef>
                <a:spcPts val="0"/>
              </a:spcBef>
              <a:buClr>
                <a:schemeClr val="lt1"/>
              </a:buClr>
              <a:buSzPct val="25000"/>
              <a:buFont typeface="Calibri"/>
              <a:buNone/>
            </a:pPr>
            <a:r>
              <a:rPr lang="x-none" sz="6000" b="1" i="0" u="none" strike="noStrike" cap="none" baseline="0">
                <a:solidFill>
                  <a:schemeClr val="lt1"/>
                </a:solidFill>
                <a:ea typeface="Arial"/>
                <a:cs typeface="Arial"/>
                <a:sym typeface="Arial"/>
              </a:rPr>
              <a:t>	Interface</a:t>
            </a:r>
          </a:p>
        </p:txBody>
      </p:sp>
      <p:sp>
        <p:nvSpPr>
          <p:cNvPr id="4" name="Zástupný symbol obsahu 3"/>
          <p:cNvSpPr>
            <a:spLocks noGrp="1"/>
          </p:cNvSpPr>
          <p:nvPr>
            <p:ph idx="1"/>
          </p:nvPr>
        </p:nvSpPr>
        <p:spPr/>
        <p:txBody>
          <a:bodyPr/>
          <a:lstStyle/>
          <a:p>
            <a:endParaRPr lang="en-US"/>
          </a:p>
        </p:txBody>
      </p:sp>
      <p:sp>
        <p:nvSpPr>
          <p:cNvPr id="70" name="Shape 70"/>
          <p:cNvSpPr/>
          <p:nvPr/>
        </p:nvSpPr>
        <p:spPr>
          <a:xfrm>
            <a:off x="0" y="1357298"/>
            <a:ext cx="9144001" cy="5067418"/>
          </a:xfrm>
          <a:prstGeom prst="rect">
            <a:avLst/>
          </a:prstGeom>
          <a:blipFill>
            <a:blip r:embed="rId3"/>
            <a:stretch>
              <a:fillRect/>
            </a:stretch>
          </a:blipFill>
        </p:spPr>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0" y="76200"/>
            <a:ext cx="7467600" cy="1015622"/>
          </a:xfrm>
          <a:prstGeom prst="rect">
            <a:avLst/>
          </a:prstGeom>
          <a:noFill/>
          <a:ln>
            <a:noFill/>
          </a:ln>
        </p:spPr>
        <p:txBody>
          <a:bodyPr lIns="91425" tIns="45700" rIns="91425" bIns="45700" anchor="ctr" anchorCtr="0">
            <a:spAutoFit/>
          </a:bodyPr>
          <a:lstStyle/>
          <a:p>
            <a:pPr marL="0" marR="0" lvl="0" indent="0" algn="l" rtl="0">
              <a:spcBef>
                <a:spcPts val="0"/>
              </a:spcBef>
              <a:buClr>
                <a:schemeClr val="lt1"/>
              </a:buClr>
              <a:buSzPct val="25000"/>
              <a:buFont typeface="Calibri"/>
              <a:buNone/>
            </a:pPr>
            <a:r>
              <a:rPr lang="x-none" sz="6000" b="1" i="0" u="none" strike="noStrike" cap="none" baseline="0">
                <a:solidFill>
                  <a:schemeClr val="lt1"/>
                </a:solidFill>
                <a:ea typeface="Arial"/>
                <a:cs typeface="Arial"/>
                <a:sym typeface="Arial"/>
              </a:rPr>
              <a:t>	</a:t>
            </a:r>
            <a:r>
              <a:rPr lang="x-none" sz="6000">
                <a:ea typeface="Arial"/>
                <a:cs typeface="Arial"/>
                <a:sym typeface="Arial"/>
              </a:rPr>
              <a:t>Ako na to?</a:t>
            </a:r>
          </a:p>
        </p:txBody>
      </p:sp>
      <p:sp>
        <p:nvSpPr>
          <p:cNvPr id="77" name="Shape 77"/>
          <p:cNvSpPr txBox="1">
            <a:spLocks noGrp="1"/>
          </p:cNvSpPr>
          <p:nvPr>
            <p:ph idx="1"/>
          </p:nvPr>
        </p:nvSpPr>
        <p:spPr>
          <a:prstGeom prst="rect">
            <a:avLst/>
          </a:prstGeom>
          <a:noFill/>
          <a:ln>
            <a:noFill/>
          </a:ln>
        </p:spPr>
        <p:txBody>
          <a:bodyPr lIns="91425" tIns="45700" rIns="91425" bIns="45700" anchor="t" anchorCtr="0">
            <a:spAutoFit/>
          </a:bodyPr>
          <a:lstStyle/>
          <a:p>
            <a:pPr marL="514350" marR="0" lvl="0" indent="-514350" algn="l" rtl="0">
              <a:spcBef>
                <a:spcPts val="640"/>
              </a:spcBef>
              <a:buClr>
                <a:schemeClr val="dk1"/>
              </a:buClr>
              <a:buSzPct val="100000"/>
              <a:buFont typeface="Calibri"/>
              <a:buAutoNum type="arabicPeriod"/>
            </a:pPr>
            <a:r>
              <a:rPr lang="x-none" sz="3200"/>
              <a:t>Vymysli a implementuj odporúčač</a:t>
            </a:r>
          </a:p>
          <a:p>
            <a:pPr marL="914400" marR="0" lvl="1" indent="-520700" algn="l" rtl="0">
              <a:spcBef>
                <a:spcPts val="560"/>
              </a:spcBef>
              <a:buClr>
                <a:schemeClr val="dk1"/>
              </a:buClr>
              <a:buSzPct val="101190"/>
              <a:buFont typeface="Arial"/>
              <a:buChar char="•"/>
            </a:pPr>
            <a:r>
              <a:rPr lang="x-none" sz="2800"/>
              <a:t>Zabudované  funkcie</a:t>
            </a:r>
          </a:p>
          <a:p>
            <a:pPr marL="914400" marR="0" lvl="1" indent="-520700" algn="l" rtl="0">
              <a:spcBef>
                <a:spcPts val="560"/>
              </a:spcBef>
              <a:buClr>
                <a:schemeClr val="dk1"/>
              </a:buClr>
              <a:buSzPct val="101190"/>
              <a:buFont typeface="Arial"/>
              <a:buChar char="•"/>
            </a:pPr>
            <a:r>
              <a:rPr lang="x-none" sz="2800"/>
              <a:t>Dátová vrstva</a:t>
            </a:r>
          </a:p>
          <a:p>
            <a:pPr marL="514350" marR="0" lvl="0" indent="-514350" algn="l" rtl="0">
              <a:spcBef>
                <a:spcPts val="640"/>
              </a:spcBef>
              <a:buClr>
                <a:schemeClr val="dk1"/>
              </a:buClr>
              <a:buSzPct val="100000"/>
              <a:buFont typeface="Calibri"/>
              <a:buAutoNum type="arabicPeriod"/>
            </a:pPr>
            <a:r>
              <a:rPr lang="x-none" sz="3200"/>
              <a:t>Vytvor</a:t>
            </a:r>
            <a:r>
              <a:rPr lang="x-none" sz="3200" b="0" i="0" u="none" strike="noStrike" cap="none" baseline="0">
                <a:solidFill>
                  <a:schemeClr val="dk1"/>
                </a:solidFill>
              </a:rPr>
              <a:t> .jar </a:t>
            </a:r>
            <a:r>
              <a:rPr lang="x-none" sz="3200"/>
              <a:t>súbor</a:t>
            </a:r>
          </a:p>
          <a:p>
            <a:pPr marL="514350" marR="0" lvl="0" indent="-514350" algn="l" rtl="0">
              <a:spcBef>
                <a:spcPts val="640"/>
              </a:spcBef>
              <a:buClr>
                <a:schemeClr val="dk1"/>
              </a:buClr>
              <a:buSzPct val="100000"/>
              <a:buFont typeface="Calibri"/>
              <a:buAutoNum type="arabicPeriod"/>
            </a:pPr>
            <a:r>
              <a:rPr lang="x-none" sz="3200"/>
              <a:t>Nahraj ho cez webové rozhranie</a:t>
            </a:r>
          </a:p>
          <a:p>
            <a:pPr marL="514350" marR="0" lvl="0" indent="-514350" algn="l" rtl="0">
              <a:spcBef>
                <a:spcPts val="640"/>
              </a:spcBef>
              <a:buClr>
                <a:schemeClr val="dk1"/>
              </a:buClr>
              <a:buSzPct val="100000"/>
              <a:buFont typeface="Calibri"/>
              <a:buAutoNum type="arabicPeriod"/>
            </a:pPr>
            <a:r>
              <a:rPr lang="x-none" sz="3200"/>
              <a:t>Odporúčačaj</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0" y="76200"/>
            <a:ext cx="7467600" cy="1015622"/>
          </a:xfrm>
          <a:prstGeom prst="rect">
            <a:avLst/>
          </a:prstGeom>
          <a:noFill/>
          <a:ln>
            <a:noFill/>
          </a:ln>
        </p:spPr>
        <p:txBody>
          <a:bodyPr lIns="91425" tIns="45700" rIns="91425" bIns="45700" anchor="ctr" anchorCtr="0">
            <a:spAutoFit/>
          </a:bodyPr>
          <a:lstStyle/>
          <a:p>
            <a:pPr marL="0" marR="0" lvl="0" indent="0" algn="l" rtl="0">
              <a:spcBef>
                <a:spcPts val="0"/>
              </a:spcBef>
              <a:buClr>
                <a:schemeClr val="lt1"/>
              </a:buClr>
              <a:buSzPct val="25000"/>
              <a:buFont typeface="Calibri"/>
              <a:buNone/>
            </a:pPr>
            <a:r>
              <a:rPr lang="x-none" sz="6000" b="1" i="0" u="none" strike="noStrike" cap="none" baseline="0">
                <a:solidFill>
                  <a:schemeClr val="lt1"/>
                </a:solidFill>
                <a:ea typeface="Arial"/>
                <a:cs typeface="Arial"/>
                <a:sym typeface="Arial"/>
              </a:rPr>
              <a:t>	Integr</a:t>
            </a:r>
            <a:r>
              <a:rPr lang="x-none" sz="6000">
                <a:ea typeface="Arial"/>
                <a:cs typeface="Arial"/>
                <a:sym typeface="Arial"/>
              </a:rPr>
              <a:t>ácia</a:t>
            </a:r>
          </a:p>
        </p:txBody>
      </p:sp>
      <p:sp>
        <p:nvSpPr>
          <p:cNvPr id="84" name="Shape 84"/>
          <p:cNvSpPr txBox="1">
            <a:spLocks noGrp="1"/>
          </p:cNvSpPr>
          <p:nvPr>
            <p:ph idx="1"/>
          </p:nvPr>
        </p:nvSpPr>
        <p:spPr>
          <a:prstGeom prst="rect">
            <a:avLst/>
          </a:prstGeom>
          <a:noFill/>
          <a:ln>
            <a:noFill/>
          </a:ln>
        </p:spPr>
        <p:txBody>
          <a:bodyPr lIns="91425" tIns="45700" rIns="91425" bIns="45700" anchor="t" anchorCtr="0">
            <a:spAutoFit/>
          </a:bodyPr>
          <a:lstStyle/>
          <a:p>
            <a:pPr marL="342900" marR="0" lvl="0" indent="-342900" algn="l" rtl="0">
              <a:spcBef>
                <a:spcPts val="640"/>
              </a:spcBef>
              <a:buClr>
                <a:schemeClr val="dk1"/>
              </a:buClr>
              <a:buSzPct val="98958"/>
              <a:buFont typeface="Arial"/>
              <a:buChar char="•"/>
            </a:pPr>
            <a:r>
              <a:rPr lang="x-none" sz="3200" b="0" i="0" u="none" strike="noStrike" cap="none" baseline="0">
                <a:solidFill>
                  <a:schemeClr val="dk1"/>
                </a:solidFill>
                <a:latin typeface="Calibri"/>
                <a:ea typeface="Calibri"/>
                <a:cs typeface="Calibri"/>
                <a:sym typeface="Calibri"/>
              </a:rPr>
              <a:t>REST web-service</a:t>
            </a:r>
          </a:p>
        </p:txBody>
      </p:sp>
      <p:sp>
        <p:nvSpPr>
          <p:cNvPr id="85" name="Shape 85"/>
          <p:cNvSpPr txBox="1"/>
          <p:nvPr/>
        </p:nvSpPr>
        <p:spPr>
          <a:xfrm>
            <a:off x="414366" y="3429000"/>
            <a:ext cx="8229600" cy="757229"/>
          </a:xfrm>
          <a:prstGeom prst="rect">
            <a:avLst/>
          </a:prstGeom>
          <a:noFill/>
          <a:ln>
            <a:noFill/>
          </a:ln>
        </p:spPr>
        <p:txBody>
          <a:bodyPr lIns="91425" tIns="45700" rIns="91425" bIns="45700" anchor="t" anchorCtr="0">
            <a:spAutoFit/>
          </a:bodyPr>
          <a:lstStyle/>
          <a:p>
            <a:pPr marL="342900" marR="0" lvl="0" indent="-342900" algn="l" rtl="0">
              <a:lnSpc>
                <a:spcPct val="100000"/>
              </a:lnSpc>
              <a:spcBef>
                <a:spcPts val="640"/>
              </a:spcBef>
              <a:spcAft>
                <a:spcPts val="0"/>
              </a:spcAft>
              <a:buClr>
                <a:schemeClr val="dk1"/>
              </a:buClr>
              <a:buSzPct val="98958"/>
              <a:buFont typeface="Arial"/>
              <a:buChar char="•"/>
            </a:pPr>
            <a:r>
              <a:rPr lang="x-none" sz="3200" b="0" i="0" u="none" strike="noStrike" cap="none" baseline="0">
                <a:solidFill>
                  <a:schemeClr val="dk1"/>
                </a:solidFill>
                <a:latin typeface="Calibri"/>
                <a:ea typeface="Calibri"/>
                <a:cs typeface="Calibri"/>
                <a:sym typeface="Calibri"/>
              </a:rPr>
              <a:t>jQuery plugin</a:t>
            </a:r>
          </a:p>
        </p:txBody>
      </p:sp>
      <p:sp>
        <p:nvSpPr>
          <p:cNvPr id="86" name="Shape 86"/>
          <p:cNvSpPr txBox="1"/>
          <p:nvPr/>
        </p:nvSpPr>
        <p:spPr>
          <a:xfrm>
            <a:off x="757181" y="2071678"/>
            <a:ext cx="7641900" cy="1431130"/>
          </a:xfrm>
          <a:prstGeom prst="rect">
            <a:avLst/>
          </a:prstGeom>
          <a:noFill/>
          <a:ln w="9525" cap="flat">
            <a:solidFill>
              <a:schemeClr val="accent1"/>
            </a:solidFill>
            <a:prstDash val="lgDash"/>
            <a:bevel/>
            <a:headEnd type="none" w="med" len="med"/>
            <a:tailEnd type="none" w="med" len="med"/>
          </a:ln>
        </p:spPr>
        <p:txBody>
          <a:bodyPr lIns="91425" tIns="91425" rIns="91425" bIns="91425" anchor="t" anchorCtr="0">
            <a:spAutoFit/>
          </a:bodyPr>
          <a:lstStyle/>
          <a:p>
            <a:pPr marL="0" marR="0" lvl="0" indent="0" algn="l" rtl="0">
              <a:lnSpc>
                <a:spcPct val="150000"/>
              </a:lnSpc>
              <a:buClr>
                <a:schemeClr val="dk1"/>
              </a:buClr>
              <a:buSzPct val="25000"/>
              <a:buFont typeface="Courier New"/>
              <a:buNone/>
            </a:pPr>
            <a:r>
              <a:rPr lang="x-none" sz="1800" b="0" i="0" u="none" strike="noStrike" cap="none" baseline="0">
                <a:solidFill>
                  <a:schemeClr val="dk1"/>
                </a:solidFill>
                <a:latin typeface="Courier New"/>
                <a:ea typeface="Courier New"/>
                <a:cs typeface="Courier New"/>
                <a:sym typeface="Courier New"/>
              </a:rPr>
              <a:t>curl "http://team12-11.ucebne.fiit.stuba.sk/app/api/</a:t>
            </a:r>
          </a:p>
          <a:p>
            <a:pPr marL="0" marR="0" lvl="0" indent="0" algn="l" rtl="0">
              <a:lnSpc>
                <a:spcPct val="150000"/>
              </a:lnSpc>
              <a:buClr>
                <a:schemeClr val="dk1"/>
              </a:buClr>
              <a:buSzPct val="25000"/>
              <a:buFont typeface="Courier New"/>
              <a:buNone/>
            </a:pPr>
            <a:r>
              <a:rPr lang="x-none" sz="1800" b="0" i="0" u="none" strike="noStrike" cap="none" baseline="0">
                <a:solidFill>
                  <a:schemeClr val="dk1"/>
                </a:solidFill>
                <a:latin typeface="Courier New"/>
                <a:ea typeface="Courier New"/>
                <a:cs typeface="Courier New"/>
                <a:sym typeface="Courier New"/>
              </a:rPr>
              <a:t>recommend</a:t>
            </a:r>
            <a:r>
              <a:rPr lang="x-none" sz="1800" b="0" i="1" u="none" strike="noStrike" cap="none" baseline="0">
                <a:solidFill>
                  <a:schemeClr val="dk1"/>
                </a:solidFill>
                <a:latin typeface="Courier New"/>
                <a:ea typeface="Courier New"/>
                <a:cs typeface="Courier New"/>
                <a:sym typeface="Courier New"/>
              </a:rPr>
              <a:t>.format?apikey</a:t>
            </a:r>
            <a:r>
              <a:rPr lang="x-none" sz="1800" b="0" i="0" u="none" strike="noStrike" cap="none" baseline="0">
                <a:solidFill>
                  <a:schemeClr val="dk1"/>
                </a:solidFill>
                <a:latin typeface="Courier New"/>
                <a:ea typeface="Courier New"/>
                <a:cs typeface="Courier New"/>
                <a:sym typeface="Courier New"/>
              </a:rPr>
              <a:t>=your_apikey&amp;config=configuration_name&amp;user=user_identification"</a:t>
            </a:r>
          </a:p>
        </p:txBody>
      </p:sp>
      <p:sp>
        <p:nvSpPr>
          <p:cNvPr id="87" name="Shape 87"/>
          <p:cNvSpPr txBox="1"/>
          <p:nvPr/>
        </p:nvSpPr>
        <p:spPr>
          <a:xfrm>
            <a:off x="748752" y="4000505"/>
            <a:ext cx="7680900" cy="2677626"/>
          </a:xfrm>
          <a:prstGeom prst="rect">
            <a:avLst/>
          </a:prstGeom>
          <a:noFill/>
          <a:ln w="9525" cap="flat">
            <a:solidFill>
              <a:schemeClr val="accent1"/>
            </a:solidFill>
            <a:prstDash val="lgDash"/>
            <a:round/>
            <a:headEnd type="none" w="med" len="med"/>
            <a:tailEnd type="none" w="med" len="med"/>
          </a:ln>
        </p:spPr>
        <p:txBody>
          <a:bodyPr lIns="91425" tIns="91425" rIns="91425" bIns="91425" anchor="t" anchorCtr="0">
            <a:spAutoFit/>
          </a:bodyPr>
          <a:lstStyle/>
          <a:p>
            <a:pPr marL="0" marR="0" lvl="0" indent="0" algn="l" rtl="0">
              <a:buClr>
                <a:schemeClr val="dk1"/>
              </a:buClr>
              <a:buSzPct val="25000"/>
              <a:buFont typeface="Courier New"/>
              <a:buNone/>
            </a:pPr>
            <a:r>
              <a:rPr lang="x-none" sz="1800" b="0" i="0" u="none" strike="noStrike" cap="none" baseline="0">
                <a:solidFill>
                  <a:schemeClr val="dk1"/>
                </a:solidFill>
                <a:latin typeface="Courier New"/>
                <a:ea typeface="Courier New"/>
                <a:cs typeface="Courier New"/>
                <a:sym typeface="Courier New"/>
              </a:rPr>
              <a:t>&lt;script type="text/javascript"&gt;</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jQuery(document).ready(function(){</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jQuery("#reco").reco({</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apikey: 'your_apikey',</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user: 'user_identifiction',</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config: 'configuration_name'</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a:t>
            </a:r>
            <a:br>
              <a:rPr lang="x-none" sz="1800" b="0" i="0" u="none" strike="noStrike" cap="none" baseline="0">
                <a:solidFill>
                  <a:schemeClr val="dk1"/>
                </a:solidFill>
                <a:latin typeface="Courier New"/>
                <a:ea typeface="Courier New"/>
                <a:cs typeface="Courier New"/>
                <a:sym typeface="Courier New"/>
              </a:rPr>
            </a:br>
            <a:r>
              <a:rPr lang="x-none" sz="1800" b="0" i="0" u="none" strike="noStrike" cap="none" baseline="0">
                <a:solidFill>
                  <a:schemeClr val="dk1"/>
                </a:solidFill>
                <a:latin typeface="Courier New"/>
                <a:ea typeface="Courier New"/>
                <a:cs typeface="Courier New"/>
                <a:sym typeface="Courier New"/>
              </a:rPr>
              <a:t>  &lt;/script&gt;</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0" y="76200"/>
            <a:ext cx="7467600" cy="1107965"/>
          </a:xfrm>
          <a:prstGeom prst="rect">
            <a:avLst/>
          </a:prstGeom>
        </p:spPr>
        <p:txBody>
          <a:bodyPr lIns="91425" tIns="91425" rIns="91425" bIns="91425" anchor="ctr" anchorCtr="0">
            <a:spAutoFit/>
          </a:bodyPr>
          <a:lstStyle/>
          <a:p>
            <a:pPr indent="457200" algn="l">
              <a:buNone/>
            </a:pPr>
            <a:r>
              <a:rPr lang="x-none" sz="6000">
                <a:ea typeface="Arial"/>
                <a:cs typeface="Arial"/>
                <a:sym typeface="Arial"/>
              </a:rPr>
              <a:t>Kontakty</a:t>
            </a:r>
          </a:p>
        </p:txBody>
      </p:sp>
      <p:sp>
        <p:nvSpPr>
          <p:cNvPr id="94" name="Shape 94"/>
          <p:cNvSpPr txBox="1">
            <a:spLocks noGrp="1"/>
          </p:cNvSpPr>
          <p:nvPr>
            <p:ph idx="1"/>
          </p:nvPr>
        </p:nvSpPr>
        <p:spPr>
          <a:xfrm>
            <a:off x="457200" y="2355878"/>
            <a:ext cx="8229600" cy="1858940"/>
          </a:xfrm>
          <a:prstGeom prst="rect">
            <a:avLst/>
          </a:prstGeom>
        </p:spPr>
        <p:txBody>
          <a:bodyPr lIns="91425" tIns="91425" rIns="91425" bIns="91425" anchor="t" anchorCtr="0">
            <a:spAutoFit/>
          </a:bodyPr>
          <a:lstStyle/>
          <a:p>
            <a:pPr lvl="0" algn="ctr" rtl="0">
              <a:buNone/>
            </a:pPr>
            <a:r>
              <a:rPr lang="x-none" u="sng"/>
              <a:t>http://team12-11.ucebne.fiit.stuba.sk</a:t>
            </a:r>
            <a:endParaRPr lang="x-none" u="sng">
              <a:hlinkClick r:id="rId3"/>
            </a:endParaRPr>
          </a:p>
          <a:p>
            <a:endParaRPr/>
          </a:p>
          <a:p>
            <a:pPr lvl="0" algn="ctr" rtl="0">
              <a:buNone/>
            </a:pPr>
            <a:r>
              <a:rPr lang="x-none"/>
              <a:t>kompan@fiit.stuba.sk, sevo_jakub@yahoo.fr</a:t>
            </a:r>
          </a:p>
        </p:txBody>
      </p:sp>
    </p:spTree>
  </p:cSld>
  <p:clrMapOvr>
    <a:masterClrMapping/>
  </p:clrMapOvr>
  <p:transition spd="slow">
    <p:cut/>
  </p:transition>
</p:sld>
</file>

<file path=ppt/theme/theme1.xml><?xml version="1.0" encoding="utf-8"?>
<a:theme xmlns:a="http://schemas.openxmlformats.org/drawingml/2006/main" name="Reco-puzzl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4D08E55-19A4-4E8C-8093-1EBC7E9F8F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Reco-puzzle</Template>
  <TotalTime>1906</TotalTime>
  <Words>997</Words>
  <Application>Microsoft Office PowerPoint</Application>
  <PresentationFormat>Prezentácia na obrazovke (4:3)</PresentationFormat>
  <Paragraphs>71</Paragraphs>
  <Slides>9</Slides>
  <Notes>9</Notes>
  <HiddenSlides>0</HiddenSlides>
  <MMClips>0</MMClips>
  <ScaleCrop>false</ScaleCrop>
  <HeadingPairs>
    <vt:vector size="4" baseType="variant">
      <vt:variant>
        <vt:lpstr>Motív</vt:lpstr>
      </vt:variant>
      <vt:variant>
        <vt:i4>1</vt:i4>
      </vt:variant>
      <vt:variant>
        <vt:lpstr>Nadpisy snímok</vt:lpstr>
      </vt:variant>
      <vt:variant>
        <vt:i4>9</vt:i4>
      </vt:variant>
    </vt:vector>
  </HeadingPairs>
  <TitlesOfParts>
    <vt:vector size="10" baseType="lpstr">
      <vt:lpstr>Reco-puzzle</vt:lpstr>
      <vt:lpstr>Snímka 1</vt:lpstr>
      <vt:lpstr> Problém</vt:lpstr>
      <vt:lpstr> RECO</vt:lpstr>
      <vt:lpstr> Architektúra</vt:lpstr>
      <vt:lpstr> Použitie</vt:lpstr>
      <vt:lpstr> Interface</vt:lpstr>
      <vt:lpstr> Ako na to?</vt:lpstr>
      <vt:lpstr> Integrácia</vt:lpstr>
      <vt:lpstr>Kontakty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 - A FRAMEWORK FOR  EXPERIMENTATION WITH RECOMMENDERS</dc:title>
  <dc:subject/>
  <dc:creator>Jakub</dc:creator>
  <cp:keywords/>
  <dc:description/>
  <cp:lastModifiedBy>Jakub</cp:lastModifiedBy>
  <cp:revision>100</cp:revision>
  <dcterms:created xsi:type="dcterms:W3CDTF">2012-10-16T14:46:00Z</dcterms:created>
  <dcterms:modified xsi:type="dcterms:W3CDTF">2012-10-22T22:21:07Z</dcterms:modified>
  <cp:category>2010 business concepts</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TC018813489991</vt:lpwstr>
  </property>
</Properties>
</file>