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06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7" r:id="rId4"/>
    <p:sldId id="263" r:id="rId5"/>
    <p:sldId id="262" r:id="rId6"/>
    <p:sldId id="260" r:id="rId7"/>
    <p:sldId id="265" r:id="rId8"/>
    <p:sldId id="261" r:id="rId9"/>
    <p:sldId id="269" r:id="rId10"/>
    <p:sldId id="266" r:id="rId11"/>
    <p:sldId id="275" r:id="rId12"/>
    <p:sldId id="267" r:id="rId13"/>
    <p:sldId id="270" r:id="rId14"/>
    <p:sldId id="268" r:id="rId15"/>
    <p:sldId id="271" r:id="rId16"/>
    <p:sldId id="272" r:id="rId17"/>
    <p:sldId id="274" r:id="rId18"/>
    <p:sldId id="273" r:id="rId19"/>
    <p:sldId id="264" r:id="rId20"/>
    <p:sldId id="258" r:id="rId21"/>
    <p:sldId id="276" r:id="rId22"/>
    <p:sldId id="278" r:id="rId23"/>
    <p:sldId id="259" r:id="rId24"/>
    <p:sldId id="277" r:id="rId25"/>
    <p:sldId id="279" r:id="rId26"/>
  </p:sldIdLst>
  <p:sldSz cx="9144000" cy="5143500" type="screen16x9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C3F92A-1B2F-4602-B216-F99614CCA6C4}">
          <p14:sldIdLst>
            <p14:sldId id="256"/>
            <p14:sldId id="257"/>
            <p14:sldId id="263"/>
            <p14:sldId id="262"/>
            <p14:sldId id="260"/>
            <p14:sldId id="265"/>
            <p14:sldId id="261"/>
            <p14:sldId id="269"/>
            <p14:sldId id="266"/>
            <p14:sldId id="275"/>
            <p14:sldId id="267"/>
            <p14:sldId id="270"/>
            <p14:sldId id="268"/>
            <p14:sldId id="271"/>
            <p14:sldId id="272"/>
            <p14:sldId id="274"/>
            <p14:sldId id="273"/>
            <p14:sldId id="264"/>
            <p14:sldId id="258"/>
            <p14:sldId id="276"/>
            <p14:sldId id="278"/>
            <p14:sldId id="259"/>
            <p14:sldId id="277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79070" autoAdjust="0"/>
  </p:normalViewPr>
  <p:slideViewPr>
    <p:cSldViewPr>
      <p:cViewPr>
        <p:scale>
          <a:sx n="120" d="100"/>
          <a:sy n="120" d="100"/>
        </p:scale>
        <p:origin x="-1758" y="-3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0FA62-1DD4-42A4-9E74-24DC256A92BC}" type="datetimeFigureOut">
              <a:rPr lang="sk-SK" smtClean="0"/>
              <a:t>28.10.2012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AD2B3-AFB6-48AE-A740-E0A4426975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076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10/28/2012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7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6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1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3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 bright="42000" contrast="-68000"/>
          </a:blip>
          <a:srcRect/>
          <a:stretch>
            <a:fillRect l="-30000" t="-20000" r="-2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088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0" name="Picture 2" descr="http://wiki.fiit.stuba.sk/research/seminars/pewe/identity/logo/logo_pewe_mono_negati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80" y="4544758"/>
            <a:ext cx="457557" cy="52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karras\Desktop\top_logo_fiit_sk_nov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4" b="15492"/>
          <a:stretch/>
        </p:blipFill>
        <p:spPr bwMode="auto">
          <a:xfrm>
            <a:off x="35496" y="4586890"/>
            <a:ext cx="1237431" cy="44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iki.fiit.stuba.sk/research/seminars/pewe/identity/logo/logo_pewe_mono_negativ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80" y="4544758"/>
            <a:ext cx="457557" cy="52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karras\Desktop\top_logo_fiit_sk_nove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4" b="15492"/>
          <a:stretch/>
        </p:blipFill>
        <p:spPr bwMode="auto">
          <a:xfrm>
            <a:off x="35496" y="4586890"/>
            <a:ext cx="1237431" cy="44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A99BC-806B-4F68-91E8-A1601F2AC82F}" type="datetime8">
              <a:rPr lang="en-US" smtClean="0">
                <a:solidFill>
                  <a:schemeClr val="tx2"/>
                </a:solidFill>
              </a:rPr>
              <a:t>10/28/2012 5:27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2"/>
            <a:ext cx="2209800" cy="273844"/>
          </a:xfrm>
        </p:spPr>
        <p:txBody>
          <a:bodyPr/>
          <a:lstStyle/>
          <a:p>
            <a:fld id="{4F5C0DFC-2C71-48CC-BAD5-05601E6FCAF2}" type="datetime8">
              <a:rPr lang="en-US" smtClean="0">
                <a:solidFill>
                  <a:schemeClr val="tx2"/>
                </a:solidFill>
              </a:rPr>
              <a:t>10/28/2012 5:27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>
            <a:lvl1pPr algn="r">
              <a:defRPr/>
            </a:lvl1pPr>
          </a:lstStyle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C20-0ADE-4E30-B99A-E84CD2E8A70E}" type="datetime8">
              <a:rPr lang="en-US" smtClean="0"/>
              <a:t>10/28/2012 5:27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1AD93096-5B34-4342-9326-69289CEAE4C2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sm_penci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649" y="1316737"/>
            <a:ext cx="1615307" cy="1609211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A489-4259-4013-9207-243B1F2F0CCF}" type="datetime8">
              <a:rPr lang="en-US" smtClean="0"/>
              <a:t>10/28/2012 5:27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644076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2197D-6FC5-4062-8A4F-C1EAFF97BC0A}" type="datetime8">
              <a:rPr lang="en-US" smtClean="0"/>
              <a:t>10/28/2012 5:27 PM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2" descr="http://wiki.fiit.stuba.sk/research/seminars/pewe/identity/logo/logo_pewe_mono_negativ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23604"/>
            <a:ext cx="457557" cy="52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karras\Desktop\top_logo_fiit_sk_nov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4" b="15492"/>
          <a:stretch/>
        </p:blipFill>
        <p:spPr bwMode="auto">
          <a:xfrm>
            <a:off x="7884368" y="1350268"/>
            <a:ext cx="1237431" cy="44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453E9B3-5650-403F-BD1F-75D31E07AAD3}" type="datetime8">
              <a:rPr lang="en-US" smtClean="0"/>
              <a:t>10/28/2012 5:27 PM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04C6C49-8BA9-4111-A8AB-4941F453B9F5}" type="datetime8">
              <a:rPr lang="en-US" smtClean="0"/>
              <a:t>10/28/2012 5:27 PM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F6F05-E2A5-4D22-A3E7-91FBCBA6517F}" type="datetime8">
              <a:rPr lang="en-US" smtClean="0"/>
              <a:t>10/28/2012 5:27 PM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9801-0373-4FA0-99BC-762E24F64D91}" type="datetime8">
              <a:rPr lang="en-US" smtClean="0"/>
              <a:t>10/28/2012 5:27 PM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C20-0ADE-4E30-B99A-E84CD2E8A70E}" type="datetime8">
              <a:rPr lang="en-US" smtClean="0"/>
              <a:t>10/28/2012 5:27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1AD93096-5B34-4342-9326-69289CEAE4C2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sm_penc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9" y="1316737"/>
            <a:ext cx="1615307" cy="1609211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  <p:pic>
        <p:nvPicPr>
          <p:cNvPr id="10" name="Picture 9" descr="sm_penci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649" y="1316737"/>
            <a:ext cx="1615307" cy="1609211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621216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332A5AE8-2A57-441C-8638-B5095B522379}" type="datetime8">
              <a:rPr lang="en-US" smtClean="0"/>
              <a:t>10/28/2012 5:27 PM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algn="r">
              <a:defRPr sz="2800"/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5" name="Picture 2" descr="http://wiki.fiit.stuba.sk/research/seminars/pewe/identity/logo/logo_pewe_mono_negativ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" y="3521901"/>
            <a:ext cx="424888" cy="49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karras\Desktop\top_logo_fiit_sk_nov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4" b="15492"/>
          <a:stretch/>
        </p:blipFill>
        <p:spPr bwMode="auto">
          <a:xfrm>
            <a:off x="7897425" y="3545725"/>
            <a:ext cx="1237431" cy="44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1803DA60-8A89-4D01-9313-308FE95EBC11}" type="datetime8">
              <a:rPr lang="en-US" smtClean="0">
                <a:solidFill>
                  <a:schemeClr val="tx2"/>
                </a:solidFill>
              </a:rPr>
              <a:t>10/28/2012 5:27 PM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>
              <a:defRPr sz="1100" b="1">
                <a:solidFill>
                  <a:srgbClr val="FFFFFF"/>
                </a:solidFill>
              </a:defRPr>
            </a:lvl1pPr>
          </a:lstStyle>
          <a:p>
            <a:pPr algn="r"/>
            <a:fld id="{72AC53DF-4216-466D-99A7-94400E6C2A25}" type="slidenum">
              <a:rPr lang="en-US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pic>
        <p:nvPicPr>
          <p:cNvPr id="1026" name="Picture 2" descr="http://wiki.fiit.stuba.sk/research/seminars/pewe/identity/logo/logo_pewe_mono_negativ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963000"/>
            <a:ext cx="144016" cy="16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karras\Desktop\top_logo_fiit_sk_nove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4" b="15492"/>
          <a:stretch/>
        </p:blipFill>
        <p:spPr bwMode="auto">
          <a:xfrm>
            <a:off x="8666061" y="961891"/>
            <a:ext cx="470361" cy="1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0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vsr.informatik.tu-chemnitz.de/publications/2012/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grammableweb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://dx.doi.org/10.1007/978-3-642-31753-8_6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07/978-3-642-31753-8_1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iandaniel.it/university/publicationdetails.php?publication_oid=10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.tuwien.ac.at/events/rw2012/Program.html" TargetMode="External"/><Relationship Id="rId2" Type="http://schemas.openxmlformats.org/officeDocument/2006/relationships/hyperlink" Target="http://link.springer.com/book/10.1007/978-3-642-33158-9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sdrv.ms/UCTKd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fiit.stuba.sk/research/seminars/pewe/links/access/" TargetMode="External"/><Relationship Id="rId2" Type="http://schemas.openxmlformats.org/officeDocument/2006/relationships/hyperlink" Target="http://www.springerlink.com/content/978-3-642-31752-1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sdrv.ms/PcrFVp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diadem.cs.ox.ac.uk/storage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cloudstandardscustomercouncil.org/10052011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ebaugmentation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2286000" y="3257550"/>
            <a:ext cx="6477000" cy="1085850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Report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SUMMER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Karol </a:t>
            </a:r>
            <a:r>
              <a:rPr lang="sk-SK" dirty="0" smtClean="0"/>
              <a:t>Rástočný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10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43" name="Picture 3" descr="D:\Fotky\Berlin\TheCity\20120723_DSC_01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31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8531352" cy="914400"/>
          </a:xfrm>
        </p:spPr>
        <p:txBody>
          <a:bodyPr>
            <a:noAutofit/>
          </a:bodyPr>
          <a:lstStyle/>
          <a:p>
            <a:r>
              <a:rPr lang="en-US" sz="3000" dirty="0" smtClean="0"/>
              <a:t>M. </a:t>
            </a:r>
            <a:r>
              <a:rPr lang="en-US" sz="3000" dirty="0"/>
              <a:t>Heinrich: Reusable Awareness Widgets for </a:t>
            </a:r>
            <a:r>
              <a:rPr lang="en-US" sz="3000" dirty="0" err="1" smtClean="0"/>
              <a:t>Colla-borative</a:t>
            </a:r>
            <a:r>
              <a:rPr lang="en-US" sz="3000" dirty="0" smtClean="0"/>
              <a:t> </a:t>
            </a:r>
            <a:r>
              <a:rPr lang="en-US" sz="3000" dirty="0"/>
              <a:t>Web Applications - A Non-Invasive approach</a:t>
            </a:r>
            <a:endParaRPr lang="sk-SK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89188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Social networks and </a:t>
            </a:r>
            <a:r>
              <a:rPr lang="en-US" u="sng" dirty="0" smtClean="0"/>
              <a:t>collaboration</a:t>
            </a:r>
          </a:p>
          <a:p>
            <a:r>
              <a:rPr lang="sk-SK" dirty="0" smtClean="0"/>
              <a:t>Problém </a:t>
            </a:r>
            <a:r>
              <a:rPr lang="sk-SK" dirty="0" err="1" smtClean="0"/>
              <a:t>zdielanej</a:t>
            </a:r>
            <a:r>
              <a:rPr lang="sk-SK" dirty="0" smtClean="0"/>
              <a:t> pracovnej plochy</a:t>
            </a:r>
          </a:p>
          <a:p>
            <a:r>
              <a:rPr lang="sk-SK" dirty="0" err="1" smtClean="0"/>
              <a:t>Znovupoužiteľné</a:t>
            </a:r>
            <a:r>
              <a:rPr lang="sk-SK" dirty="0" smtClean="0"/>
              <a:t> </a:t>
            </a:r>
            <a:r>
              <a:rPr lang="sk-SK" dirty="0" err="1" smtClean="0"/>
              <a:t>widgety</a:t>
            </a:r>
            <a:r>
              <a:rPr lang="sk-SK" dirty="0" smtClean="0"/>
              <a:t> pomocou </a:t>
            </a:r>
            <a:r>
              <a:rPr lang="en-US" dirty="0" smtClean="0"/>
              <a:t>Generic </a:t>
            </a:r>
            <a:r>
              <a:rPr lang="en-US" dirty="0"/>
              <a:t>Awareness </a:t>
            </a:r>
            <a:r>
              <a:rPr lang="en-US" dirty="0" smtClean="0"/>
              <a:t>Adapter</a:t>
            </a:r>
            <a:r>
              <a:rPr lang="sk-SK" dirty="0" smtClean="0"/>
              <a:t>-u</a:t>
            </a:r>
          </a:p>
          <a:p>
            <a:pPr lvl="1"/>
            <a:r>
              <a:rPr lang="sk-SK" dirty="0" smtClean="0"/>
              <a:t>Využíva W3C </a:t>
            </a:r>
            <a:r>
              <a:rPr lang="sk-SK" dirty="0" err="1" smtClean="0"/>
              <a:t>API-čka</a:t>
            </a:r>
            <a:r>
              <a:rPr lang="sk-SK" dirty="0" smtClean="0"/>
              <a:t> pre prácu so stánku</a:t>
            </a:r>
          </a:p>
          <a:p>
            <a:pPr lvl="1"/>
            <a:r>
              <a:rPr lang="sk-SK" dirty="0" smtClean="0"/>
              <a:t>Do stránky je vložený JS s konfiguráciou </a:t>
            </a:r>
            <a:r>
              <a:rPr lang="sk-SK" dirty="0" err="1" smtClean="0"/>
              <a:t>widget-ov</a:t>
            </a:r>
            <a:endParaRPr lang="en-US" dirty="0" smtClean="0"/>
          </a:p>
          <a:p>
            <a:r>
              <a:rPr lang="sk-SK" dirty="0">
                <a:hlinkClick r:id="rId2"/>
              </a:rPr>
              <a:t>http://</a:t>
            </a:r>
            <a:r>
              <a:rPr lang="sk-SK" dirty="0" smtClean="0">
                <a:hlinkClick r:id="rId2"/>
              </a:rPr>
              <a:t>vsr.informatik.tu-chemnitz.de/publications/2012/06</a:t>
            </a:r>
            <a:endParaRPr lang="sk-SK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719" y="1246130"/>
            <a:ext cx="13335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" y="236203"/>
            <a:ext cx="9016905" cy="467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63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D:\Fotky\Berlin\TheCity\20120722_DSC_03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856" y="-20539"/>
            <a:ext cx="2934269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194" name="Picture 2" descr="D:\Fotky\Berlin\TheCity\20120722_DSC_0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3681009" cy="55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Fotky\Berlin\TheCity\20120727_DSC_0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20539"/>
            <a:ext cx="3672409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4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763176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</a:t>
            </a:r>
            <a:r>
              <a:rPr lang="sk-SK" sz="3200" dirty="0" smtClean="0"/>
              <a:t>.</a:t>
            </a:r>
            <a:r>
              <a:rPr lang="en-US" sz="3200" dirty="0" smtClean="0"/>
              <a:t> </a:t>
            </a:r>
            <a:r>
              <a:rPr lang="en-US" sz="3200" dirty="0" err="1"/>
              <a:t>Bianchini</a:t>
            </a:r>
            <a:r>
              <a:rPr lang="en-US" sz="3200" dirty="0"/>
              <a:t>: Semantic Collaborative Tagging for Web APIs sharing and reuse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207824" cy="3603848"/>
          </a:xfrm>
        </p:spPr>
        <p:txBody>
          <a:bodyPr>
            <a:normAutofit/>
          </a:bodyPr>
          <a:lstStyle/>
          <a:p>
            <a:r>
              <a:rPr lang="en-US" u="sng" dirty="0" smtClean="0"/>
              <a:t>Tagging</a:t>
            </a:r>
          </a:p>
          <a:p>
            <a:r>
              <a:rPr lang="sk-SK" dirty="0"/>
              <a:t>Podpora vyhľadávania v </a:t>
            </a:r>
            <a:r>
              <a:rPr lang="sk-SK" dirty="0" err="1" smtClean="0">
                <a:hlinkClick r:id="rId3"/>
              </a:rPr>
              <a:t>www.programmableweb.com</a:t>
            </a:r>
            <a:r>
              <a:rPr lang="sk-SK" dirty="0" smtClean="0"/>
              <a:t> obohatením o:</a:t>
            </a:r>
          </a:p>
          <a:p>
            <a:pPr lvl="1"/>
            <a:r>
              <a:rPr lang="sk-SK" dirty="0" smtClean="0"/>
              <a:t>Sémantický opis – </a:t>
            </a:r>
            <a:r>
              <a:rPr lang="sk-SK" dirty="0" err="1" smtClean="0"/>
              <a:t>tagy</a:t>
            </a:r>
            <a:r>
              <a:rPr lang="sk-SK" dirty="0" smtClean="0"/>
              <a:t> z </a:t>
            </a:r>
            <a:r>
              <a:rPr lang="sk-SK" dirty="0" err="1" smtClean="0"/>
              <a:t>WordNetu</a:t>
            </a:r>
            <a:endParaRPr lang="sk-SK" dirty="0" smtClean="0"/>
          </a:p>
          <a:p>
            <a:pPr lvl="1"/>
            <a:r>
              <a:rPr lang="sk-SK" dirty="0" smtClean="0"/>
              <a:t>Sociálny opis – hodnotenia vývojárov s ich </a:t>
            </a:r>
            <a:r>
              <a:rPr lang="sk-SK" dirty="0" err="1" smtClean="0"/>
              <a:t>skilmi</a:t>
            </a:r>
            <a:r>
              <a:rPr lang="sk-SK" dirty="0" smtClean="0"/>
              <a:t> a odporúčaním ďalších entít</a:t>
            </a:r>
          </a:p>
          <a:p>
            <a:r>
              <a:rPr lang="sk-SK" sz="2800" u="sng" dirty="0" smtClean="0">
                <a:hlinkClick r:id="rId4"/>
              </a:rPr>
              <a:t>http://dx.doi.org/10.1007/978-3-642-31753-8_6</a:t>
            </a:r>
            <a:endParaRPr lang="sk-SK" sz="2800" u="sng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37481"/>
            <a:ext cx="1316820" cy="169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4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14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170" name="Picture 2" descr="D:\Fotky\Berlin\TheCity\20120722_DSC_0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747" y="-479041"/>
            <a:ext cx="10259495" cy="67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914400"/>
          </a:xfrm>
        </p:spPr>
        <p:txBody>
          <a:bodyPr>
            <a:noAutofit/>
          </a:bodyPr>
          <a:lstStyle/>
          <a:p>
            <a:r>
              <a:rPr lang="sk-SK" sz="3200" dirty="0" smtClean="0"/>
              <a:t>J. </a:t>
            </a:r>
            <a:r>
              <a:rPr lang="sk-SK" sz="3200" dirty="0" err="1"/>
              <a:t>Grigera</a:t>
            </a:r>
            <a:r>
              <a:rPr lang="en-US" sz="3200" dirty="0"/>
              <a:t>: From Requirements to Web Applications in an Agile Model-Driven </a:t>
            </a:r>
            <a:r>
              <a:rPr lang="en-US" sz="3200" dirty="0" smtClean="0"/>
              <a:t>Approach</a:t>
            </a:r>
            <a:endParaRPr lang="sk-SK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943350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Web </a:t>
            </a:r>
            <a:r>
              <a:rPr lang="en-US" u="sng" dirty="0" smtClean="0"/>
              <a:t>modeling</a:t>
            </a:r>
            <a:endParaRPr lang="sk-SK" u="sng" dirty="0" smtClean="0"/>
          </a:p>
          <a:p>
            <a:r>
              <a:rPr lang="sk-SK" dirty="0" smtClean="0"/>
              <a:t>Ciele:</a:t>
            </a:r>
          </a:p>
          <a:p>
            <a:pPr lvl="1"/>
            <a:r>
              <a:rPr lang="sk-SK" dirty="0" smtClean="0"/>
              <a:t>Využiť </a:t>
            </a:r>
            <a:r>
              <a:rPr lang="sk-SK" dirty="0"/>
              <a:t>výhody agilného </a:t>
            </a:r>
            <a:r>
              <a:rPr lang="sk-SK" dirty="0" smtClean="0"/>
              <a:t>vývoja v </a:t>
            </a:r>
            <a:r>
              <a:rPr lang="sk-SK" dirty="0"/>
              <a:t>MDD</a:t>
            </a:r>
          </a:p>
          <a:p>
            <a:pPr lvl="1" fontAlgn="ctr"/>
            <a:r>
              <a:rPr lang="sk-SK" dirty="0"/>
              <a:t>Zvýšiť prioritu požiadaviek zameraných </a:t>
            </a:r>
            <a:r>
              <a:rPr lang="sk-SK" dirty="0" smtClean="0"/>
              <a:t>na interakciu</a:t>
            </a:r>
          </a:p>
          <a:p>
            <a:pPr lvl="2" fontAlgn="ctr"/>
            <a:r>
              <a:rPr lang="sk-SK" dirty="0" smtClean="0"/>
              <a:t>zákazník </a:t>
            </a:r>
            <a:r>
              <a:rPr lang="sk-SK" dirty="0"/>
              <a:t>vidí najmä túto časť systému</a:t>
            </a:r>
          </a:p>
          <a:p>
            <a:r>
              <a:rPr lang="sk-SK" dirty="0" smtClean="0"/>
              <a:t>Postup: Požiadavky (</a:t>
            </a:r>
            <a:r>
              <a:rPr lang="sk-SK" dirty="0" err="1"/>
              <a:t>WebSpec</a:t>
            </a:r>
            <a:r>
              <a:rPr lang="sk-SK" dirty="0" smtClean="0"/>
              <a:t>), Testy, Modely (</a:t>
            </a:r>
            <a:r>
              <a:rPr lang="sk-SK" dirty="0" err="1"/>
              <a:t>WebML</a:t>
            </a:r>
            <a:r>
              <a:rPr lang="sk-SK" dirty="0" smtClean="0"/>
              <a:t>), Implementácia, a dokola</a:t>
            </a:r>
          </a:p>
          <a:p>
            <a:r>
              <a:rPr lang="sk-SK" sz="3200" dirty="0" smtClean="0"/>
              <a:t>AMDD znížilo </a:t>
            </a:r>
            <a:r>
              <a:rPr lang="sk-SK" sz="3200" dirty="0"/>
              <a:t>čas o </a:t>
            </a:r>
            <a:r>
              <a:rPr lang="sk-SK" sz="3200" dirty="0" smtClean="0"/>
              <a:t>30% </a:t>
            </a:r>
            <a:r>
              <a:rPr lang="sk-SK" sz="3200" dirty="0"/>
              <a:t>a zvýšilo spokojnosť zákazníka o </a:t>
            </a:r>
            <a:r>
              <a:rPr lang="sk-SK" sz="3200" dirty="0" smtClean="0"/>
              <a:t>23%</a:t>
            </a:r>
            <a:endParaRPr lang="sk-SK" sz="3200" dirty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dx.doi.org/10.1007/978-3-642-31753-8_15</a:t>
            </a:r>
            <a:endParaRPr lang="sk-SK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076" y="1245093"/>
            <a:ext cx="1200685" cy="125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16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267" name="Picture 3" descr="D:\Fotky\Berlin\TheCity\20120723_DSC_01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66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0"/>
            <a:ext cx="8135816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</a:t>
            </a:r>
            <a:r>
              <a:rPr lang="sk-SK" sz="3200" dirty="0" smtClean="0"/>
              <a:t>.</a:t>
            </a:r>
            <a:r>
              <a:rPr lang="en-US" sz="3200" dirty="0" smtClean="0"/>
              <a:t> </a:t>
            </a:r>
            <a:r>
              <a:rPr lang="en-US" sz="3200" dirty="0"/>
              <a:t>Daniel: On the Systematic Development </a:t>
            </a:r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en-US" sz="3200" dirty="0" smtClean="0"/>
              <a:t>of </a:t>
            </a:r>
            <a:r>
              <a:rPr lang="en-US" sz="3200" dirty="0"/>
              <a:t>Domain-Specific </a:t>
            </a:r>
            <a:r>
              <a:rPr lang="en-US" sz="3200" dirty="0" err="1"/>
              <a:t>Mashup</a:t>
            </a:r>
            <a:r>
              <a:rPr lang="en-US" sz="3200" dirty="0"/>
              <a:t> Tools for End </a:t>
            </a:r>
            <a:r>
              <a:rPr lang="en-US" sz="3200" dirty="0" smtClean="0"/>
              <a:t>Users</a:t>
            </a:r>
            <a:endParaRPr lang="sk-SK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9552" y="1203598"/>
            <a:ext cx="7848872" cy="3819872"/>
          </a:xfrm>
        </p:spPr>
        <p:txBody>
          <a:bodyPr>
            <a:normAutofit/>
          </a:bodyPr>
          <a:lstStyle/>
          <a:p>
            <a:r>
              <a:rPr lang="en-US" u="sng" dirty="0"/>
              <a:t>Web Services and </a:t>
            </a:r>
            <a:r>
              <a:rPr lang="en-US" u="sng" dirty="0" err="1" smtClean="0"/>
              <a:t>Mashups</a:t>
            </a:r>
            <a:endParaRPr lang="sk-SK" u="sng" dirty="0" smtClean="0"/>
          </a:p>
          <a:p>
            <a:r>
              <a:rPr lang="sk-SK" dirty="0" smtClean="0"/>
              <a:t>Nástroj na tvorbu </a:t>
            </a:r>
            <a:r>
              <a:rPr lang="sk-SK" dirty="0" err="1" smtClean="0"/>
              <a:t>Mashupov</a:t>
            </a:r>
            <a:r>
              <a:rPr lang="sk-SK" dirty="0" smtClean="0"/>
              <a:t> pre obyčajných ľudí</a:t>
            </a:r>
          </a:p>
          <a:p>
            <a:r>
              <a:rPr lang="sk-SK" dirty="0" smtClean="0"/>
              <a:t>Univerzálne nástroje – príliš zložité</a:t>
            </a:r>
          </a:p>
          <a:p>
            <a:r>
              <a:rPr lang="sk-SK" dirty="0" smtClean="0"/>
              <a:t>=&gt; Doménovo-špecifický nástroj (doména výskumu a vyhodnocovania)</a:t>
            </a:r>
            <a:endParaRPr lang="sk-SK" dirty="0"/>
          </a:p>
          <a:p>
            <a:r>
              <a:rPr lang="en-US" u="sng" dirty="0">
                <a:hlinkClick r:id="rId3"/>
              </a:rPr>
              <a:t>http://</a:t>
            </a:r>
            <a:r>
              <a:rPr lang="en-US" u="sng" dirty="0" smtClean="0">
                <a:hlinkClick r:id="rId3"/>
              </a:rPr>
              <a:t>www.floriandaniel.it/university/publicationdetails.php?publication_oid=106</a:t>
            </a:r>
            <a:endParaRPr lang="en-US" u="sng" dirty="0"/>
          </a:p>
          <a:p>
            <a:endParaRPr lang="sk-SK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319" y="2355726"/>
            <a:ext cx="152016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857250"/>
            <a:ext cx="47815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05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18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0" name="Picture 2" descr="D:\Fotky\Berlin\TheCity\20120727_DSC_00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9"/>
          <a:stretch/>
        </p:blipFill>
        <p:spPr bwMode="auto">
          <a:xfrm>
            <a:off x="-36512" y="0"/>
            <a:ext cx="9180512" cy="51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3086100"/>
          </a:xfrm>
        </p:spPr>
        <p:txBody>
          <a:bodyPr/>
          <a:lstStyle/>
          <a:p>
            <a:pPr lvl="0">
              <a:buClr>
                <a:srgbClr val="FEB80A"/>
              </a:buClr>
            </a:pPr>
            <a:r>
              <a:rPr lang="en-US" dirty="0" smtClean="0"/>
              <a:t>Reasoning</a:t>
            </a:r>
            <a:r>
              <a:rPr lang="sk-SK" dirty="0" smtClean="0"/>
              <a:t> Web</a:t>
            </a:r>
            <a:r>
              <a:rPr lang="en-US" dirty="0" smtClean="0"/>
              <a:t> Summer School</a:t>
            </a:r>
            <a:endParaRPr lang="sk-SK" dirty="0">
              <a:solidFill>
                <a:srgbClr val="4F271C"/>
              </a:solidFill>
            </a:endParaRPr>
          </a:p>
          <a:p>
            <a:pPr lvl="0">
              <a:buClr>
                <a:srgbClr val="FEB80A"/>
              </a:buClr>
            </a:pPr>
            <a:endParaRPr lang="sk-SK" sz="800" dirty="0">
              <a:solidFill>
                <a:srgbClr val="4F271C"/>
              </a:solidFill>
            </a:endParaRPr>
          </a:p>
          <a:p>
            <a:pPr lvl="0">
              <a:buClr>
                <a:srgbClr val="FEB80A"/>
              </a:buClr>
            </a:pPr>
            <a:r>
              <a:rPr lang="sk-SK" sz="2400" dirty="0">
                <a:solidFill>
                  <a:srgbClr val="4F271C"/>
                </a:solidFill>
              </a:rPr>
              <a:t>Zborník:</a:t>
            </a:r>
          </a:p>
          <a:p>
            <a:pPr lvl="0">
              <a:buClr>
                <a:srgbClr val="FEB80A"/>
              </a:buClr>
            </a:pPr>
            <a:r>
              <a:rPr lang="sk-SK" sz="2000" dirty="0">
                <a:solidFill>
                  <a:srgbClr val="4F271C"/>
                </a:solidFill>
                <a:hlinkClick r:id="rId2"/>
              </a:rPr>
              <a:t>http://</a:t>
            </a:r>
            <a:r>
              <a:rPr lang="sk-SK" sz="2000" dirty="0" smtClean="0">
                <a:solidFill>
                  <a:srgbClr val="4F271C"/>
                </a:solidFill>
                <a:hlinkClick r:id="rId2"/>
              </a:rPr>
              <a:t>link.springer.com/book/10.1007/978-3-642-33158-9</a:t>
            </a:r>
            <a:endParaRPr lang="en-US" sz="2000" dirty="0" smtClean="0">
              <a:solidFill>
                <a:srgbClr val="4F271C"/>
              </a:solidFill>
            </a:endParaRPr>
          </a:p>
          <a:p>
            <a:pPr lvl="0">
              <a:buClr>
                <a:srgbClr val="FEB80A"/>
              </a:buClr>
            </a:pPr>
            <a:r>
              <a:rPr lang="sk-SK" sz="2000" dirty="0">
                <a:solidFill>
                  <a:srgbClr val="4F271C"/>
                </a:solidFill>
                <a:hlinkClick r:id="rId3"/>
              </a:rPr>
              <a:t>http://</a:t>
            </a:r>
            <a:r>
              <a:rPr lang="sk-SK" sz="2000" dirty="0" smtClean="0">
                <a:solidFill>
                  <a:srgbClr val="4F271C"/>
                </a:solidFill>
                <a:hlinkClick r:id="rId3"/>
              </a:rPr>
              <a:t>www.kr.tuwien.ac.at/events/rw2012/Program.html</a:t>
            </a:r>
            <a:endParaRPr lang="en-US" sz="2000" dirty="0" smtClean="0">
              <a:solidFill>
                <a:srgbClr val="4F271C"/>
              </a:solidFill>
            </a:endParaRPr>
          </a:p>
          <a:p>
            <a:pPr lvl="0">
              <a:buClr>
                <a:srgbClr val="FEB80A"/>
              </a:buClr>
            </a:pPr>
            <a:endParaRPr lang="sk-SK" sz="800" dirty="0">
              <a:solidFill>
                <a:srgbClr val="4F271C"/>
              </a:solidFill>
            </a:endParaRPr>
          </a:p>
          <a:p>
            <a:pPr lvl="0">
              <a:buClr>
                <a:srgbClr val="FEB80A"/>
              </a:buClr>
            </a:pPr>
            <a:r>
              <a:rPr lang="sk-SK" sz="1800" dirty="0" err="1">
                <a:solidFill>
                  <a:srgbClr val="4F271C"/>
                </a:solidFill>
              </a:rPr>
              <a:t>Foto</a:t>
            </a:r>
            <a:r>
              <a:rPr lang="sk-SK" sz="1800" dirty="0">
                <a:solidFill>
                  <a:srgbClr val="4F271C"/>
                </a:solidFill>
              </a:rPr>
              <a:t>: </a:t>
            </a:r>
            <a:r>
              <a:rPr lang="sk-SK" sz="1800" dirty="0">
                <a:solidFill>
                  <a:srgbClr val="4F271C"/>
                </a:solidFill>
                <a:hlinkClick r:id="rId4"/>
              </a:rPr>
              <a:t>http://</a:t>
            </a:r>
            <a:r>
              <a:rPr lang="sk-SK" sz="1800" dirty="0" smtClean="0">
                <a:solidFill>
                  <a:srgbClr val="4F271C"/>
                </a:solidFill>
                <a:hlinkClick r:id="rId4"/>
              </a:rPr>
              <a:t>sdrv.ms/UCTKdP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RW SS </a:t>
            </a:r>
            <a:r>
              <a:rPr lang="sk-SK" dirty="0"/>
              <a:t>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187624" cy="526257"/>
          </a:xfrm>
        </p:spPr>
        <p:txBody>
          <a:bodyPr/>
          <a:lstStyle/>
          <a:p>
            <a:fld id="{1AD93096-5B34-4342-9326-69289CEAE4C2}" type="slidenum">
              <a:rPr lang="en-US" smtClean="0"/>
              <a:pPr/>
              <a:t>19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3086100"/>
          </a:xfrm>
        </p:spPr>
        <p:txBody>
          <a:bodyPr/>
          <a:lstStyle/>
          <a:p>
            <a:r>
              <a:rPr lang="en-US" dirty="0" smtClean="0"/>
              <a:t>International Conference on Web Engineering</a:t>
            </a:r>
            <a:endParaRPr lang="sk-SK" dirty="0" smtClean="0"/>
          </a:p>
          <a:p>
            <a:endParaRPr lang="sk-SK" sz="800" dirty="0" smtClean="0"/>
          </a:p>
          <a:p>
            <a:r>
              <a:rPr lang="sk-SK" sz="2400" dirty="0" smtClean="0"/>
              <a:t>Zborník:</a:t>
            </a:r>
            <a:endParaRPr lang="sk-SK" sz="2400" dirty="0" smtClean="0"/>
          </a:p>
          <a:p>
            <a:r>
              <a:rPr lang="sk-SK" sz="2000" dirty="0" smtClean="0">
                <a:hlinkClick r:id="rId2"/>
              </a:rPr>
              <a:t>http</a:t>
            </a:r>
            <a:r>
              <a:rPr lang="sk-SK" sz="2000" dirty="0">
                <a:hlinkClick r:id="rId2"/>
              </a:rPr>
              <a:t>://</a:t>
            </a:r>
            <a:r>
              <a:rPr lang="sk-SK" sz="2000" dirty="0" smtClean="0">
                <a:hlinkClick r:id="rId2"/>
              </a:rPr>
              <a:t>www.springerlink.com/content/978-3-642-31752-1</a:t>
            </a:r>
            <a:endParaRPr lang="sk-SK" dirty="0" smtClean="0"/>
          </a:p>
          <a:p>
            <a:r>
              <a:rPr lang="sk-SK" sz="2000" dirty="0" smtClean="0"/>
              <a:t>//</a:t>
            </a:r>
            <a:r>
              <a:rPr lang="sk-SK" sz="2000" dirty="0" err="1" smtClean="0">
                <a:hlinkClick r:id="rId3"/>
              </a:rPr>
              <a:t>PeWe</a:t>
            </a:r>
            <a:r>
              <a:rPr lang="sk-SK" sz="2000" dirty="0" smtClean="0">
                <a:hlinkClick r:id="rId3"/>
              </a:rPr>
              <a:t> FTPs</a:t>
            </a:r>
            <a:r>
              <a:rPr lang="sk-SK" sz="2000" dirty="0" smtClean="0"/>
              <a:t>/resources/Proceedings/ICWE2012-LNCS7387.zip</a:t>
            </a:r>
            <a:endParaRPr lang="sk-SK" sz="2000" dirty="0" smtClean="0"/>
          </a:p>
          <a:p>
            <a:endParaRPr lang="sk-SK" sz="800" dirty="0" smtClean="0"/>
          </a:p>
          <a:p>
            <a:r>
              <a:rPr lang="sk-SK" sz="1800" dirty="0" err="1" smtClean="0"/>
              <a:t>Foto</a:t>
            </a:r>
            <a:r>
              <a:rPr lang="sk-SK" sz="1800" dirty="0"/>
              <a:t>: </a:t>
            </a:r>
            <a:r>
              <a:rPr lang="sk-SK" sz="1800" dirty="0">
                <a:hlinkClick r:id="rId4"/>
              </a:rPr>
              <a:t>http://</a:t>
            </a:r>
            <a:r>
              <a:rPr lang="sk-SK" sz="1800" dirty="0" smtClean="0">
                <a:hlinkClick r:id="rId4"/>
              </a:rPr>
              <a:t>sdrv.ms/PcrFVp</a:t>
            </a:r>
            <a:endParaRPr lang="sk-SK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ICWE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187624" cy="526257"/>
          </a:xfrm>
        </p:spPr>
        <p:txBody>
          <a:bodyPr/>
          <a:lstStyle/>
          <a:p>
            <a:fld id="{1AD93096-5B34-4342-9326-69289CEAE4C2}" type="slidenum">
              <a:rPr lang="en-US" smtClean="0"/>
              <a:pPr/>
              <a:t>2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9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20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291" name="Picture 3" descr="D:\Fotky\Viedeň\Vienna2012\InTheCity\20120903_DSC_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8" y="0"/>
            <a:ext cx="91625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21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3314" name="Picture 2" descr="D:\Fotky\Viedeň\Vienna2012\InTheCity\20120903_DSC_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1407" y="0"/>
            <a:ext cx="932681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Hlavné témy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675856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Modelovanie znalostí</a:t>
            </a:r>
          </a:p>
          <a:p>
            <a:pPr lvl="1"/>
            <a:r>
              <a:rPr lang="sk-SK" dirty="0" smtClean="0"/>
              <a:t>OWL </a:t>
            </a:r>
            <a:r>
              <a:rPr lang="sk-SK" dirty="0"/>
              <a:t>2, </a:t>
            </a:r>
            <a:r>
              <a:rPr lang="sk-SK" dirty="0" err="1"/>
              <a:t>Linked</a:t>
            </a:r>
            <a:r>
              <a:rPr lang="sk-SK" dirty="0"/>
              <a:t> </a:t>
            </a:r>
            <a:r>
              <a:rPr lang="sk-SK" dirty="0" err="1"/>
              <a:t>Geospatial</a:t>
            </a:r>
            <a:r>
              <a:rPr lang="sk-SK" dirty="0"/>
              <a:t> </a:t>
            </a:r>
            <a:r>
              <a:rPr lang="sk-SK" dirty="0" err="1" smtClean="0"/>
              <a:t>Data</a:t>
            </a:r>
            <a:endParaRPr lang="sk-SK" dirty="0"/>
          </a:p>
          <a:p>
            <a:r>
              <a:rPr lang="sk-SK" dirty="0" smtClean="0"/>
              <a:t>Dopytovanie</a:t>
            </a:r>
          </a:p>
          <a:p>
            <a:pPr lvl="1"/>
            <a:r>
              <a:rPr lang="sk-SK" dirty="0" smtClean="0"/>
              <a:t>Opisná logika</a:t>
            </a:r>
          </a:p>
          <a:p>
            <a:pPr lvl="1"/>
            <a:r>
              <a:rPr lang="sk-SK" dirty="0" smtClean="0"/>
              <a:t>SPARQL 1.1, </a:t>
            </a:r>
            <a:r>
              <a:rPr lang="sk-SK" dirty="0" err="1" smtClean="0"/>
              <a:t>Datalog</a:t>
            </a:r>
            <a:endParaRPr lang="sk-SK" dirty="0" smtClean="0"/>
          </a:p>
          <a:p>
            <a:pPr lvl="1"/>
            <a:r>
              <a:rPr lang="sk-SK" dirty="0" err="1"/>
              <a:t>Linked</a:t>
            </a:r>
            <a:r>
              <a:rPr lang="sk-SK" dirty="0"/>
              <a:t> Stream </a:t>
            </a:r>
            <a:r>
              <a:rPr lang="sk-SK" dirty="0" err="1" smtClean="0"/>
              <a:t>Data</a:t>
            </a:r>
            <a:r>
              <a:rPr lang="sk-SK" dirty="0" smtClean="0"/>
              <a:t>, </a:t>
            </a:r>
            <a:r>
              <a:rPr lang="sk-SK" dirty="0" err="1"/>
              <a:t>Linked</a:t>
            </a:r>
            <a:r>
              <a:rPr lang="sk-SK" dirty="0"/>
              <a:t> </a:t>
            </a:r>
            <a:r>
              <a:rPr lang="sk-SK" dirty="0" err="1"/>
              <a:t>Geospatial</a:t>
            </a:r>
            <a:r>
              <a:rPr lang="sk-SK" dirty="0"/>
              <a:t> </a:t>
            </a:r>
            <a:r>
              <a:rPr lang="sk-SK" dirty="0" err="1" smtClean="0"/>
              <a:t>Data</a:t>
            </a:r>
            <a:endParaRPr lang="sk-SK" dirty="0" smtClean="0"/>
          </a:p>
          <a:p>
            <a:r>
              <a:rPr lang="sk-SK" dirty="0" smtClean="0"/>
              <a:t>Ďalšie</a:t>
            </a:r>
          </a:p>
          <a:p>
            <a:pPr lvl="1"/>
            <a:r>
              <a:rPr lang="sk-SK" dirty="0" smtClean="0"/>
              <a:t>Doménovo</a:t>
            </a:r>
            <a:r>
              <a:rPr lang="sk-SK" dirty="0"/>
              <a:t>-</a:t>
            </a:r>
            <a:r>
              <a:rPr lang="sk-SK" dirty="0" smtClean="0"/>
              <a:t>špecifické získavanie ontológií</a:t>
            </a:r>
          </a:p>
          <a:p>
            <a:pPr lvl="2"/>
            <a:r>
              <a:rPr lang="sk-SK" dirty="0" err="1"/>
              <a:t>Tim</a:t>
            </a:r>
            <a:r>
              <a:rPr lang="sk-SK" dirty="0"/>
              <a:t> </a:t>
            </a:r>
            <a:r>
              <a:rPr lang="sk-SK" dirty="0" err="1" smtClean="0"/>
              <a:t>Furche</a:t>
            </a:r>
            <a:r>
              <a:rPr lang="sk-SK" dirty="0" smtClean="0"/>
              <a:t>: DIADEM (</a:t>
            </a:r>
            <a:r>
              <a:rPr lang="sk-SK" dirty="0" smtClean="0">
                <a:hlinkClick r:id="rId2"/>
              </a:rPr>
              <a:t>materiály</a:t>
            </a:r>
            <a:r>
              <a:rPr lang="sk-SK" dirty="0" smtClean="0"/>
              <a:t>)</a:t>
            </a:r>
          </a:p>
          <a:p>
            <a:pPr lvl="1"/>
            <a:r>
              <a:rPr lang="sk-SK" dirty="0" err="1" smtClean="0"/>
              <a:t>Semantic</a:t>
            </a:r>
            <a:r>
              <a:rPr lang="sk-SK" dirty="0" smtClean="0"/>
              <a:t> </a:t>
            </a:r>
            <a:r>
              <a:rPr lang="sk-SK" dirty="0" err="1" smtClean="0"/>
              <a:t>Wikis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82945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23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338" name="Picture 2" descr="D:\Fotky\Viedeň\Vienna2012\Siebensternbrau\20120903_DSC_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1407" y="0"/>
            <a:ext cx="932681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4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24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5362" name="Picture 2" descr="D:\Fotky\Viedeň\Vienna2012\RWSS\Dinner\20120906_DSC_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4594"/>
            <a:ext cx="9144000" cy="6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89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098" name="Picture 2" descr="D:\Fotky\Berlin\TheCity\20120722_DSC_0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23407"/>
            <a:ext cx="9505056" cy="6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7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Fotky\Berlin\BuddyBears\20120723_DSC_0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541" y="635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Fotky\Berlin\BuddyBears\20120722_DSC_0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64" y="635"/>
            <a:ext cx="3861820" cy="25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Fotky\Berlin\BuddyBears\20120726_DSC_0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549781"/>
            <a:ext cx="1729546" cy="26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Fotky\Berlin\BuddyBears\20120726_DSC_00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13" y="2559156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Fotky\Berlin\BuddyBears\20120726_DSC_0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13" y="635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8" name="Picture 4" descr="D:\Fotky\Berlin\BuddyBears\20120722_DSC_01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" y="633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Fotky\Berlin\BuddyBears\20120722_DSC_02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97" y="635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Fotky\Berlin\BuddyBears\20120723_DSC_004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69" y="635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Fotky\Berlin\BuddyBears\20120726_DSC_00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69" y="2571750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Fotky\Berlin\BuddyBears\20120726_DSC_00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97" y="2559156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Fotky\Berlin\BuddyBears\20120726_DSC_005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" y="2571750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Fotky\Berlin\BuddyBears\20120726_DSC_005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541" y="2559156"/>
            <a:ext cx="1712172" cy="25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Fotky\Berlin\BuddyBears\20120727_DSC_021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76842"/>
            <a:ext cx="936104" cy="6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Fotky\Berlin\BuddyBears\20120722_DSC_007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30" y="2118577"/>
            <a:ext cx="1013682" cy="67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Fotky\Berlin\BuddyBears\20120727_DSC_021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6" y="0"/>
            <a:ext cx="7708799" cy="514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Fotky\Berlin\TheCity\20120727_DSC_014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26" y="0"/>
            <a:ext cx="7751522" cy="51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5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Hlavné témy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Integrácia</a:t>
            </a:r>
          </a:p>
          <a:p>
            <a:r>
              <a:rPr lang="sk-SK" dirty="0" err="1" smtClean="0"/>
              <a:t>Tagy</a:t>
            </a:r>
            <a:endParaRPr lang="sk-SK" dirty="0" smtClean="0"/>
          </a:p>
          <a:p>
            <a:r>
              <a:rPr lang="sk-SK" dirty="0" err="1" smtClean="0"/>
              <a:t>Cloud</a:t>
            </a:r>
            <a:endParaRPr lang="sk-SK" dirty="0" smtClean="0"/>
          </a:p>
          <a:p>
            <a:r>
              <a:rPr lang="sk-SK" dirty="0" err="1" smtClean="0"/>
              <a:t>Personalizácia</a:t>
            </a:r>
            <a:endParaRPr lang="sk-SK" dirty="0" smtClean="0"/>
          </a:p>
          <a:p>
            <a:r>
              <a:rPr lang="sk-SK" dirty="0" smtClean="0"/>
              <a:t>Modelovanie</a:t>
            </a:r>
          </a:p>
          <a:p>
            <a:r>
              <a:rPr lang="sk-SK" dirty="0" err="1"/>
              <a:t>Model-Driven</a:t>
            </a:r>
            <a:r>
              <a:rPr lang="sk-SK" dirty="0"/>
              <a:t> and </a:t>
            </a:r>
            <a:r>
              <a:rPr lang="sk-SK" dirty="0" err="1"/>
              <a:t>Agile</a:t>
            </a:r>
            <a:r>
              <a:rPr lang="sk-SK" dirty="0"/>
              <a:t> </a:t>
            </a:r>
            <a:r>
              <a:rPr lang="sk-SK" dirty="0" err="1"/>
              <a:t>Engineering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smtClean="0"/>
              <a:t>Web</a:t>
            </a:r>
          </a:p>
          <a:p>
            <a:r>
              <a:rPr lang="en-US" dirty="0"/>
              <a:t>Web Services and </a:t>
            </a:r>
            <a:r>
              <a:rPr lang="en-US" dirty="0" err="1"/>
              <a:t>Mashups</a:t>
            </a:r>
            <a:endParaRPr lang="en-US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262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6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74" name="Picture 2" descr="D:\Fotky\Berlin\TheCity\20120723_DSC_0038_p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r="3979"/>
          <a:stretch/>
        </p:blipFill>
        <p:spPr bwMode="auto">
          <a:xfrm>
            <a:off x="-1" y="915566"/>
            <a:ext cx="914400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8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Keynotes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6624384" cy="3371850"/>
          </a:xfrm>
        </p:spPr>
        <p:txBody>
          <a:bodyPr/>
          <a:lstStyle/>
          <a:p>
            <a:r>
              <a:rPr lang="en-US" dirty="0"/>
              <a:t>Dr. Richard Mark </a:t>
            </a:r>
            <a:r>
              <a:rPr lang="en-US" dirty="0" err="1"/>
              <a:t>Soley</a:t>
            </a:r>
            <a:r>
              <a:rPr lang="en-US" dirty="0"/>
              <a:t>: Modeling and the Cloud</a:t>
            </a:r>
          </a:p>
          <a:p>
            <a:pPr lvl="1"/>
            <a:r>
              <a:rPr lang="en-US" dirty="0"/>
              <a:t>Cloud standards customer </a:t>
            </a:r>
            <a:r>
              <a:rPr lang="en-US" dirty="0" smtClean="0"/>
              <a:t>council</a:t>
            </a:r>
            <a:endParaRPr lang="sk-SK" dirty="0" smtClean="0"/>
          </a:p>
          <a:p>
            <a:pPr lvl="1"/>
            <a:r>
              <a:rPr lang="en-US" dirty="0">
                <a:hlinkClick r:id="rId2"/>
              </a:rPr>
              <a:t>Practical Guide to Cloud </a:t>
            </a:r>
            <a:r>
              <a:rPr lang="en-US" dirty="0" smtClean="0">
                <a:hlinkClick r:id="rId2"/>
              </a:rPr>
              <a:t>Computing</a:t>
            </a:r>
            <a:endParaRPr lang="sk-SK" dirty="0" smtClean="0"/>
          </a:p>
          <a:p>
            <a:r>
              <a:rPr lang="sk-SK" dirty="0" err="1"/>
              <a:t>Felix</a:t>
            </a:r>
            <a:r>
              <a:rPr lang="sk-SK" dirty="0"/>
              <a:t> </a:t>
            </a:r>
            <a:r>
              <a:rPr lang="sk-SK" dirty="0" err="1"/>
              <a:t>Naumann</a:t>
            </a:r>
            <a:r>
              <a:rPr lang="sk-SK" dirty="0"/>
              <a:t>: </a:t>
            </a:r>
            <a:r>
              <a:rPr lang="en-US" dirty="0"/>
              <a:t>Extreme Web Data Integration</a:t>
            </a:r>
            <a:endParaRPr lang="sk-SK" dirty="0"/>
          </a:p>
          <a:p>
            <a:pPr lvl="1"/>
            <a:r>
              <a:rPr lang="sk-SK" dirty="0" smtClean="0"/>
              <a:t>Problémy integrácie </a:t>
            </a:r>
            <a:r>
              <a:rPr lang="sk-SK" dirty="0" err="1" smtClean="0"/>
              <a:t>velkých</a:t>
            </a:r>
            <a:r>
              <a:rPr lang="sk-SK" dirty="0" smtClean="0"/>
              <a:t> dát</a:t>
            </a:r>
            <a:endParaRPr lang="en-US" dirty="0"/>
          </a:p>
          <a:p>
            <a:pPr lvl="1"/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2510" r="3831" b="3108"/>
          <a:stretch/>
        </p:blipFill>
        <p:spPr bwMode="auto">
          <a:xfrm>
            <a:off x="7514194" y="1295151"/>
            <a:ext cx="1245140" cy="174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32" y="3177697"/>
            <a:ext cx="1799464" cy="155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5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218" name="Picture 2" descr="D:\Fotky\Berlin\TheCity\20120727_DSC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1164821"/>
            <a:ext cx="11285444" cy="747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351840" cy="742950"/>
          </a:xfrm>
        </p:spPr>
        <p:txBody>
          <a:bodyPr>
            <a:noAutofit/>
          </a:bodyPr>
          <a:lstStyle/>
          <a:p>
            <a:r>
              <a:rPr lang="sk-SK" sz="3600" dirty="0" smtClean="0"/>
              <a:t>O</a:t>
            </a:r>
            <a:r>
              <a:rPr lang="en-US" sz="3600" dirty="0" smtClean="0"/>
              <a:t>.</a:t>
            </a:r>
            <a:r>
              <a:rPr lang="sk-SK" sz="3600" dirty="0" smtClean="0"/>
              <a:t> </a:t>
            </a:r>
            <a:r>
              <a:rPr lang="sk-SK" sz="3600" dirty="0" err="1"/>
              <a:t>Díaz</a:t>
            </a:r>
            <a:r>
              <a:rPr lang="sk-SK" sz="3600" dirty="0"/>
              <a:t>: </a:t>
            </a:r>
            <a:r>
              <a:rPr lang="en-US" sz="3600" dirty="0"/>
              <a:t>Understanding Web </a:t>
            </a:r>
            <a:r>
              <a:rPr lang="en-US" sz="3600" dirty="0" smtClean="0"/>
              <a:t>Augmentation</a:t>
            </a:r>
            <a:endParaRPr lang="sk-SK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u="sng" dirty="0"/>
              <a:t>4th </a:t>
            </a:r>
            <a:r>
              <a:rPr lang="sk-SK" u="sng" dirty="0" err="1"/>
              <a:t>International</a:t>
            </a:r>
            <a:r>
              <a:rPr lang="sk-SK" u="sng" dirty="0"/>
              <a:t> </a:t>
            </a:r>
            <a:r>
              <a:rPr lang="sk-SK" u="sng" dirty="0" err="1"/>
              <a:t>Workshop</a:t>
            </a:r>
            <a:r>
              <a:rPr lang="sk-SK" u="sng" dirty="0"/>
              <a:t> on </a:t>
            </a:r>
            <a:r>
              <a:rPr lang="sk-SK" u="sng" dirty="0" err="1"/>
              <a:t>Lightweight</a:t>
            </a:r>
            <a:r>
              <a:rPr lang="sk-SK" u="sng" dirty="0"/>
              <a:t> </a:t>
            </a:r>
            <a:r>
              <a:rPr lang="sk-SK" u="sng" dirty="0" err="1"/>
              <a:t>Integration</a:t>
            </a:r>
            <a:r>
              <a:rPr lang="sk-SK" u="sng" dirty="0"/>
              <a:t> </a:t>
            </a:r>
            <a:r>
              <a:rPr lang="sk-SK" u="sng" dirty="0" err="1"/>
              <a:t>on</a:t>
            </a:r>
            <a:r>
              <a:rPr lang="sk-SK" u="sng" dirty="0"/>
              <a:t> </a:t>
            </a:r>
            <a:r>
              <a:rPr lang="sk-SK" u="sng" dirty="0" err="1"/>
              <a:t>the</a:t>
            </a:r>
            <a:r>
              <a:rPr lang="sk-SK" u="sng" dirty="0"/>
              <a:t> </a:t>
            </a:r>
            <a:r>
              <a:rPr lang="sk-SK" u="sng" dirty="0" smtClean="0"/>
              <a:t>Web</a:t>
            </a:r>
          </a:p>
          <a:p>
            <a:r>
              <a:rPr lang="sk-SK" dirty="0"/>
              <a:t>Pridávanie informácií na stránky</a:t>
            </a:r>
          </a:p>
          <a:p>
            <a:r>
              <a:rPr lang="sk-SK" dirty="0" err="1"/>
              <a:t>Case</a:t>
            </a:r>
            <a:r>
              <a:rPr lang="sk-SK" dirty="0"/>
              <a:t> Study modelov v aplikáciách </a:t>
            </a:r>
            <a:r>
              <a:rPr lang="sk-SK" dirty="0" smtClean="0"/>
              <a:t>WA</a:t>
            </a:r>
          </a:p>
          <a:p>
            <a:r>
              <a:rPr lang="sk-SK" dirty="0" smtClean="0"/>
              <a:t>Vlastný DSL s </a:t>
            </a:r>
            <a:r>
              <a:rPr lang="sk-SK" dirty="0" err="1" smtClean="0"/>
              <a:t>wizardom</a:t>
            </a:r>
            <a:r>
              <a:rPr lang="sk-SK" dirty="0" smtClean="0"/>
              <a:t> na WA </a:t>
            </a:r>
            <a:r>
              <a:rPr lang="sk-SK" dirty="0" err="1" smtClean="0"/>
              <a:t>Stickletov</a:t>
            </a:r>
            <a:endParaRPr lang="sk-SK" dirty="0"/>
          </a:p>
          <a:p>
            <a:r>
              <a:rPr lang="sk-SK" dirty="0">
                <a:hlinkClick r:id="rId2"/>
              </a:rPr>
              <a:t>http://webaugmentation.org/</a:t>
            </a:r>
            <a:endParaRPr lang="sk-SK" dirty="0"/>
          </a:p>
          <a:p>
            <a:endParaRPr lang="sk-SK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995686"/>
            <a:ext cx="1146422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7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S010352479">
  <a:themeElements>
    <a:clrScheme name="PeW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3891A7"/>
      </a:hlink>
      <a:folHlink>
        <a:srgbClr val="3891A7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7B6A5FA-AEDC-493D-A38F-607DB1F387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PeWeTemplate</Template>
  <TotalTime>0</TotalTime>
  <Words>390</Words>
  <Application>Microsoft Office PowerPoint</Application>
  <PresentationFormat>On-screen Show (16:9)</PresentationFormat>
  <Paragraphs>105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TS010352479</vt:lpstr>
      <vt:lpstr>Report from SUMMER</vt:lpstr>
      <vt:lpstr>ICWE 2012</vt:lpstr>
      <vt:lpstr>PowerPoint Presentation</vt:lpstr>
      <vt:lpstr>PowerPoint Presentation</vt:lpstr>
      <vt:lpstr>Hlavné témy</vt:lpstr>
      <vt:lpstr>PowerPoint Presentation</vt:lpstr>
      <vt:lpstr>Keynotes</vt:lpstr>
      <vt:lpstr>PowerPoint Presentation</vt:lpstr>
      <vt:lpstr>O. Díaz: Understanding Web Augmentation</vt:lpstr>
      <vt:lpstr>PowerPoint Presentation</vt:lpstr>
      <vt:lpstr>M. Heinrich: Reusable Awareness Widgets for Colla-borative Web Applications - A Non-Invasive approach</vt:lpstr>
      <vt:lpstr>PowerPoint Presentation</vt:lpstr>
      <vt:lpstr>D. Bianchini: Semantic Collaborative Tagging for Web APIs sharing and reuse</vt:lpstr>
      <vt:lpstr>PowerPoint Presentation</vt:lpstr>
      <vt:lpstr>J. Grigera: From Requirements to Web Applications in an Agile Model-Driven Approach</vt:lpstr>
      <vt:lpstr>PowerPoint Presentation</vt:lpstr>
      <vt:lpstr>F. Daniel: On the Systematic Development  of Domain-Specific Mashup Tools for End Users</vt:lpstr>
      <vt:lpstr>PowerPoint Presentation</vt:lpstr>
      <vt:lpstr>RW SS 2012</vt:lpstr>
      <vt:lpstr>PowerPoint Presentation</vt:lpstr>
      <vt:lpstr>PowerPoint Presentation</vt:lpstr>
      <vt:lpstr>Hlavné témy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2012-10-01T07:41:38Z</dcterms:created>
  <dcterms:modified xsi:type="dcterms:W3CDTF">2012-10-29T17:42:00Z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TC101671251033</vt:lpwstr>
  </property>
</Properties>
</file>