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2" r:id="rId5"/>
    <p:sldId id="261" r:id="rId6"/>
    <p:sldId id="264" r:id="rId7"/>
    <p:sldId id="267" r:id="rId8"/>
    <p:sldId id="268" r:id="rId9"/>
    <p:sldId id="271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80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7AE3D-0FA3-403F-A72E-073E6FE90CB1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A16C6-1EF9-45D0-BEFA-EF7BD7D6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7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A16C6-1EF9-45D0-BEFA-EF7BD7D6F7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26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A16C6-1EF9-45D0-BEFA-EF7BD7D6F7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13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A16C6-1EF9-45D0-BEFA-EF7BD7D6F74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77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30F89E4-399D-4FEA-BE71-1E44CF5ECF66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3C48-EB69-46D8-BF99-605DE74BF6C9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C4E8-9964-4643-A65A-71488918EB67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1BC79-B0C2-4C60-A25D-E350D273ED10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C8DD-98CB-4720-9A81-D3F2DDA07213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4F47-8259-4F36-B755-ABC45449C9A4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E3A8-8DFC-4049-B89F-3E404BF10C06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47B5-888E-43CC-9FEB-8B6EFE159BFE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5C6-A4EF-44B2-9D3A-CDE107BD3E97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FC41-FB45-4927-BE32-F1F3B52026DA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486A-69BF-46B9-9F7A-2F0497737DB1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423D-4262-467D-9CEB-EF27CF159A25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D4DD-5247-4335-BF54-ADDBEA0AECE7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F2E5-F2C5-442C-B0CF-29037CC38375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9567-99E0-4B9D-8D81-0F6C4F44B7CB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FBF2-0CFA-46EA-A0B6-DA9E75393C45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2FD9-29BB-485A-B7FA-9B044B9EC019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D8E49-8D59-4BBE-AE35-5186694C8C55}" type="datetime1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Rozšírenie</a:t>
            </a:r>
            <a:r>
              <a:rPr lang="en-US" dirty="0"/>
              <a:t> </a:t>
            </a:r>
            <a:r>
              <a:rPr lang="en-US" dirty="0" err="1"/>
              <a:t>zreničky</a:t>
            </a:r>
            <a:r>
              <a:rPr lang="en-US" dirty="0"/>
              <a:t> a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používateľskom</a:t>
            </a:r>
            <a:r>
              <a:rPr lang="en-US" dirty="0"/>
              <a:t> </a:t>
            </a:r>
            <a:r>
              <a:rPr lang="en-US" dirty="0" err="1"/>
              <a:t>testovaní</a:t>
            </a:r>
            <a:endParaRPr lang="en-US" dirty="0"/>
          </a:p>
        </p:txBody>
      </p:sp>
      <p:sp>
        <p:nvSpPr>
          <p:cNvPr id="4" name="BlokTextu 3"/>
          <p:cNvSpPr txBox="1"/>
          <p:nvPr/>
        </p:nvSpPr>
        <p:spPr>
          <a:xfrm>
            <a:off x="1876424" y="3509963"/>
            <a:ext cx="5568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Matej Červenka</a:t>
            </a:r>
          </a:p>
          <a:p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Mgr. Martin </a:t>
            </a:r>
            <a:r>
              <a:rPr lang="sk-SK" dirty="0" err="1" smtClean="0">
                <a:solidFill>
                  <a:schemeClr val="tx2">
                    <a:lumMod val="75000"/>
                  </a:schemeClr>
                </a:solidFill>
              </a:rPr>
              <a:t>Krupa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56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2C. Test na reálnom webe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Reálny web s problémovým formulárom </a:t>
            </a:r>
            <a:endParaRPr lang="sk-SK" dirty="0" smtClean="0"/>
          </a:p>
          <a:p>
            <a:r>
              <a:rPr lang="sk-SK" dirty="0" smtClean="0"/>
              <a:t>Vykonanie kalibrácie zreničky na stránke webu</a:t>
            </a:r>
          </a:p>
          <a:p>
            <a:r>
              <a:rPr lang="sk-SK" dirty="0"/>
              <a:t>Cieľ: Zistiť ako sa správa zrenička pri </a:t>
            </a:r>
            <a:r>
              <a:rPr lang="sk-SK" dirty="0" smtClean="0"/>
              <a:t>vyplňovaní reálneho formulára, ktorý je považovaný za chybný</a:t>
            </a:r>
            <a:endParaRPr lang="sk-SK" dirty="0"/>
          </a:p>
          <a:p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2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3. Spracovanie a porovnanie dát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 dát zachytených pri kalibrácii vytvorím </a:t>
            </a:r>
            <a:r>
              <a:rPr lang="sk-SK" dirty="0" err="1" smtClean="0"/>
              <a:t>baseline</a:t>
            </a:r>
            <a:endParaRPr lang="sk-SK" dirty="0" smtClean="0"/>
          </a:p>
          <a:p>
            <a:pPr lvl="1"/>
            <a:r>
              <a:rPr lang="sk-SK" dirty="0" err="1" smtClean="0"/>
              <a:t>Baseline</a:t>
            </a:r>
            <a:r>
              <a:rPr lang="sk-SK" dirty="0" smtClean="0"/>
              <a:t> bude stredná hodnota nameraných hodnôt veľkosti zreničky</a:t>
            </a:r>
          </a:p>
          <a:p>
            <a:r>
              <a:rPr lang="sk-SK" dirty="0" smtClean="0"/>
              <a:t>Porovnávať budem percentuálny nárast zreničky oproti </a:t>
            </a:r>
            <a:r>
              <a:rPr lang="sk-SK" dirty="0" err="1" smtClean="0"/>
              <a:t>baseline</a:t>
            </a:r>
            <a:endParaRPr lang="sk-SK" dirty="0" smtClean="0"/>
          </a:p>
          <a:p>
            <a:r>
              <a:rPr lang="sk-SK" dirty="0" err="1" smtClean="0"/>
              <a:t>Baseline</a:t>
            </a:r>
            <a:r>
              <a:rPr lang="sk-SK" dirty="0" smtClean="0"/>
              <a:t> porovnám s každým testom, ak sa mi potvrdí rozšírenie </a:t>
            </a:r>
            <a:r>
              <a:rPr lang="sk-SK" dirty="0" smtClean="0"/>
              <a:t>zreničky</a:t>
            </a:r>
            <a:r>
              <a:rPr lang="en-US" dirty="0" smtClean="0"/>
              <a:t> z d</a:t>
            </a:r>
            <a:r>
              <a:rPr lang="sk-SK" dirty="0" err="1" smtClean="0"/>
              <a:t>ôvodu</a:t>
            </a:r>
            <a:r>
              <a:rPr lang="sk-SK" dirty="0" smtClean="0"/>
              <a:t> stresu </a:t>
            </a:r>
            <a:r>
              <a:rPr lang="sk-SK" dirty="0" smtClean="0"/>
              <a:t>v druhom a tretom teste, môžem začať bližšie určovať problematickú oblasť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3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4</a:t>
            </a:r>
            <a:r>
              <a:rPr lang="en-US" dirty="0" smtClean="0"/>
              <a:t>.</a:t>
            </a:r>
            <a:r>
              <a:rPr lang="sk-SK" dirty="0" smtClean="0"/>
              <a:t>Určenie problémovej oblasti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 smtClean="0"/>
                  <a:t>Ak hodnota zreničky prekročí hodnotu </a:t>
                </a:r>
                <a:r>
                  <a:rPr lang="sk-SK" dirty="0" err="1" smtClean="0"/>
                  <a:t>baseline</a:t>
                </a:r>
                <a:endParaRPr lang="sk-SK" dirty="0" smtClean="0"/>
              </a:p>
              <a:p>
                <a:pPr lvl="1"/>
                <a:r>
                  <a:rPr lang="sk-SK" dirty="0" smtClean="0"/>
                  <a:t>Čas prekročenia hodnoty bude </a:t>
                </a:r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sk-SK" dirty="0"/>
              </a:p>
              <a:p>
                <a:pPr lvl="1"/>
                <a:r>
                  <a:rPr lang="sk-SK" dirty="0" smtClean="0"/>
                  <a:t>Vypočítam približný čas zobrazenia stimulu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sk-SK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sk-SK">
                        <a:latin typeface="Cambria Math" panose="02040503050406030204" pitchFamily="18" charset="0"/>
                      </a:rPr>
                      <m:t>t</m:t>
                    </m:r>
                    <m:r>
                      <a:rPr lang="sk-SK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k-SK">
                        <a:latin typeface="Cambria Math" panose="02040503050406030204" pitchFamily="18" charset="0"/>
                      </a:rPr>
                      <m:t>2</m:t>
                    </m:r>
                    <m:r>
                      <a:rPr lang="sk-SK" b="0" i="0" smtClean="0">
                        <a:latin typeface="Cambria Math" panose="02040503050406030204" pitchFamily="18" charset="0"/>
                      </a:rPr>
                      <m:t>50</m:t>
                    </m:r>
                    <m:r>
                      <m:rPr>
                        <m:sty m:val="p"/>
                      </m:rPr>
                      <a:rPr lang="sk-SK" b="0" i="0" smtClean="0">
                        <a:latin typeface="Cambria Math" panose="02040503050406030204" pitchFamily="18" charset="0"/>
                      </a:rPr>
                      <m:t>ms</m:t>
                    </m:r>
                  </m:oMath>
                </a14:m>
                <a:endParaRPr lang="sk-SK" dirty="0"/>
              </a:p>
              <a:p>
                <a:pPr lvl="1"/>
                <a:r>
                  <a:rPr lang="sk-SK" dirty="0" smtClean="0"/>
                  <a:t>Vypočítam približný čas konca reakcie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sk-SK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sk-SK" b="0" i="0" smtClean="0">
                        <a:latin typeface="Cambria Math" panose="02040503050406030204" pitchFamily="18" charset="0"/>
                      </a:rPr>
                      <m:t>+2</m:t>
                    </m:r>
                    <m:r>
                      <m:rPr>
                        <m:sty m:val="p"/>
                      </m:rPr>
                      <a:rPr lang="sk-SK" b="0" i="0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endParaRPr lang="sk-SK" dirty="0" smtClean="0"/>
              </a:p>
              <a:p>
                <a:r>
                  <a:rPr lang="sk-SK" dirty="0" smtClean="0"/>
                  <a:t>Zistím ktorá z AOI má medzi časmi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k-SK" dirty="0" smtClean="0"/>
                  <a:t> až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k-SK" dirty="0" smtClean="0"/>
                  <a:t> najdlhší čas fixácií</a:t>
                </a:r>
              </a:p>
              <a:p>
                <a:r>
                  <a:rPr lang="sk-SK" dirty="0" smtClean="0"/>
                  <a:t>Túto AOI budeme môcť určiť ako problémovú oblasť</a:t>
                </a:r>
                <a:endParaRPr lang="sk-SK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31" t="-223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4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5.Porovnanie problémových oblastí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Problémové oblasti porovnám medzi participantmi</a:t>
            </a:r>
          </a:p>
          <a:p>
            <a:r>
              <a:rPr lang="sk-SK" dirty="0" smtClean="0"/>
              <a:t>V prípade, že rovnaká problémová oblasť bude zistená u väčšiny participantov, budem ju môcť určiť za celkovú problémovú oblasť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4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Problém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 vypĺňaní formulárov sa väčšina ľudí pozerá na klávesnicu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82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Experiment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Traja </a:t>
            </a:r>
            <a:r>
              <a:rPr lang="sk-SK" dirty="0" smtClean="0"/>
              <a:t>participanti</a:t>
            </a:r>
            <a:endParaRPr lang="sk-SK" dirty="0" smtClean="0"/>
          </a:p>
          <a:p>
            <a:r>
              <a:rPr lang="sk-SK" dirty="0" smtClean="0"/>
              <a:t>Čierna </a:t>
            </a:r>
            <a:r>
              <a:rPr lang="sk-SK" dirty="0" smtClean="0"/>
              <a:t>obrazovka</a:t>
            </a:r>
          </a:p>
          <a:p>
            <a:r>
              <a:rPr lang="sk-SK" dirty="0" smtClean="0"/>
              <a:t>Biela obrazovka</a:t>
            </a:r>
          </a:p>
          <a:p>
            <a:r>
              <a:rPr lang="sk-SK" dirty="0" smtClean="0"/>
              <a:t>Dva testovacie </a:t>
            </a:r>
            <a:r>
              <a:rPr lang="sk-SK" dirty="0" smtClean="0"/>
              <a:t>formuláre</a:t>
            </a:r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9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Experiment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Čierna a biela obrazovka</a:t>
            </a:r>
          </a:p>
          <a:p>
            <a:pPr lvl="1"/>
            <a:r>
              <a:rPr lang="sk-SK" dirty="0" smtClean="0"/>
              <a:t>Pozeranie na klávesnicu po dobu 1,2,3,4,5,10,20,30 sekúnd</a:t>
            </a:r>
          </a:p>
          <a:p>
            <a:pPr lvl="1"/>
            <a:r>
              <a:rPr lang="sk-SK" dirty="0" smtClean="0"/>
              <a:t>Pozeranie na monitor po dobu najmenej 10 sekúnd</a:t>
            </a:r>
          </a:p>
          <a:p>
            <a:r>
              <a:rPr lang="sk-SK" dirty="0" smtClean="0"/>
              <a:t>Formuláre</a:t>
            </a:r>
          </a:p>
          <a:p>
            <a:pPr lvl="1"/>
            <a:r>
              <a:rPr lang="sk-SK" dirty="0" smtClean="0"/>
              <a:t>Registračný formulár</a:t>
            </a:r>
          </a:p>
          <a:p>
            <a:pPr lvl="1"/>
            <a:r>
              <a:rPr lang="sk-SK" dirty="0" smtClean="0"/>
              <a:t>Formulár určený na oznámenie nefunkčného verejného osvetlenia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7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Záver experimentu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Čierna obrazovka</a:t>
            </a:r>
          </a:p>
          <a:p>
            <a:pPr lvl="1"/>
            <a:r>
              <a:rPr lang="sk-SK" dirty="0" smtClean="0"/>
              <a:t>U 2 z 3 participantov boli namerané nekvalitné dáta – obrazovka málo osvecovala oči participanta</a:t>
            </a:r>
          </a:p>
          <a:p>
            <a:r>
              <a:rPr lang="sk-SK" dirty="0" smtClean="0"/>
              <a:t>Biela obrazovka</a:t>
            </a:r>
          </a:p>
          <a:p>
            <a:pPr lvl="1"/>
            <a:r>
              <a:rPr lang="sk-SK" dirty="0" smtClean="0"/>
              <a:t>Pozeranie 1s na klávesnicu, rozšírilo zreničku cca o 0,6mm</a:t>
            </a:r>
          </a:p>
          <a:p>
            <a:pPr lvl="1"/>
            <a:r>
              <a:rPr lang="sk-SK" dirty="0" smtClean="0"/>
              <a:t>Pozeranie 30s na klávesnicu, rozšírilo zreničku cca o 0,9 mm.</a:t>
            </a:r>
          </a:p>
          <a:p>
            <a:pPr lvl="1"/>
            <a:r>
              <a:rPr lang="sk-SK" dirty="0" smtClean="0"/>
              <a:t>Pri oboch rozšíreniach sa zrenička cca do 500ms vrátila do svojej pôvodnej hodnoty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7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7230" y="0"/>
            <a:ext cx="9905998" cy="1478570"/>
          </a:xfrm>
        </p:spPr>
        <p:txBody>
          <a:bodyPr/>
          <a:lstStyle/>
          <a:p>
            <a:r>
              <a:rPr lang="sk-SK" dirty="0" smtClean="0"/>
              <a:t>1 sekunda na klávesnicu</a:t>
            </a:r>
            <a:endParaRPr lang="en-US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77" y="994290"/>
            <a:ext cx="10711470" cy="5414589"/>
          </a:xfrm>
        </p:spPr>
      </p:pic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17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82" y="0"/>
            <a:ext cx="9905998" cy="1478570"/>
          </a:xfrm>
        </p:spPr>
        <p:txBody>
          <a:bodyPr/>
          <a:lstStyle/>
          <a:p>
            <a:r>
              <a:rPr lang="sk-SK" dirty="0" smtClean="0"/>
              <a:t>30 sekúnd na klávesnicu</a:t>
            </a:r>
            <a:endParaRPr lang="en-US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82" y="1342768"/>
            <a:ext cx="5393475" cy="5140409"/>
          </a:xfrm>
        </p:spPr>
      </p:pic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206" y="807309"/>
            <a:ext cx="6008614" cy="514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38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úvod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Analýza používateľských testovaní je z pohľadu moderátora časovo náročná činnosť</a:t>
            </a:r>
          </a:p>
          <a:p>
            <a:r>
              <a:rPr lang="sk-SK" dirty="0" smtClean="0"/>
              <a:t>Je potrebné manuálne identifikovať a označiť problémové oblasti používateľského rozhrania</a:t>
            </a:r>
          </a:p>
          <a:p>
            <a:pPr lvl="1"/>
            <a:r>
              <a:rPr lang="sk-SK" dirty="0" smtClean="0"/>
              <a:t>Problémová oblasť býva pomerne často vypĺňanie formulára</a:t>
            </a:r>
          </a:p>
          <a:p>
            <a:r>
              <a:rPr lang="sk-SK" dirty="0" smtClean="0"/>
              <a:t>Pri identifikácii nám pomôže </a:t>
            </a:r>
            <a:r>
              <a:rPr lang="sk-SK" dirty="0" err="1" smtClean="0"/>
              <a:t>eye-tracker</a:t>
            </a:r>
            <a:r>
              <a:rPr lang="sk-SK" dirty="0" smtClean="0"/>
              <a:t> a prípadne aj iné prístroje nachádzajúce sa v UX Labe</a:t>
            </a:r>
          </a:p>
          <a:p>
            <a:pPr lvl="1"/>
            <a:endParaRPr lang="sk-SK" dirty="0" smtClean="0"/>
          </a:p>
          <a:p>
            <a:pPr marL="457200" lvl="1" indent="0">
              <a:buNone/>
            </a:pPr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17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Problémy/otázky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k-SK" sz="2400" dirty="0"/>
              <a:t>Je potrebné vyčistiť dáta od hodnôt nameraných tesne po tom ako sa človek pozrel opäť na </a:t>
            </a:r>
            <a:r>
              <a:rPr lang="sk-SK" sz="2400" dirty="0" smtClean="0"/>
              <a:t>monitor</a:t>
            </a:r>
          </a:p>
          <a:p>
            <a:pPr lvl="1"/>
            <a:r>
              <a:rPr lang="sk-SK" sz="2400" dirty="0" smtClean="0"/>
              <a:t>Ktorú zreničku brať do úvahy? (ľavú, pravú, priemer oboch)</a:t>
            </a:r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Hypotéza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1410" y="1771692"/>
            <a:ext cx="9905999" cy="1086837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Detekciou dilatácie očnej zreničky participanta vieme identifikovať problémové oblasti v</a:t>
            </a:r>
            <a:r>
              <a:rPr lang="sk-SK" dirty="0"/>
              <a:t> </a:t>
            </a:r>
            <a:r>
              <a:rPr lang="sk-SK" dirty="0" smtClean="0"/>
              <a:t>používateľskom</a:t>
            </a:r>
            <a:r>
              <a:rPr lang="sk-SK" dirty="0"/>
              <a:t> </a:t>
            </a:r>
            <a:r>
              <a:rPr lang="sk-SK" dirty="0" smtClean="0"/>
              <a:t>rozhraní.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141412" y="3320406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 smtClean="0"/>
              <a:t>Cieľ</a:t>
            </a:r>
            <a:endParaRPr lang="en-US" dirty="0"/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1141411" y="4502536"/>
            <a:ext cx="9905999" cy="10868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dirty="0" smtClean="0"/>
              <a:t>Zistiť čas a určiť miesta výskytu problémových úsekov pri používateľskom testovaní jednotlivcov a na tomto základe odvodiť zoznam problémových oblastí používateľského rozhrania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71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Sledované metriky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Dilatácia </a:t>
            </a:r>
            <a:r>
              <a:rPr lang="en-US" dirty="0" err="1" smtClean="0"/>
              <a:t>zreni</a:t>
            </a:r>
            <a:r>
              <a:rPr lang="sk-SK" dirty="0" err="1" smtClean="0"/>
              <a:t>čky</a:t>
            </a:r>
            <a:endParaRPr lang="sk-SK" dirty="0" smtClean="0"/>
          </a:p>
          <a:p>
            <a:r>
              <a:rPr lang="sk-SK" sz="1800" dirty="0"/>
              <a:t>GSR</a:t>
            </a:r>
            <a:r>
              <a:rPr lang="sk-SK" dirty="0"/>
              <a:t> – </a:t>
            </a:r>
            <a:r>
              <a:rPr lang="sk-SK" dirty="0" err="1"/>
              <a:t>Galvanic</a:t>
            </a:r>
            <a:r>
              <a:rPr lang="sk-SK" dirty="0"/>
              <a:t> Skin </a:t>
            </a:r>
            <a:r>
              <a:rPr lang="sk-SK" dirty="0" err="1" smtClean="0"/>
              <a:t>Response</a:t>
            </a:r>
            <a:endParaRPr lang="sk-SK" dirty="0" smtClean="0"/>
          </a:p>
          <a:p>
            <a:r>
              <a:rPr lang="sk-SK" sz="1400" dirty="0" smtClean="0"/>
              <a:t>Rozpoznanie</a:t>
            </a:r>
            <a:r>
              <a:rPr lang="sk-SK" sz="1800" dirty="0" smtClean="0"/>
              <a:t> emócie – </a:t>
            </a:r>
            <a:r>
              <a:rPr lang="sk-SK" sz="1800" dirty="0" err="1" smtClean="0"/>
              <a:t>Nodulus</a:t>
            </a:r>
            <a:r>
              <a:rPr lang="sk-SK" sz="1800" dirty="0" smtClean="0"/>
              <a:t> </a:t>
            </a:r>
            <a:r>
              <a:rPr lang="sk-SK" sz="1800" dirty="0" err="1"/>
              <a:t>F</a:t>
            </a:r>
            <a:r>
              <a:rPr lang="sk-SK" sz="1800" dirty="0" err="1" smtClean="0"/>
              <a:t>ace</a:t>
            </a:r>
            <a:r>
              <a:rPr lang="sk-SK" sz="1800" dirty="0" smtClean="0"/>
              <a:t> </a:t>
            </a:r>
            <a:r>
              <a:rPr lang="sk-SK" sz="1800" dirty="0" err="1" smtClean="0"/>
              <a:t>Reader</a:t>
            </a:r>
            <a:endParaRPr lang="sk-SK" sz="1800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9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Dilatácia zreničky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348740"/>
          </a:xfrm>
        </p:spPr>
        <p:txBody>
          <a:bodyPr>
            <a:normAutofit/>
          </a:bodyPr>
          <a:lstStyle/>
          <a:p>
            <a:r>
              <a:rPr lang="sk-SK" dirty="0" smtClean="0"/>
              <a:t>Dilatáciu zreničku ovplyvňuje viacero faktorov:</a:t>
            </a:r>
          </a:p>
          <a:p>
            <a:pPr lvl="1"/>
            <a:r>
              <a:rPr lang="sk-SK" dirty="0"/>
              <a:t>s</a:t>
            </a:r>
            <a:r>
              <a:rPr lang="sk-SK" dirty="0" smtClean="0"/>
              <a:t>tres</a:t>
            </a:r>
          </a:p>
          <a:p>
            <a:pPr lvl="1"/>
            <a:r>
              <a:rPr lang="sk-SK" dirty="0"/>
              <a:t>k</a:t>
            </a:r>
            <a:r>
              <a:rPr lang="sk-SK" dirty="0" smtClean="0"/>
              <a:t>ognitívna náročnosť</a:t>
            </a:r>
          </a:p>
          <a:p>
            <a:pPr lvl="1"/>
            <a:r>
              <a:rPr lang="sk-SK" dirty="0" smtClean="0"/>
              <a:t>emócie</a:t>
            </a:r>
          </a:p>
          <a:p>
            <a:pPr lvl="1"/>
            <a:r>
              <a:rPr lang="sk-SK" dirty="0" smtClean="0"/>
              <a:t>svietivosť obrazovky</a:t>
            </a:r>
          </a:p>
          <a:p>
            <a:pPr lvl="1"/>
            <a:r>
              <a:rPr lang="sk-SK" dirty="0" smtClean="0"/>
              <a:t>osvetlenie </a:t>
            </a:r>
            <a:r>
              <a:rPr lang="sk-SK" dirty="0"/>
              <a:t>v </a:t>
            </a:r>
            <a:r>
              <a:rPr lang="sk-SK" dirty="0" smtClean="0"/>
              <a:t>miestnosti</a:t>
            </a:r>
          </a:p>
          <a:p>
            <a:pPr lvl="1"/>
            <a:r>
              <a:rPr lang="sk-SK" dirty="0" smtClean="0"/>
              <a:t>hluk</a:t>
            </a:r>
          </a:p>
          <a:p>
            <a:pPr lvl="1"/>
            <a:r>
              <a:rPr lang="sk-SK" dirty="0" smtClean="0"/>
              <a:t>bolesť</a:t>
            </a:r>
          </a:p>
        </p:txBody>
      </p:sp>
      <p:sp>
        <p:nvSpPr>
          <p:cNvPr id="10" name="Obdĺžnik 9"/>
          <p:cNvSpPr/>
          <p:nvPr/>
        </p:nvSpPr>
        <p:spPr>
          <a:xfrm>
            <a:off x="1647568" y="2817342"/>
            <a:ext cx="2759675" cy="1211537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bdĺžnik 10"/>
          <p:cNvSpPr/>
          <p:nvPr/>
        </p:nvSpPr>
        <p:spPr>
          <a:xfrm>
            <a:off x="1647568" y="4181278"/>
            <a:ext cx="2759675" cy="15357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BlokTextu 16"/>
          <p:cNvSpPr txBox="1"/>
          <p:nvPr/>
        </p:nvSpPr>
        <p:spPr>
          <a:xfrm>
            <a:off x="2611396" y="3628769"/>
            <a:ext cx="1335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 smtClean="0"/>
              <a:t>- negatívne</a:t>
            </a:r>
            <a:endParaRPr lang="en-US" sz="2000" dirty="0"/>
          </a:p>
        </p:txBody>
      </p:sp>
      <p:sp>
        <p:nvSpPr>
          <p:cNvPr id="20" name="Šípka doprava 19"/>
          <p:cNvSpPr/>
          <p:nvPr/>
        </p:nvSpPr>
        <p:spPr>
          <a:xfrm>
            <a:off x="4090462" y="4181278"/>
            <a:ext cx="1267691" cy="249381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BlokTextu 20"/>
          <p:cNvSpPr txBox="1"/>
          <p:nvPr/>
        </p:nvSpPr>
        <p:spPr>
          <a:xfrm>
            <a:off x="5395595" y="4105913"/>
            <a:ext cx="12375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 smtClean="0"/>
              <a:t>Kalibrácia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4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7" grpId="0"/>
      <p:bldP spid="20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1. Kalibrácia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712423"/>
          </a:xfrm>
        </p:spPr>
        <p:txBody>
          <a:bodyPr>
            <a:normAutofit/>
          </a:bodyPr>
          <a:lstStyle/>
          <a:p>
            <a:r>
              <a:rPr lang="sk-SK" dirty="0" smtClean="0"/>
              <a:t>Je potrebné zistiť veľkosť zreničky participanta v normálnom stave, teda bez stimulov</a:t>
            </a:r>
          </a:p>
          <a:p>
            <a:r>
              <a:rPr lang="sk-SK" dirty="0" smtClean="0"/>
              <a:t>Veľkosť zreničky v normálnom stave ovplyvňujú dva faktory: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smtClean="0"/>
              <a:t>Veľkosť zreničky je individuálna</a:t>
            </a:r>
          </a:p>
          <a:p>
            <a:pPr lvl="2"/>
            <a:r>
              <a:rPr lang="sk-SK" dirty="0" smtClean="0"/>
              <a:t>Najvýraznejší vplyv na jej veľkosť má vek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smtClean="0"/>
              <a:t>Svietivosť obrazovky</a:t>
            </a:r>
          </a:p>
          <a:p>
            <a:r>
              <a:rPr lang="sk-SK" dirty="0"/>
              <a:t>Riešením je kalibrácia -</a:t>
            </a:r>
            <a:r>
              <a:rPr lang="en-US" dirty="0" smtClean="0"/>
              <a:t>&gt;</a:t>
            </a:r>
            <a:r>
              <a:rPr lang="sk-SK" dirty="0" smtClean="0"/>
              <a:t> zobraziť</a:t>
            </a:r>
            <a:r>
              <a:rPr lang="en-US" dirty="0" smtClean="0"/>
              <a:t> </a:t>
            </a:r>
            <a:r>
              <a:rPr lang="sk-SK" dirty="0" smtClean="0"/>
              <a:t>neutrálny stimul s </a:t>
            </a:r>
            <a:r>
              <a:rPr lang="sk-SK" dirty="0" err="1" smtClean="0"/>
              <a:t>layoutom</a:t>
            </a:r>
            <a:r>
              <a:rPr lang="sk-SK" dirty="0" smtClean="0"/>
              <a:t> používateľského rozhrania, ktoré bude testované 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22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2A. Test bez problémových oblastí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Jednoduchý formulár</a:t>
            </a:r>
          </a:p>
          <a:p>
            <a:r>
              <a:rPr lang="sk-SK" dirty="0" smtClean="0"/>
              <a:t>Žiadne validácie -&gt; v prípade, že bude odoslaný nesprávne vyplnený formulár, bude aj tak akceptovaný, pretože nechceme participanta nijak rozrušiť</a:t>
            </a:r>
          </a:p>
          <a:p>
            <a:r>
              <a:rPr lang="sk-SK" dirty="0" smtClean="0"/>
              <a:t>Cieľ: </a:t>
            </a:r>
          </a:p>
          <a:p>
            <a:pPr lvl="1"/>
            <a:r>
              <a:rPr lang="sk-SK" dirty="0" smtClean="0"/>
              <a:t>Zistiť ako sa správa zrenička pri vypĺňaní formuláru bez závažnejších problémov</a:t>
            </a:r>
          </a:p>
          <a:p>
            <a:pPr lvl="1"/>
            <a:r>
              <a:rPr lang="sk-SK" dirty="0" smtClean="0"/>
              <a:t>Navodiť dojem, že to zvládne a nie je to náročné</a:t>
            </a:r>
          </a:p>
          <a:p>
            <a:pPr lvl="1"/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8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2B. Test s problémovými oblasťami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406686"/>
          </a:xfrm>
        </p:spPr>
        <p:txBody>
          <a:bodyPr>
            <a:normAutofit/>
          </a:bodyPr>
          <a:lstStyle/>
          <a:p>
            <a:r>
              <a:rPr lang="sk-SK" dirty="0" smtClean="0"/>
              <a:t>Formulár s rovnakým </a:t>
            </a:r>
            <a:r>
              <a:rPr lang="sk-SK" dirty="0" err="1" smtClean="0"/>
              <a:t>layotom</a:t>
            </a:r>
            <a:r>
              <a:rPr lang="sk-SK" dirty="0" smtClean="0"/>
              <a:t> ako pri predchádzajúcom teste</a:t>
            </a:r>
          </a:p>
          <a:p>
            <a:r>
              <a:rPr lang="sk-SK" dirty="0" smtClean="0"/>
              <a:t>Bude obsahovať niektoré </a:t>
            </a:r>
            <a:r>
              <a:rPr lang="en-US" dirty="0" smtClean="0"/>
              <a:t>z </a:t>
            </a:r>
            <a:r>
              <a:rPr lang="sk-SK" dirty="0" smtClean="0"/>
              <a:t>validácií</a:t>
            </a:r>
            <a:r>
              <a:rPr lang="sk-SK" dirty="0" smtClean="0"/>
              <a:t>:</a:t>
            </a:r>
          </a:p>
          <a:p>
            <a:pPr lvl="1"/>
            <a:r>
              <a:rPr lang="sk-SK" dirty="0" smtClean="0"/>
              <a:t>Nebudú označené vyžadované polia</a:t>
            </a:r>
          </a:p>
          <a:p>
            <a:pPr lvl="1"/>
            <a:r>
              <a:rPr lang="sk-SK" dirty="0" smtClean="0"/>
              <a:t>Nebude zadaný požadovaný formát</a:t>
            </a:r>
          </a:p>
          <a:p>
            <a:pPr lvl="1"/>
            <a:r>
              <a:rPr lang="sk-SK" dirty="0" smtClean="0"/>
              <a:t>Po odoslaní formulára sa </a:t>
            </a:r>
            <a:r>
              <a:rPr lang="en-US" dirty="0" err="1" smtClean="0"/>
              <a:t>chybn</a:t>
            </a:r>
            <a:r>
              <a:rPr lang="sk-SK" dirty="0" smtClean="0"/>
              <a:t>é polia zmažú</a:t>
            </a:r>
          </a:p>
          <a:p>
            <a:pPr lvl="1"/>
            <a:r>
              <a:rPr lang="sk-SK" dirty="0" smtClean="0"/>
              <a:t>Správa o chybe vo formulári nebude obsahovať informáciu ako sa chybe vyvarovať</a:t>
            </a:r>
          </a:p>
          <a:p>
            <a:pPr lvl="1"/>
            <a:r>
              <a:rPr lang="sk-SK" dirty="0" smtClean="0"/>
              <a:t>...</a:t>
            </a:r>
          </a:p>
          <a:p>
            <a:r>
              <a:rPr lang="sk-SK" dirty="0" smtClean="0"/>
              <a:t>Jedno vopred určené textové pole bude vždy chybné bez ohľadu na jeho hodnotu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24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2B. Test s problémovými </a:t>
            </a:r>
            <a:r>
              <a:rPr lang="sk-SK" dirty="0" smtClean="0"/>
              <a:t>oblasťami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Participant bude môcť odoslať formulár tri krát – zakaždým bude zamietnutý</a:t>
            </a:r>
          </a:p>
          <a:p>
            <a:r>
              <a:rPr lang="sk-SK" dirty="0" smtClean="0"/>
              <a:t>Štvrté odoslanie formulára bude akceptované.</a:t>
            </a:r>
          </a:p>
          <a:p>
            <a:r>
              <a:rPr lang="sk-SK" dirty="0" smtClean="0"/>
              <a:t>Cieľ: Zistiť ako sa správa zrenička pri vyplňovaní „extrémne“ chybného formulára</a:t>
            </a:r>
          </a:p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3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1607</TotalTime>
  <Words>644</Words>
  <Application>Microsoft Office PowerPoint</Application>
  <PresentationFormat>Širokouhlá</PresentationFormat>
  <Paragraphs>120</Paragraphs>
  <Slides>20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Trebuchet MS</vt:lpstr>
      <vt:lpstr>Tw Cen MT</vt:lpstr>
      <vt:lpstr>Obvod</vt:lpstr>
      <vt:lpstr>Rozšírenie zreničky a stres pri používateľskom testovaní</vt:lpstr>
      <vt:lpstr>úvod</vt:lpstr>
      <vt:lpstr>Hypotéza</vt:lpstr>
      <vt:lpstr>Sledované metriky</vt:lpstr>
      <vt:lpstr>Dilatácia zreničky</vt:lpstr>
      <vt:lpstr>1. Kalibrácia</vt:lpstr>
      <vt:lpstr>2A. Test bez problémových oblastí</vt:lpstr>
      <vt:lpstr>2B. Test s problémovými oblasťami</vt:lpstr>
      <vt:lpstr>2B. Test s problémovými oblasťami</vt:lpstr>
      <vt:lpstr>2C. Test na reálnom webe</vt:lpstr>
      <vt:lpstr>3. Spracovanie a porovnanie dát</vt:lpstr>
      <vt:lpstr>4.Určenie problémovej oblasti</vt:lpstr>
      <vt:lpstr>5.Porovnanie problémových oblastí</vt:lpstr>
      <vt:lpstr>Problém</vt:lpstr>
      <vt:lpstr>Experiment</vt:lpstr>
      <vt:lpstr>Experiment</vt:lpstr>
      <vt:lpstr>Záver experimentu</vt:lpstr>
      <vt:lpstr>1 sekunda na klávesnicu</vt:lpstr>
      <vt:lpstr>30 sekúnd na klávesnicu</vt:lpstr>
      <vt:lpstr>Problémy/otázky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Rozšírenie zreničky a stres pri používateľskom testovaní</dc:title>
  <dc:creator>Matt</dc:creator>
  <cp:lastModifiedBy>Matej Cervenka</cp:lastModifiedBy>
  <cp:revision>84</cp:revision>
  <dcterms:created xsi:type="dcterms:W3CDTF">2015-11-02T09:58:22Z</dcterms:created>
  <dcterms:modified xsi:type="dcterms:W3CDTF">2015-11-24T08:59:02Z</dcterms:modified>
</cp:coreProperties>
</file>