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79" r:id="rId5"/>
    <p:sldId id="261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81" r:id="rId17"/>
    <p:sldId id="277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Šimko" initials="JŠ" lastIdx="1" clrIdx="0">
    <p:extLst>
      <p:ext uri="{19B8F6BF-5375-455C-9EA6-DF929625EA0E}">
        <p15:presenceInfo xmlns:p15="http://schemas.microsoft.com/office/powerpoint/2012/main" userId="d78ae81ed2522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1" d="100"/>
          <a:sy n="81" d="100"/>
        </p:scale>
        <p:origin x="9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7.0032556867381496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Hárok1!$A$2:$A$4</c:f>
              <c:strCache>
                <c:ptCount val="3"/>
                <c:pt idx="0">
                  <c:v>Relevant</c:v>
                </c:pt>
                <c:pt idx="1">
                  <c:v>Less relevant</c:v>
                </c:pt>
                <c:pt idx="2">
                  <c:v>Not relevant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535</c:v>
                </c:pt>
                <c:pt idx="1">
                  <c:v>60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944560053744667"/>
          <c:y val="0.24568141630852924"/>
          <c:w val="0.39129513436797703"/>
          <c:h val="0.4288096255088335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7.0032556867381496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Hárok1!$A$2:$A$4</c:f>
              <c:strCache>
                <c:ptCount val="3"/>
                <c:pt idx="0">
                  <c:v>Relevant</c:v>
                </c:pt>
                <c:pt idx="1">
                  <c:v>Less relevant</c:v>
                </c:pt>
                <c:pt idx="2">
                  <c:v>Not relevant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535</c:v>
                </c:pt>
                <c:pt idx="1">
                  <c:v>60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944560053744667"/>
          <c:y val="0.24568141630852924"/>
          <c:w val="0.39129513436797703"/>
          <c:h val="0.428809625508833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863A-790C-4B57-9DDF-B516907FB736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1F87-7648-4EF0-A2B5-B5CB10F5E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Extrakčná metóda spracúva používateľské</a:t>
            </a:r>
            <a:r>
              <a:rPr lang="sk-SK" baseline="0" dirty="0" smtClean="0"/>
              <a:t> dopyty nasledujúcim spôsobom.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Zozbieranie dopytov od každého hráča samostatne a rozdelenie na slová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Lematizácia</a:t>
            </a:r>
            <a:r>
              <a:rPr lang="sk-SK" dirty="0" smtClean="0"/>
              <a:t> slov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Unifikácia slov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Vytvorenie tabuľky početnosti použitia slov jednotlivými hráčmi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Ak jedno slovo použili aspoň 2 hráči, považuje sa za relevantné.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656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 prvých štádiách</a:t>
            </a:r>
            <a:r>
              <a:rPr lang="sk-SK" baseline="0" dirty="0" smtClean="0"/>
              <a:t> vývoja bola hra otestovaná v menšom pilotnom experimente, ktorý bol vykonaný s 3 nezávislými osobami.</a:t>
            </a:r>
          </a:p>
          <a:p>
            <a:r>
              <a:rPr lang="sk-SK" baseline="0" dirty="0" smtClean="0"/>
              <a:t>Tento </a:t>
            </a:r>
            <a:r>
              <a:rPr lang="sk-SK" baseline="0" smtClean="0"/>
              <a:t>experiment slúžil </a:t>
            </a:r>
            <a:r>
              <a:rPr lang="sk-SK" baseline="0" dirty="0" smtClean="0"/>
              <a:t>na otestovanie hrateľnosti hry, na prípadné zistenie nedostatkov a na doladenie extrakčnej metódy a nastavenia indexu vyhľadávača.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19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Podarilo sa nám vytvoriť</a:t>
            </a:r>
            <a:r>
              <a:rPr lang="sk-SK" baseline="0" dirty="0" smtClean="0"/>
              <a:t> hru s účelom, ktorá získava kľúčové slová pre krátke videá získané z internetu, pričom tieto videá majú na začiatku iba veľmi „slabý“ opis pridelený používateľom.</a:t>
            </a:r>
          </a:p>
          <a:p>
            <a:r>
              <a:rPr lang="sk-SK" baseline="0" dirty="0" smtClean="0"/>
              <a:t>Podarilo sa nám vyhnúť sa problému studeného štartu, pretože hra je hrateľná kedykoľvek aj pre jedného hráča.</a:t>
            </a:r>
          </a:p>
          <a:p>
            <a:r>
              <a:rPr lang="sk-SK" baseline="0" dirty="0" smtClean="0"/>
              <a:t>Hra úspešné získava kľúčové slová, ktoré sú z veľkej väčšiny správne a relevantné k videám.</a:t>
            </a:r>
          </a:p>
          <a:p>
            <a:r>
              <a:rPr lang="sk-SK" baseline="0" dirty="0" smtClean="0"/>
              <a:t>Niektorí hráči nám po experimente povedali, že ich hra bavila, mali z nej dobrý pocit a že ich bavilo pozerať videá, ktoré sa v hre nachádzali.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391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Hra je navrhnutá pre používani</a:t>
            </a:r>
            <a:r>
              <a:rPr lang="sk-SK" baseline="0" dirty="0" smtClean="0"/>
              <a:t>e v prostredí webu a využíva model </a:t>
            </a:r>
            <a:r>
              <a:rPr lang="sk-SK" baseline="0" dirty="0" err="1" smtClean="0"/>
              <a:t>klient-server</a:t>
            </a:r>
            <a:r>
              <a:rPr lang="sk-SK" baseline="0" dirty="0" smtClean="0"/>
              <a:t>.</a:t>
            </a:r>
          </a:p>
          <a:p>
            <a:r>
              <a:rPr lang="sk-SK" baseline="0" dirty="0" smtClean="0"/>
              <a:t>Väčšina hernej logiky sa odohráva na webovom serveri, kde sa nachádza aplikácia implementovaná v Ruby on </a:t>
            </a:r>
            <a:r>
              <a:rPr lang="sk-SK" baseline="0" dirty="0" err="1" smtClean="0"/>
              <a:t>Rails</a:t>
            </a:r>
            <a:r>
              <a:rPr lang="sk-SK" baseline="0" dirty="0" smtClean="0"/>
              <a:t>.</a:t>
            </a:r>
          </a:p>
          <a:p>
            <a:r>
              <a:rPr lang="sk-SK" baseline="0" dirty="0" smtClean="0"/>
              <a:t>Hráč </a:t>
            </a:r>
            <a:r>
              <a:rPr lang="sk-SK" baseline="0" dirty="0" err="1" smtClean="0"/>
              <a:t>interaguje</a:t>
            </a:r>
            <a:r>
              <a:rPr lang="sk-SK" baseline="0" dirty="0" smtClean="0"/>
              <a:t> s hrou cez webový prehliadač.</a:t>
            </a:r>
          </a:p>
          <a:p>
            <a:r>
              <a:rPr lang="sk-SK" baseline="0" dirty="0" smtClean="0"/>
              <a:t>Webový server ešte ďalej komunikuje s databázovým serverom, kde sú uložené dáta a vyhľadávacím serverom, ktorý umožňuje funkcionalitu </a:t>
            </a:r>
            <a:r>
              <a:rPr lang="sk-SK" baseline="0" dirty="0" err="1" smtClean="0"/>
              <a:t>full-textového</a:t>
            </a:r>
            <a:r>
              <a:rPr lang="sk-SK" baseline="0" dirty="0" smtClean="0"/>
              <a:t> vyhľadávača.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03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smtClean="0"/>
              <a:t>Skvelé riešenie, ale má svoje nevýhody; jednou z nich je, že k hre sú potrební najmenej dvaja hráči.</a:t>
            </a:r>
          </a:p>
          <a:p>
            <a:r>
              <a:rPr lang="sk-SK" baseline="0" dirty="0" smtClean="0"/>
              <a:t>Toto môže viesť k problému tzv. studeného štartu, ktorý vzniká, keď pri začiatočnom nasadení hry nie je dostupný dostatok hráčov a preto hra nie hrateľná.</a:t>
            </a:r>
            <a:endParaRPr lang="sk-SK" dirty="0" smtClean="0"/>
          </a:p>
          <a:p>
            <a:r>
              <a:rPr lang="sk-SK" dirty="0" smtClean="0"/>
              <a:t>Preto</a:t>
            </a:r>
            <a:r>
              <a:rPr lang="sk-SK" baseline="0" dirty="0" smtClean="0"/>
              <a:t> je potrebné vytvárať hry s účelom aj pre jedného hráča, ktoré môžu byť hrateľné kedykoľvek, avšak toto je náročnejšie, pretože nie je dostupný druhý hráč, voči ktorému sa môže urobiť overenie výsledku.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1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Takto</a:t>
            </a:r>
            <a:r>
              <a:rPr lang="sk-SK" baseline="0" dirty="0" smtClean="0"/>
              <a:t> vyzerá rozhranie navrhnutej hry.</a:t>
            </a:r>
            <a:endParaRPr lang="sk-SK" dirty="0" smtClean="0"/>
          </a:p>
          <a:p>
            <a:r>
              <a:rPr lang="sk-SK" dirty="0" smtClean="0"/>
              <a:t>Cieľom pre hráča je potom</a:t>
            </a:r>
            <a:r>
              <a:rPr lang="sk-SK" baseline="0" dirty="0" smtClean="0"/>
              <a:t> napísať taký vyhľadávací dopyt, ktorý vráti zobrazené video v rebríčku na pozícii menšej alebo rovnej 6.</a:t>
            </a:r>
          </a:p>
          <a:p>
            <a:r>
              <a:rPr lang="sk-SK" baseline="0" dirty="0" smtClean="0"/>
              <a:t>Na začiatku nemá zobrazený náhľad videa, aby nemohol hádať slová, kým nespustí hru.</a:t>
            </a:r>
          </a:p>
          <a:p>
            <a:r>
              <a:rPr lang="sk-SK" baseline="0" dirty="0" smtClean="0"/>
              <a:t>Hra je spustená prvým prehratím videa.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273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</a:t>
            </a:r>
            <a:r>
              <a:rPr lang="sk-SK" baseline="0" dirty="0" smtClean="0"/>
              <a:t> spustí video, začne sa mu odpočítavať čas a rozmýšľa nad kľúčovými slovami.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262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</a:t>
            </a:r>
            <a:r>
              <a:rPr lang="sk-SK" baseline="0" dirty="0" smtClean="0"/>
              <a:t> vidí bielu mačku, tak skúsi slová „</a:t>
            </a:r>
            <a:r>
              <a:rPr lang="sk-SK" baseline="0" dirty="0" err="1" smtClean="0"/>
              <a:t>cat</a:t>
            </a:r>
            <a:r>
              <a:rPr lang="sk-SK" baseline="0" dirty="0" smtClean="0"/>
              <a:t>“ a „</a:t>
            </a:r>
            <a:r>
              <a:rPr lang="sk-SK" baseline="0" dirty="0" err="1" smtClean="0"/>
              <a:t>white</a:t>
            </a:r>
            <a:r>
              <a:rPr lang="sk-SK" baseline="0" dirty="0" smtClean="0"/>
              <a:t>“.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46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Odošle</a:t>
            </a:r>
            <a:r>
              <a:rPr lang="sk-SK" baseline="0" dirty="0" smtClean="0"/>
              <a:t> dopyt a vyhľadávač mu vráti 6 videí s informáciou, že hľadané video je na 15. pozícii. To znamená, že musí dopyt upraviť, aby video posunul vyššie.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213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 ďalej</a:t>
            </a:r>
            <a:r>
              <a:rPr lang="sk-SK" baseline="0" dirty="0" smtClean="0"/>
              <a:t> sleduje video a doplní kľúčové slová „table“ a „</a:t>
            </a:r>
            <a:r>
              <a:rPr lang="sk-SK" baseline="0" dirty="0" err="1" smtClean="0"/>
              <a:t>computer</a:t>
            </a:r>
            <a:r>
              <a:rPr lang="sk-SK" baseline="0" dirty="0" smtClean="0"/>
              <a:t>“.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6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 odošle</a:t>
            </a:r>
            <a:r>
              <a:rPr lang="sk-SK" baseline="0" dirty="0" smtClean="0"/>
              <a:t> dopyt a vidí, že video sa dostalo na 3. pozíciu a tým pádom vyhráva hru. </a:t>
            </a:r>
          </a:p>
          <a:p>
            <a:r>
              <a:rPr lang="sk-SK" baseline="0" dirty="0" smtClean="0"/>
              <a:t>Takýmto spôsobom sú získavané od hráčov opisy videí. Tie však ešte nie sú vo finálnej podobe, ale predstavujú iba vstup pre extrakčnú metódu.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44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72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56176" y="6165304"/>
            <a:ext cx="29878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5264"/>
            <a:ext cx="2664296" cy="955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9405" r="4121" b="15099"/>
          <a:stretch/>
        </p:blipFill>
        <p:spPr>
          <a:xfrm>
            <a:off x="4644008" y="5877272"/>
            <a:ext cx="4032448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242" r="66949" b="24101"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74402"/>
            <a:ext cx="1224136" cy="438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1080119"/>
          </a:xfrm>
        </p:spPr>
        <p:txBody>
          <a:bodyPr>
            <a:normAutofit/>
          </a:bodyPr>
          <a:lstStyle/>
          <a:p>
            <a:r>
              <a:rPr lang="sk-SK" dirty="0" err="1"/>
              <a:t>Short</a:t>
            </a:r>
            <a:r>
              <a:rPr lang="sk-SK" dirty="0"/>
              <a:t> Video </a:t>
            </a:r>
            <a:r>
              <a:rPr lang="sk-SK" dirty="0" err="1"/>
              <a:t>Metadata</a:t>
            </a:r>
            <a:r>
              <a:rPr lang="sk-SK" dirty="0"/>
              <a:t> </a:t>
            </a:r>
            <a:r>
              <a:rPr lang="sk-SK" dirty="0" err="1"/>
              <a:t>Acquisition</a:t>
            </a:r>
            <a:r>
              <a:rPr lang="sk-SK" dirty="0"/>
              <a:t> Game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</a:t>
            </a:r>
            <a:r>
              <a:rPr lang="sk-SK" dirty="0" smtClean="0"/>
              <a:t>š Mäsiar, </a:t>
            </a:r>
            <a:r>
              <a:rPr lang="sk-SK" u="sng" dirty="0" smtClean="0"/>
              <a:t>Jakub </a:t>
            </a:r>
            <a:r>
              <a:rPr lang="sk-SK" u="sng" dirty="0" smtClean="0"/>
              <a:t>Šimko</a:t>
            </a:r>
          </a:p>
          <a:p>
            <a:r>
              <a:rPr lang="en-US" sz="1800" dirty="0" smtClean="0"/>
              <a:t>a</a:t>
            </a:r>
            <a:r>
              <a:rPr lang="sk-SK" sz="1800" dirty="0" err="1" smtClean="0"/>
              <a:t>les.masiar</a:t>
            </a:r>
            <a:r>
              <a:rPr lang="en-US" sz="1800" dirty="0" smtClean="0"/>
              <a:t>@gmail.com, j</a:t>
            </a:r>
            <a:r>
              <a:rPr lang="sk-SK" sz="1800" dirty="0" err="1" smtClean="0"/>
              <a:t>akub.simko</a:t>
            </a:r>
            <a:r>
              <a:rPr lang="en-US" sz="1800" dirty="0" smtClean="0"/>
              <a:t>@</a:t>
            </a:r>
            <a:r>
              <a:rPr lang="en-US" sz="1800" dirty="0" err="1" smtClean="0"/>
              <a:t>stuba.sk</a:t>
            </a:r>
            <a:endParaRPr lang="sk-SK" sz="1800" dirty="0"/>
          </a:p>
        </p:txBody>
      </p:sp>
      <p:pic>
        <p:nvPicPr>
          <p:cNvPr id="1028" name="Picture 4" descr="http://www.campfeatures.com/wp-content/uploads/Film-strip_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91440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2" cy="59823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2" cy="598230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4664"/>
            <a:ext cx="8175820" cy="598230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extraction </a:t>
            </a:r>
            <a:r>
              <a:rPr lang="en-US" dirty="0" smtClean="0"/>
              <a:t>from the queries (algorithm)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Tokenize queries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Lemmatize tokens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</a:t>
            </a:r>
            <a:r>
              <a:rPr lang="en-US" dirty="0" err="1" smtClean="0"/>
              <a:t>stopwords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list of </a:t>
            </a:r>
            <a:r>
              <a:rPr lang="en-US" b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player-video-tag</a:t>
            </a:r>
            <a:r>
              <a:rPr lang="en-US" dirty="0" smtClean="0"/>
              <a:t> suggestions</a:t>
            </a:r>
          </a:p>
          <a:p>
            <a:pPr lvl="1"/>
            <a:r>
              <a:rPr lang="en-US" dirty="0" smtClean="0"/>
              <a:t>(any keyword extraction technique can be used)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duplicates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 occurrences of each </a:t>
            </a:r>
            <a:r>
              <a:rPr lang="en-US" b="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video-tag 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combination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If the count is above given threshold</a:t>
            </a:r>
            <a:r>
              <a:rPr lang="en-US" dirty="0" smtClean="0"/>
              <a:t>, accept the tag</a:t>
            </a:r>
          </a:p>
          <a:p>
            <a:pPr lvl="1"/>
            <a:r>
              <a:rPr lang="en-US" b="1" dirty="0" smtClean="0"/>
              <a:t>(we used 2, it was enough)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601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š\AppData\Local\Microsoft\Windows\Temporary Internet Files\Content.IE5\3NMNGCEI\user-icon--16121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š\AppData\Local\Microsoft\Windows\Temporary Internet Files\Content.IE5\ETP9KJJ3\large-user-icon--33.3-16121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53" y="260648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75556" y="83422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Q1: cat </a:t>
            </a:r>
            <a:r>
              <a:rPr lang="en-US" sz="1600" b="1" dirty="0" smtClean="0"/>
              <a:t>white</a:t>
            </a:r>
            <a:endParaRPr lang="en-US" sz="16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31540" y="121894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Q2: </a:t>
            </a:r>
            <a:r>
              <a:rPr lang="en-US" sz="1600" b="1" dirty="0"/>
              <a:t>cat </a:t>
            </a:r>
            <a:r>
              <a:rPr lang="en-US" sz="1600" b="1" dirty="0" smtClean="0"/>
              <a:t>white table computer</a:t>
            </a:r>
            <a:endParaRPr lang="en-US" sz="16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162629" y="8367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Q1: cat </a:t>
            </a:r>
            <a:r>
              <a:rPr lang="en-US" sz="1600" b="1" dirty="0" smtClean="0"/>
              <a:t>computer</a:t>
            </a:r>
            <a:endParaRPr lang="en-US" sz="16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198633" y="121606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Q2: </a:t>
            </a:r>
            <a:r>
              <a:rPr lang="en-US" sz="1600" b="1" dirty="0"/>
              <a:t>cat </a:t>
            </a:r>
            <a:r>
              <a:rPr lang="en-US" sz="1600" b="1" dirty="0" smtClean="0"/>
              <a:t>computer white </a:t>
            </a:r>
            <a:r>
              <a:rPr lang="en-US" sz="1600" b="1" dirty="0" smtClean="0"/>
              <a:t>table</a:t>
            </a:r>
            <a:endParaRPr lang="en-US" sz="1600" b="1" dirty="0"/>
          </a:p>
        </p:txBody>
      </p:sp>
      <p:cxnSp>
        <p:nvCxnSpPr>
          <p:cNvPr id="6" name="Rovná spojovacia šípka 5"/>
          <p:cNvCxnSpPr>
            <a:stCxn id="7" idx="2"/>
            <a:endCxn id="19" idx="0"/>
          </p:cNvCxnSpPr>
          <p:nvPr/>
        </p:nvCxnSpPr>
        <p:spPr>
          <a:xfrm>
            <a:off x="1691680" y="1803718"/>
            <a:ext cx="0" cy="5510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251520" y="235475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cat, white, table, </a:t>
            </a:r>
            <a:r>
              <a:rPr lang="en-US" sz="1600" b="1" dirty="0" smtClean="0"/>
              <a:t>computer</a:t>
            </a:r>
            <a:endParaRPr lang="en-US" sz="16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5652120" y="235475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cat, computer, white, table</a:t>
            </a:r>
            <a:endParaRPr lang="en-US" sz="1600" b="1" dirty="0"/>
          </a:p>
        </p:txBody>
      </p:sp>
      <p:cxnSp>
        <p:nvCxnSpPr>
          <p:cNvPr id="20" name="Rovná spojovacia šípka 19"/>
          <p:cNvCxnSpPr>
            <a:stCxn id="9" idx="2"/>
            <a:endCxn id="21" idx="0"/>
          </p:cNvCxnSpPr>
          <p:nvPr/>
        </p:nvCxnSpPr>
        <p:spPr>
          <a:xfrm flipH="1">
            <a:off x="7272300" y="1800838"/>
            <a:ext cx="6453" cy="553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uľ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71844"/>
              </p:ext>
            </p:extLst>
          </p:nvPr>
        </p:nvGraphicFramePr>
        <p:xfrm>
          <a:off x="395536" y="3861048"/>
          <a:ext cx="78488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/>
                        <a:t>cat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/>
                        <a:t>white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table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/>
                        <a:t>computer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/>
                        <a:t>look</a:t>
                      </a:r>
                      <a:endParaRPr lang="sk-S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sk-SK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C:\Users\Aleš\AppData\Local\Microsoft\Windows\Temporary Internet Files\Content.IE5\ETP9KJJ3\large-user-icon--33.3-16121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80" y="236538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BlokTextu 31"/>
          <p:cNvSpPr txBox="1"/>
          <p:nvPr/>
        </p:nvSpPr>
        <p:spPr>
          <a:xfrm>
            <a:off x="3275856" y="82216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Q1: cat</a:t>
            </a:r>
            <a:endParaRPr lang="en-US" sz="1600" b="1" dirty="0"/>
          </a:p>
        </p:txBody>
      </p:sp>
      <p:sp>
        <p:nvSpPr>
          <p:cNvPr id="33" name="BlokTextu 32"/>
          <p:cNvSpPr txBox="1"/>
          <p:nvPr/>
        </p:nvSpPr>
        <p:spPr>
          <a:xfrm>
            <a:off x="2987824" y="1196752"/>
            <a:ext cx="284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Q2: </a:t>
            </a:r>
            <a:r>
              <a:rPr lang="sk-SK" sz="1600" b="1" dirty="0" smtClean="0"/>
              <a:t>c</a:t>
            </a:r>
            <a:r>
              <a:rPr lang="en-US" sz="1600" b="1" dirty="0" smtClean="0"/>
              <a:t>at looking on computer</a:t>
            </a:r>
            <a:endParaRPr lang="en-US" sz="1600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3131840" y="235475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cat, look, </a:t>
            </a:r>
            <a:r>
              <a:rPr lang="en-US" sz="1600" b="1" strike="sngStrike" dirty="0" smtClean="0"/>
              <a:t>on</a:t>
            </a:r>
            <a:r>
              <a:rPr lang="en-US" sz="1600" b="1" dirty="0" smtClean="0"/>
              <a:t> computer</a:t>
            </a:r>
            <a:endParaRPr lang="en-US" sz="1600" b="1" dirty="0"/>
          </a:p>
        </p:txBody>
      </p:sp>
      <p:cxnSp>
        <p:nvCxnSpPr>
          <p:cNvPr id="30" name="Rovná spojovacia šípka 29"/>
          <p:cNvCxnSpPr>
            <a:stCxn id="33" idx="2"/>
            <a:endCxn id="36" idx="0"/>
          </p:cNvCxnSpPr>
          <p:nvPr/>
        </p:nvCxnSpPr>
        <p:spPr>
          <a:xfrm flipH="1">
            <a:off x="4391980" y="1781527"/>
            <a:ext cx="18003" cy="5732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/>
          <p:cNvSpPr txBox="1"/>
          <p:nvPr/>
        </p:nvSpPr>
        <p:spPr>
          <a:xfrm>
            <a:off x="375921" y="552314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cat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white</a:t>
            </a:r>
            <a:r>
              <a:rPr lang="sk-SK" sz="2400" b="1" dirty="0" smtClean="0"/>
              <a:t>, table, </a:t>
            </a:r>
            <a:r>
              <a:rPr lang="sk-SK" sz="2400" b="1" dirty="0" err="1" smtClean="0"/>
              <a:t>computer</a:t>
            </a:r>
            <a:endParaRPr lang="sk-SK" sz="2400" b="1" dirty="0"/>
          </a:p>
        </p:txBody>
      </p:sp>
      <p:cxnSp>
        <p:nvCxnSpPr>
          <p:cNvPr id="37" name="Rovná spojovacia šípka 36"/>
          <p:cNvCxnSpPr>
            <a:endCxn id="31" idx="0"/>
          </p:cNvCxnSpPr>
          <p:nvPr/>
        </p:nvCxnSpPr>
        <p:spPr>
          <a:xfrm>
            <a:off x="4391980" y="4869160"/>
            <a:ext cx="16389" cy="65398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ovacia šípka 40"/>
          <p:cNvCxnSpPr>
            <a:stCxn id="19" idx="2"/>
          </p:cNvCxnSpPr>
          <p:nvPr/>
        </p:nvCxnSpPr>
        <p:spPr>
          <a:xfrm>
            <a:off x="1691680" y="2693308"/>
            <a:ext cx="2448272" cy="9517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/>
          <p:cNvCxnSpPr>
            <a:stCxn id="36" idx="2"/>
          </p:cNvCxnSpPr>
          <p:nvPr/>
        </p:nvCxnSpPr>
        <p:spPr>
          <a:xfrm>
            <a:off x="4391980" y="2693308"/>
            <a:ext cx="0" cy="1023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>
            <a:stCxn id="21" idx="2"/>
          </p:cNvCxnSpPr>
          <p:nvPr/>
        </p:nvCxnSpPr>
        <p:spPr>
          <a:xfrm flipH="1">
            <a:off x="4716016" y="2693308"/>
            <a:ext cx="2556284" cy="9517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aoblený obdĺžnik 56"/>
          <p:cNvSpPr/>
          <p:nvPr/>
        </p:nvSpPr>
        <p:spPr>
          <a:xfrm>
            <a:off x="1655676" y="4299011"/>
            <a:ext cx="5292588" cy="31235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/>
          </a:p>
        </p:txBody>
      </p:sp>
      <p:sp>
        <p:nvSpPr>
          <p:cNvPr id="2048" name="BlokTextu 2047"/>
          <p:cNvSpPr txBox="1"/>
          <p:nvPr/>
        </p:nvSpPr>
        <p:spPr>
          <a:xfrm>
            <a:off x="6198633" y="4714310"/>
            <a:ext cx="193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Treshold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: 2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9" grpId="0"/>
      <p:bldP spid="21" grpId="0"/>
      <p:bldP spid="32" grpId="0"/>
      <p:bldP spid="33" grpId="0"/>
      <p:bldP spid="36" grpId="0"/>
      <p:bldP spid="31" grpId="0"/>
      <p:bldP spid="57" grpId="0" animBg="1"/>
      <p:bldP spid="20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posteriori judging evaluation yielded vast majority of acquired </a:t>
            </a:r>
            <a:r>
              <a:rPr lang="en-US" dirty="0" smtClean="0">
                <a:solidFill>
                  <a:srgbClr val="0070C0"/>
                </a:solidFill>
              </a:rPr>
              <a:t>tags correct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772817"/>
            <a:ext cx="8229600" cy="1152128"/>
          </a:xfrm>
        </p:spPr>
        <p:txBody>
          <a:bodyPr/>
          <a:lstStyle/>
          <a:p>
            <a:r>
              <a:rPr lang="en-US" dirty="0" smtClean="0"/>
              <a:t>2 weeks, 35 players, </a:t>
            </a:r>
            <a:r>
              <a:rPr lang="sk-SK" dirty="0" smtClean="0"/>
              <a:t>1671</a:t>
            </a:r>
            <a:r>
              <a:rPr lang="en-US" dirty="0" smtClean="0"/>
              <a:t> games</a:t>
            </a:r>
          </a:p>
          <a:p>
            <a:r>
              <a:rPr lang="sk-SK" dirty="0" smtClean="0"/>
              <a:t>601 </a:t>
            </a:r>
            <a:r>
              <a:rPr lang="en-US" dirty="0" smtClean="0"/>
              <a:t>keywords for </a:t>
            </a:r>
            <a:r>
              <a:rPr lang="sk-SK" dirty="0" smtClean="0"/>
              <a:t>302</a:t>
            </a:r>
            <a:r>
              <a:rPr lang="en-US" dirty="0" smtClean="0"/>
              <a:t> videos</a:t>
            </a:r>
            <a:endParaRPr lang="en-US" dirty="0" smtClean="0"/>
          </a:p>
        </p:txBody>
      </p:sp>
      <p:graphicFrame>
        <p:nvGraphicFramePr>
          <p:cNvPr id="5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602040"/>
              </p:ext>
            </p:extLst>
          </p:nvPr>
        </p:nvGraphicFramePr>
        <p:xfrm>
          <a:off x="457200" y="2924944"/>
          <a:ext cx="6707088" cy="352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8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 also identified considerable </a:t>
            </a:r>
            <a:r>
              <a:rPr lang="en-US" dirty="0" smtClean="0">
                <a:solidFill>
                  <a:srgbClr val="0070C0"/>
                </a:solidFill>
              </a:rPr>
              <a:t>novelty</a:t>
            </a:r>
            <a:r>
              <a:rPr lang="en-US" dirty="0" smtClean="0"/>
              <a:t> among extracted tags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Judges were strict</a:t>
            </a:r>
            <a:r>
              <a:rPr lang="en-US" dirty="0" smtClean="0"/>
              <a:t>: if the original dataset (either description, tags or comments) contained the game-extracted tag or it’s synonym in some form, it was not deemed novel (regardless how difficult it would be to extract it for a machine).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16</a:t>
            </a:fld>
            <a:endParaRPr lang="sk-SK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24952"/>
              </p:ext>
            </p:extLst>
          </p:nvPr>
        </p:nvGraphicFramePr>
        <p:xfrm>
          <a:off x="457200" y="2510433"/>
          <a:ext cx="80752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635"/>
                <a:gridCol w="2256605"/>
              </a:tblGrid>
              <a:tr h="3667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Evaluated</a:t>
                      </a:r>
                      <a:r>
                        <a:rPr lang="en-US" sz="2400" baseline="0" dirty="0" smtClean="0"/>
                        <a:t> against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Novelty</a:t>
                      </a:r>
                      <a:endParaRPr lang="en-US" sz="2400" dirty="0"/>
                    </a:p>
                  </a:txBody>
                  <a:tcPr/>
                </a:tc>
              </a:tr>
              <a:tr h="3533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Descriptions and tags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82%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67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Comments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from social interaction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77.7%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67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Combined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66.6%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ástupný symbol obsahu 2"/>
          <p:cNvSpPr txBox="1">
            <a:spLocks/>
          </p:cNvSpPr>
          <p:nvPr/>
        </p:nvSpPr>
        <p:spPr>
          <a:xfrm>
            <a:off x="457200" y="1600200"/>
            <a:ext cx="8229600" cy="6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/>
              <a:t>Were extracted tags already found in the original dataset?</a:t>
            </a:r>
          </a:p>
        </p:txBody>
      </p:sp>
    </p:spTree>
    <p:extLst>
      <p:ext uri="{BB962C8B-B14F-4D97-AF65-F5344CB8AC3E}">
        <p14:creationId xmlns:p14="http://schemas.microsoft.com/office/powerpoint/2010/main" val="9357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Vine Search Game</a:t>
            </a:r>
            <a:r>
              <a:rPr lang="en-US" dirty="0" smtClean="0"/>
              <a:t>: a metadata crowdsourcing game based on a search task for short videos.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 player (free of cold start problem)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Bootstraps on existing (poor) descriptions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Extracts </a:t>
            </a:r>
            <a:r>
              <a:rPr lang="en-US" dirty="0" smtClean="0">
                <a:solidFill>
                  <a:srgbClr val="0070C0"/>
                </a:solidFill>
              </a:rPr>
              <a:t>correct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new tags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611559" y="3073821"/>
            <a:ext cx="8591908" cy="3479527"/>
            <a:chOff x="611559" y="3073821"/>
            <a:chExt cx="8591908" cy="3479527"/>
          </a:xfrm>
        </p:grpSpPr>
        <p:pic>
          <p:nvPicPr>
            <p:cNvPr id="4" name="Zástupný symbol obsahu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59" y="3284983"/>
              <a:ext cx="4466765" cy="3268365"/>
            </a:xfrm>
            <a:prstGeom prst="rect">
              <a:avLst/>
            </a:prstGeom>
          </p:spPr>
        </p:pic>
        <p:graphicFrame>
          <p:nvGraphicFramePr>
            <p:cNvPr id="6" name="Zástupný symbol obsah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869744"/>
                </p:ext>
              </p:extLst>
            </p:nvPr>
          </p:nvGraphicFramePr>
          <p:xfrm>
            <a:off x="5078324" y="3073821"/>
            <a:ext cx="4125143" cy="2570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BlokTextu 6"/>
            <p:cNvSpPr txBox="1"/>
            <p:nvPr/>
          </p:nvSpPr>
          <p:spPr>
            <a:xfrm>
              <a:off x="5453254" y="5561969"/>
              <a:ext cx="3491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66% </a:t>
              </a:r>
              <a:r>
                <a:rPr lang="en-US" dirty="0" smtClean="0"/>
                <a:t>tags were novel under worst possible conditions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6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Technical realization</a:t>
            </a:r>
            <a:endParaRPr lang="sk-SK" dirty="0">
              <a:latin typeface="+mn-lt"/>
            </a:endParaRPr>
          </a:p>
        </p:txBody>
      </p:sp>
      <p:grpSp>
        <p:nvGrpSpPr>
          <p:cNvPr id="49" name="Kresliace plátno 15"/>
          <p:cNvGrpSpPr/>
          <p:nvPr/>
        </p:nvGrpSpPr>
        <p:grpSpPr>
          <a:xfrm>
            <a:off x="539552" y="1402664"/>
            <a:ext cx="8424936" cy="4690632"/>
            <a:chOff x="0" y="0"/>
            <a:chExt cx="5734050" cy="3200400"/>
          </a:xfrm>
        </p:grpSpPr>
        <p:sp>
          <p:nvSpPr>
            <p:cNvPr id="50" name="Obdĺžnik 49"/>
            <p:cNvSpPr/>
            <p:nvPr/>
          </p:nvSpPr>
          <p:spPr>
            <a:xfrm>
              <a:off x="0" y="0"/>
              <a:ext cx="5734050" cy="3200400"/>
            </a:xfrm>
            <a:prstGeom prst="rect">
              <a:avLst/>
            </a:prstGeom>
            <a:solidFill>
              <a:schemeClr val="bg1"/>
            </a:solidFill>
          </p:spPr>
        </p:sp>
        <p:pic>
          <p:nvPicPr>
            <p:cNvPr id="51" name="Obrázok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00" y="770100"/>
              <a:ext cx="360000" cy="549600"/>
            </a:xfrm>
            <a:prstGeom prst="rect">
              <a:avLst/>
            </a:prstGeom>
          </p:spPr>
        </p:pic>
        <p:pic>
          <p:nvPicPr>
            <p:cNvPr id="52" name="Obrázok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926" y="783669"/>
              <a:ext cx="1039199" cy="731167"/>
            </a:xfrm>
            <a:prstGeom prst="rect">
              <a:avLst/>
            </a:prstGeom>
          </p:spPr>
        </p:pic>
        <p:cxnSp>
          <p:nvCxnSpPr>
            <p:cNvPr id="53" name="Rovná spojnica 52"/>
            <p:cNvCxnSpPr>
              <a:stCxn id="51" idx="3"/>
              <a:endCxn id="52" idx="1"/>
            </p:cNvCxnSpPr>
            <p:nvPr/>
          </p:nvCxnSpPr>
          <p:spPr>
            <a:xfrm>
              <a:off x="446700" y="1044900"/>
              <a:ext cx="276226" cy="1043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Rovná spojnica 53"/>
            <p:cNvCxnSpPr>
              <a:endCxn id="55" idx="1"/>
            </p:cNvCxnSpPr>
            <p:nvPr/>
          </p:nvCxnSpPr>
          <p:spPr>
            <a:xfrm>
              <a:off x="1638300" y="1213719"/>
              <a:ext cx="600076" cy="2494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Obrázok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8376" y="928773"/>
              <a:ext cx="895392" cy="1068845"/>
            </a:xfrm>
            <a:prstGeom prst="rect">
              <a:avLst/>
            </a:prstGeom>
          </p:spPr>
        </p:pic>
        <p:pic>
          <p:nvPicPr>
            <p:cNvPr id="56" name="Obrázok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4009" y="199755"/>
              <a:ext cx="827181" cy="1013964"/>
            </a:xfrm>
            <a:prstGeom prst="rect">
              <a:avLst/>
            </a:prstGeom>
          </p:spPr>
        </p:pic>
        <p:pic>
          <p:nvPicPr>
            <p:cNvPr id="57" name="Obrázok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8440" y="1807118"/>
              <a:ext cx="812750" cy="1048710"/>
            </a:xfrm>
            <a:prstGeom prst="rect">
              <a:avLst/>
            </a:prstGeom>
          </p:spPr>
        </p:pic>
        <p:cxnSp>
          <p:nvCxnSpPr>
            <p:cNvPr id="58" name="Rovná spojnica 57"/>
            <p:cNvCxnSpPr>
              <a:stCxn id="55" idx="3"/>
              <a:endCxn id="57" idx="1"/>
            </p:cNvCxnSpPr>
            <p:nvPr/>
          </p:nvCxnSpPr>
          <p:spPr>
            <a:xfrm>
              <a:off x="3133768" y="1463196"/>
              <a:ext cx="1194672" cy="868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ovná spojnica 58"/>
            <p:cNvCxnSpPr>
              <a:stCxn id="55" idx="3"/>
              <a:endCxn id="56" idx="1"/>
            </p:cNvCxnSpPr>
            <p:nvPr/>
          </p:nvCxnSpPr>
          <p:spPr>
            <a:xfrm flipV="1">
              <a:off x="3133768" y="706737"/>
              <a:ext cx="1180241" cy="7564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Blok textu 2"/>
          <p:cNvSpPr txBox="1">
            <a:spLocks noChangeArrowheads="1"/>
          </p:cNvSpPr>
          <p:nvPr/>
        </p:nvSpPr>
        <p:spPr bwMode="auto">
          <a:xfrm>
            <a:off x="411124" y="2055560"/>
            <a:ext cx="1062182" cy="3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sk-SK" sz="2400" dirty="0" smtClean="0">
                <a:cs typeface="Times New Roman" pitchFamily="18" charset="0"/>
              </a:rPr>
              <a:t>Player</a:t>
            </a:r>
            <a:endParaRPr kumimoji="0" lang="sk-SK" alt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1259632" y="3284984"/>
            <a:ext cx="2283122" cy="85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Thin game</a:t>
            </a:r>
            <a:r>
              <a:rPr kumimoji="0" lang="en-US" altLang="sk-SK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client</a:t>
            </a:r>
            <a:endParaRPr kumimoji="0" lang="sk-SK" altLang="sk-SK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html, 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css</a:t>
            </a:r>
            <a:r>
              <a:rPr kumimoji="0" lang="sk-SK" altLang="sk-SK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JavaScript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" name="Text Box 48"/>
          <p:cNvSpPr txBox="1">
            <a:spLocks noChangeArrowheads="1"/>
          </p:cNvSpPr>
          <p:nvPr/>
        </p:nvSpPr>
        <p:spPr bwMode="auto">
          <a:xfrm>
            <a:off x="2123728" y="4293096"/>
            <a:ext cx="4409260" cy="90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en-US" altLang="sk-S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server </a:t>
            </a:r>
            <a:r>
              <a:rPr kumimoji="0" lang="en-US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with app backend</a:t>
            </a:r>
            <a:endParaRPr kumimoji="0" lang="sk-SK" alt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Ruby on 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Rails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5783033" y="3202864"/>
            <a:ext cx="3024336" cy="6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Database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server</a:t>
            </a:r>
            <a:endParaRPr kumimoji="0" lang="sk-SK" alt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PostgreSQL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5599612" y="5435112"/>
            <a:ext cx="3436884" cy="6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Search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server</a:t>
            </a: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Elasticsearch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0" y="3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1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Motivation: get some </a:t>
            </a:r>
            <a:r>
              <a:rPr lang="en-GB" dirty="0" smtClean="0">
                <a:solidFill>
                  <a:srgbClr val="0070C0"/>
                </a:solidFill>
              </a:rPr>
              <a:t>metadata for videos </a:t>
            </a:r>
            <a:r>
              <a:rPr lang="en-GB" dirty="0" smtClean="0"/>
              <a:t>on social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Millions of videos </a:t>
            </a:r>
            <a:r>
              <a:rPr lang="en-GB" dirty="0" smtClean="0"/>
              <a:t>are uploaded every day.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need metadata for </a:t>
            </a:r>
            <a:r>
              <a:rPr lang="en-GB" dirty="0" smtClean="0">
                <a:solidFill>
                  <a:srgbClr val="0070C0"/>
                </a:solidFill>
              </a:rPr>
              <a:t>retrieval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browsing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recommendation</a:t>
            </a:r>
            <a:r>
              <a:rPr lang="en-GB" dirty="0" smtClean="0"/>
              <a:t>, …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People</a:t>
            </a:r>
            <a:r>
              <a:rPr lang="en-GB" dirty="0" smtClean="0"/>
              <a:t> (authors) should create them, but they do not.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2050" name="Picture 2" descr="http://www.underconsideration.com/brandnew/archives/vine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3" y="1844824"/>
            <a:ext cx="1646378" cy="7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Probe on </a:t>
            </a:r>
            <a:r>
              <a:rPr lang="en-US" dirty="0" smtClean="0">
                <a:solidFill>
                  <a:srgbClr val="0070C0"/>
                </a:solidFill>
              </a:rPr>
              <a:t>vine.co</a:t>
            </a:r>
            <a:r>
              <a:rPr lang="en-US" dirty="0" smtClean="0"/>
              <a:t> videos (twitter’s vlog branch) shows that videos are </a:t>
            </a:r>
            <a:r>
              <a:rPr lang="en-US" dirty="0" smtClean="0">
                <a:solidFill>
                  <a:srgbClr val="FF0000"/>
                </a:solidFill>
              </a:rPr>
              <a:t>not properly described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US" dirty="0" smtClean="0"/>
              <a:t>We took </a:t>
            </a:r>
            <a:r>
              <a:rPr lang="sk-SK" dirty="0" smtClean="0">
                <a:solidFill>
                  <a:srgbClr val="0070C0"/>
                </a:solidFill>
              </a:rPr>
              <a:t>20 </a:t>
            </a:r>
            <a:r>
              <a:rPr lang="en-US" dirty="0" smtClean="0">
                <a:solidFill>
                  <a:srgbClr val="0070C0"/>
                </a:solidFill>
              </a:rPr>
              <a:t>random videos </a:t>
            </a:r>
            <a:r>
              <a:rPr lang="en-US" dirty="0" smtClean="0"/>
              <a:t>from vine.co</a:t>
            </a:r>
            <a:endParaRPr lang="en-US" dirty="0"/>
          </a:p>
          <a:p>
            <a:r>
              <a:rPr lang="en-US" dirty="0" smtClean="0"/>
              <a:t>Expert assigned </a:t>
            </a:r>
            <a:r>
              <a:rPr lang="en-US" dirty="0" smtClean="0">
                <a:solidFill>
                  <a:srgbClr val="0070C0"/>
                </a:solidFill>
              </a:rPr>
              <a:t>10 most important keywords to each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Descriptions and tags on vine.co contained only </a:t>
            </a:r>
            <a:r>
              <a:rPr lang="en-US" dirty="0" smtClean="0">
                <a:solidFill>
                  <a:srgbClr val="FF0000"/>
                </a:solidFill>
              </a:rPr>
              <a:t>11,5%</a:t>
            </a:r>
            <a:r>
              <a:rPr lang="en-US" dirty="0" smtClean="0"/>
              <a:t> of these.</a:t>
            </a:r>
          </a:p>
          <a:p>
            <a:endParaRPr lang="en-US" dirty="0"/>
          </a:p>
          <a:p>
            <a:r>
              <a:rPr lang="en-US" dirty="0" smtClean="0"/>
              <a:t>Comments on vine.co contained </a:t>
            </a:r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 smtClean="0">
                <a:solidFill>
                  <a:srgbClr val="FF0000"/>
                </a:solidFill>
              </a:rPr>
              <a:t>14,5%</a:t>
            </a:r>
            <a:r>
              <a:rPr lang="en-US" dirty="0" smtClean="0"/>
              <a:t> of these.</a:t>
            </a:r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5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helps to create the metadata, especially if we use </a:t>
            </a:r>
            <a:r>
              <a:rPr lang="en-US" dirty="0" smtClean="0">
                <a:solidFill>
                  <a:srgbClr val="0070C0"/>
                </a:solidFill>
              </a:rPr>
              <a:t>crowdsourcing games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A game with a side effect of performing a human computation task.</a:t>
            </a:r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r>
              <a:rPr lang="en-US" sz="1800" i="1" dirty="0" smtClean="0"/>
              <a:t>(also known as Game with a Purpose, GWAP)</a:t>
            </a:r>
            <a:endParaRPr lang="en-US" sz="1800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5" name="Picture 6" descr="http://www.pythia.ugent.be/pythia-files/PROG0233/esp_g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060848"/>
            <a:ext cx="5197806" cy="36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widespread design pattern of crowdsourcing games is based on </a:t>
            </a:r>
            <a:r>
              <a:rPr lang="en-US" dirty="0" smtClean="0">
                <a:solidFill>
                  <a:srgbClr val="0070C0"/>
                </a:solidFill>
              </a:rPr>
              <a:t>two-player cross-validation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scheme works.</a:t>
            </a:r>
          </a:p>
          <a:p>
            <a:r>
              <a:rPr lang="en-US" dirty="0" smtClean="0"/>
              <a:t>	T</a:t>
            </a:r>
            <a:r>
              <a:rPr lang="en-US" dirty="0" smtClean="0"/>
              <a:t>he results have </a:t>
            </a:r>
            <a:r>
              <a:rPr lang="en-US" dirty="0" smtClean="0">
                <a:solidFill>
                  <a:srgbClr val="0070C0"/>
                </a:solidFill>
              </a:rPr>
              <a:t>good quality</a:t>
            </a:r>
          </a:p>
          <a:p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socialization aspects are appreciated </a:t>
            </a:r>
            <a:r>
              <a:rPr lang="en-US" dirty="0" smtClean="0"/>
              <a:t>by players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</a:t>
            </a:r>
          </a:p>
          <a:p>
            <a:r>
              <a:rPr lang="en-US" dirty="0"/>
              <a:t>	t</a:t>
            </a:r>
            <a:r>
              <a:rPr lang="en-US" dirty="0" smtClean="0"/>
              <a:t>here is a </a:t>
            </a:r>
            <a:r>
              <a:rPr lang="en-US" dirty="0" smtClean="0">
                <a:solidFill>
                  <a:srgbClr val="FF0000"/>
                </a:solidFill>
              </a:rPr>
              <a:t>cold start problem </a:t>
            </a:r>
          </a:p>
          <a:p>
            <a:r>
              <a:rPr lang="en-US" dirty="0"/>
              <a:t>	</a:t>
            </a:r>
            <a:r>
              <a:rPr lang="en-US" dirty="0" smtClean="0"/>
              <a:t>(you have to have a pool of players)</a:t>
            </a:r>
            <a:endParaRPr lang="sk-SK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motivates the design of </a:t>
            </a:r>
            <a:r>
              <a:rPr lang="en-US" dirty="0" smtClean="0">
                <a:solidFill>
                  <a:srgbClr val="0070C0"/>
                </a:solidFill>
              </a:rPr>
              <a:t>single player </a:t>
            </a:r>
            <a:r>
              <a:rPr lang="en-US" dirty="0" smtClean="0"/>
              <a:t>games</a:t>
            </a:r>
            <a:endParaRPr lang="en-US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65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Vine search game: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a short video search game for keyword acquisition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6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Input:</a:t>
            </a:r>
          </a:p>
          <a:p>
            <a:r>
              <a:rPr lang="en-US" dirty="0" smtClean="0"/>
              <a:t>	A set of short videos to annotate</a:t>
            </a:r>
          </a:p>
          <a:p>
            <a:r>
              <a:rPr lang="en-US" dirty="0"/>
              <a:t>	</a:t>
            </a:r>
            <a:r>
              <a:rPr lang="en-US" sz="1900" dirty="0" smtClean="0"/>
              <a:t>(</a:t>
            </a:r>
            <a:r>
              <a:rPr lang="en-US" sz="1900" dirty="0" smtClean="0">
                <a:solidFill>
                  <a:srgbClr val="0070C0"/>
                </a:solidFill>
              </a:rPr>
              <a:t>at least some descriptions must exist</a:t>
            </a:r>
            <a:r>
              <a:rPr lang="en-US" sz="1900" dirty="0" smtClean="0"/>
              <a:t>, such as names, or social content 	associated, )</a:t>
            </a:r>
          </a:p>
          <a:p>
            <a:endParaRPr lang="en-US" sz="1800" dirty="0" smtClean="0"/>
          </a:p>
          <a:p>
            <a:r>
              <a:rPr lang="en-US" dirty="0" smtClean="0"/>
              <a:t>Pre-processing:</a:t>
            </a:r>
          </a:p>
          <a:p>
            <a:r>
              <a:rPr lang="en-US" dirty="0"/>
              <a:t>	</a:t>
            </a:r>
            <a:r>
              <a:rPr lang="en-US" dirty="0" smtClean="0"/>
              <a:t>Videos are indexed (based on existing descriptions)</a:t>
            </a:r>
          </a:p>
          <a:p>
            <a:endParaRPr lang="en-US" dirty="0" smtClean="0"/>
          </a:p>
          <a:p>
            <a:r>
              <a:rPr lang="en-US" dirty="0" smtClean="0"/>
              <a:t>Game:</a:t>
            </a:r>
          </a:p>
          <a:p>
            <a:r>
              <a:rPr lang="en-US" dirty="0"/>
              <a:t>	</a:t>
            </a:r>
            <a:r>
              <a:rPr lang="en-US" dirty="0" smtClean="0"/>
              <a:t>Player is given a random video</a:t>
            </a:r>
          </a:p>
          <a:p>
            <a:r>
              <a:rPr lang="en-US" dirty="0"/>
              <a:t>	</a:t>
            </a:r>
            <a:r>
              <a:rPr lang="en-US" dirty="0" smtClean="0"/>
              <a:t>Player has to </a:t>
            </a:r>
            <a:r>
              <a:rPr lang="en-US" dirty="0" smtClean="0">
                <a:solidFill>
                  <a:srgbClr val="0070C0"/>
                </a:solidFill>
              </a:rPr>
              <a:t>formulate a search query </a:t>
            </a:r>
            <a:r>
              <a:rPr lang="en-US" dirty="0" smtClean="0"/>
              <a:t>to retrieve this 	video in top positions</a:t>
            </a:r>
          </a:p>
          <a:p>
            <a:endParaRPr lang="en-US" dirty="0" smtClean="0"/>
          </a:p>
          <a:p>
            <a:r>
              <a:rPr lang="en-US" dirty="0" smtClean="0"/>
              <a:t>Post-processing:</a:t>
            </a:r>
          </a:p>
          <a:p>
            <a:r>
              <a:rPr lang="en-US" dirty="0"/>
              <a:t>	</a:t>
            </a:r>
            <a:r>
              <a:rPr lang="en-US" dirty="0" smtClean="0"/>
              <a:t>Keywords are extracted from recorded queries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5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3" cy="5982310"/>
          </a:xfrm>
        </p:spPr>
      </p:pic>
    </p:spTree>
    <p:extLst>
      <p:ext uri="{BB962C8B-B14F-4D97-AF65-F5344CB8AC3E}">
        <p14:creationId xmlns:p14="http://schemas.microsoft.com/office/powerpoint/2010/main" val="4402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3" cy="5982309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2" cy="59823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IT_basic_template" id="{93ED54B8-88A3-48C5-A344-0538870932A7}" vid="{EDF93AC5-DCAC-47F3-A229-D6AC38CF2E2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1019</Words>
  <Application>Microsoft Office PowerPoint</Application>
  <PresentationFormat>Prezentácia na obrazovke (4:3)</PresentationFormat>
  <Paragraphs>174</Paragraphs>
  <Slides>18</Slides>
  <Notes>13</Notes>
  <HiddenSlides>1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Consolas</vt:lpstr>
      <vt:lpstr>Times New Roman</vt:lpstr>
      <vt:lpstr>FIIT_basic_template</vt:lpstr>
      <vt:lpstr>Short Video Metadata Acquisition Game</vt:lpstr>
      <vt:lpstr>Motivation: get some metadata for videos on social websites</vt:lpstr>
      <vt:lpstr>Probe on vine.co videos (twitter’s vlog branch) shows that videos are not properly described</vt:lpstr>
      <vt:lpstr>Crowdsourcing helps to create the metadata, especially if we use crowdsourcing games.</vt:lpstr>
      <vt:lpstr>The widespread design pattern of crowdsourcing games is based on two-player cross-validation</vt:lpstr>
      <vt:lpstr>Vine search game: a short video search game for keyword acquisition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Metadata extraction from the queries (algorithm)</vt:lpstr>
      <vt:lpstr>Prezentácia programu PowerPoint</vt:lpstr>
      <vt:lpstr>A posteriori judging evaluation yielded vast majority of acquired tags correct</vt:lpstr>
      <vt:lpstr>Judges also identified considerable novelty among extracted tags</vt:lpstr>
      <vt:lpstr>Vine Search Game: a metadata crowdsourcing game based on a search task for short videos.</vt:lpstr>
      <vt:lpstr>Technical realization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80</cp:revision>
  <dcterms:created xsi:type="dcterms:W3CDTF">2014-09-15T13:35:51Z</dcterms:created>
  <dcterms:modified xsi:type="dcterms:W3CDTF">2015-11-01T07:53:36Z</dcterms:modified>
</cp:coreProperties>
</file>