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3" r:id="rId9"/>
    <p:sldId id="262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97" autoAdjust="0"/>
  </p:normalViewPr>
  <p:slideViewPr>
    <p:cSldViewPr snapToGrid="0">
      <p:cViewPr varScale="1">
        <p:scale>
          <a:sx n="111" d="100"/>
          <a:sy n="111" d="100"/>
        </p:scale>
        <p:origin x="-161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07704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308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931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802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sk" sz="1200" dirty="0"/>
          </a:p>
        </p:txBody>
      </p:sp>
    </p:spTree>
    <p:extLst>
      <p:ext uri="{BB962C8B-B14F-4D97-AF65-F5344CB8AC3E}">
        <p14:creationId xmlns:p14="http://schemas.microsoft.com/office/powerpoint/2010/main" xmlns="" val="152188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sk" sz="1200" dirty="0"/>
          </a:p>
        </p:txBody>
      </p:sp>
    </p:spTree>
    <p:extLst>
      <p:ext uri="{BB962C8B-B14F-4D97-AF65-F5344CB8AC3E}">
        <p14:creationId xmlns:p14="http://schemas.microsoft.com/office/powerpoint/2010/main" xmlns="" val="318128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sk" dirty="0"/>
          </a:p>
        </p:txBody>
      </p:sp>
    </p:spTree>
    <p:extLst>
      <p:ext uri="{BB962C8B-B14F-4D97-AF65-F5344CB8AC3E}">
        <p14:creationId xmlns:p14="http://schemas.microsoft.com/office/powerpoint/2010/main" xmlns="" val="113484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sk" sz="1200" dirty="0"/>
          </a:p>
        </p:txBody>
      </p:sp>
    </p:spTree>
    <p:extLst>
      <p:ext uri="{BB962C8B-B14F-4D97-AF65-F5344CB8AC3E}">
        <p14:creationId xmlns:p14="http://schemas.microsoft.com/office/powerpoint/2010/main" xmlns="" val="34678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xmlns="" val="391383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sk" sz="1200" dirty="0"/>
          </a:p>
        </p:txBody>
      </p:sp>
    </p:spTree>
    <p:extLst>
      <p:ext uri="{BB962C8B-B14F-4D97-AF65-F5344CB8AC3E}">
        <p14:creationId xmlns:p14="http://schemas.microsoft.com/office/powerpoint/2010/main" xmlns="" val="91475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sk" sz="1200" dirty="0"/>
          </a:p>
        </p:txBody>
      </p:sp>
    </p:spTree>
    <p:extLst>
      <p:ext uri="{BB962C8B-B14F-4D97-AF65-F5344CB8AC3E}">
        <p14:creationId xmlns:p14="http://schemas.microsoft.com/office/powerpoint/2010/main" xmlns="" val="8559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sk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sk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sk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sk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>
                <a:solidFill>
                  <a:schemeClr val="dk2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sk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sk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sk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60950" y="642104"/>
            <a:ext cx="8222100" cy="233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3600">
                <a:latin typeface="Arial"/>
                <a:ea typeface="Arial"/>
                <a:cs typeface="Arial"/>
                <a:sym typeface="Arial"/>
              </a:rPr>
              <a:t>Predpovedanie kľúčových slov </a:t>
            </a:r>
            <a:br>
              <a:rPr lang="sk" sz="3600">
                <a:latin typeface="Arial"/>
                <a:ea typeface="Arial"/>
                <a:cs typeface="Arial"/>
                <a:sym typeface="Arial"/>
              </a:rPr>
            </a:br>
            <a:r>
              <a:rPr lang="sk" sz="3600">
                <a:latin typeface="Arial"/>
                <a:ea typeface="Arial"/>
                <a:cs typeface="Arial"/>
                <a:sym typeface="Arial"/>
              </a:rPr>
              <a:t>do vyhľadávača na základe potreby používateľa odvodenej zo sledovania pohľadu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60950" y="3786112"/>
            <a:ext cx="8222100" cy="86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Autor: Patrik Januška</a:t>
            </a:r>
          </a:p>
          <a:p>
            <a:pPr rtl="0">
              <a:spcBef>
                <a:spcPts val="0"/>
              </a:spcBef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Vedúci práce: Ing. Eduard Kuric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10</a:t>
            </a:fld>
            <a:endParaRPr lang="sk"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1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11</a:t>
            </a:fld>
            <a:endParaRPr lang="sk"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18"/>
            <a:ext cx="9143998" cy="513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/>
              <a:t>Zhrnutie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metóda na odporučenie rozšírenia </a:t>
            </a: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dopytu o kľúčové slová tak, aby výsledky vyhľadávania boli relevantnejšie pre 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používateľa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informačné dopyty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rátkodobý záujem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aznamenávanie a analyzovanie čítania textu používateľom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dvodenie záujmu používateľa z čítania</a:t>
            </a:r>
            <a:endParaRPr lang="sk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12</a:t>
            </a:fld>
            <a:endParaRPr lang="sk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>
                <a:latin typeface="Arial"/>
                <a:ea typeface="Arial"/>
                <a:cs typeface="Arial"/>
                <a:sym typeface="Arial"/>
              </a:rPr>
              <a:t>Cieľ práce a hypotéza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59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sk" sz="1400" dirty="0">
                <a:latin typeface="Arial"/>
                <a:ea typeface="Arial"/>
                <a:cs typeface="Arial"/>
                <a:sym typeface="Arial"/>
              </a:rPr>
              <a:t>Cieľ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/>
            </a:pPr>
            <a:r>
              <a:rPr lang="sk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Navrhnúť </a:t>
            </a:r>
            <a:r>
              <a:rPr lang="sk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metódu, ktorá </a:t>
            </a:r>
            <a:r>
              <a:rPr lang="sk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odporučí rozšírenie dopytu o </a:t>
            </a:r>
            <a:r>
              <a:rPr lang="sk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kľúčové slová tak, aby výsledky vyhľadávania </a:t>
            </a:r>
            <a:r>
              <a:rPr lang="sk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boli relevantnejšie </a:t>
            </a:r>
            <a:r>
              <a:rPr lang="sk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 </a:t>
            </a:r>
            <a:r>
              <a:rPr lang="sk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používateľa, v porovnaní, keď nepoužije rozšírený dopyt. </a:t>
            </a:r>
            <a:endParaRPr lang="sk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lang="sk" sz="1400" dirty="0">
                <a:latin typeface="Arial"/>
                <a:ea typeface="Arial"/>
                <a:cs typeface="Arial"/>
                <a:sym typeface="Arial"/>
              </a:rPr>
              <a:t>Hypotéza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/>
            </a:pPr>
            <a:r>
              <a:rPr lang="sk" sz="1400" dirty="0">
                <a:latin typeface="Arial"/>
                <a:ea typeface="Arial"/>
                <a:cs typeface="Arial"/>
                <a:sym typeface="Arial"/>
              </a:rPr>
              <a:t>Navrhnutá metóda rozšíri dopyt tak, že výsledky vyhľadávania budú relevantné pre používateľa</a:t>
            </a:r>
          </a:p>
          <a:p>
            <a:pPr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2</a:t>
            </a:fld>
            <a:endParaRPr lang="sk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/>
              <a:t>Vyhľadávanie na Webe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sk" sz="2400">
                <a:latin typeface="Arial"/>
                <a:ea typeface="Arial"/>
                <a:cs typeface="Arial"/>
                <a:sym typeface="Arial"/>
              </a:rPr>
              <a:t>Typy dopytov: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sk" sz="1800">
                <a:latin typeface="Arial"/>
                <a:ea typeface="Arial"/>
                <a:cs typeface="Arial"/>
                <a:sym typeface="Arial"/>
              </a:rPr>
              <a:t>Navigačné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sk" sz="1800">
                <a:latin typeface="Arial"/>
                <a:ea typeface="Arial"/>
                <a:cs typeface="Arial"/>
                <a:sym typeface="Arial"/>
              </a:rPr>
              <a:t>Transakčné 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sk" sz="1800">
                <a:latin typeface="Arial"/>
                <a:ea typeface="Arial"/>
                <a:cs typeface="Arial"/>
                <a:sym typeface="Arial"/>
              </a:rPr>
              <a:t>Informačné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3</a:t>
            </a:fld>
            <a:endParaRPr lang="sk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dirty="0" smtClean="0"/>
              <a:t>Záujem používateľa</a:t>
            </a:r>
            <a:endParaRPr lang="sk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sk" dirty="0"/>
              <a:t>Dlhodobý záujem </a:t>
            </a:r>
            <a:r>
              <a:rPr lang="sk" dirty="0" smtClean="0"/>
              <a:t>používateľa (long-term </a:t>
            </a:r>
            <a:r>
              <a:rPr lang="sk" dirty="0"/>
              <a:t>interest) </a:t>
            </a:r>
            <a:r>
              <a:rPr lang="sk" dirty="0" smtClean="0"/>
              <a:t>–história navštívených stránok používateľom, zadávané dopyty, atď.  (</a:t>
            </a:r>
            <a:r>
              <a:rPr lang="sk" dirty="0"/>
              <a:t>P.A. Chirita 2007)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sk" dirty="0"/>
              <a:t>Krátkodobý záujem (short-term interest) </a:t>
            </a:r>
            <a:r>
              <a:rPr lang="sk" dirty="0" smtClean="0"/>
              <a:t>– aktuálne navštívnené stránky, hľadané infomrácie (D</a:t>
            </a:r>
            <a:r>
              <a:rPr lang="sk" dirty="0"/>
              <a:t>. Kelly 2004)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4</a:t>
            </a:fld>
            <a:endParaRPr lang="sk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dirty="0" smtClean="0"/>
              <a:t>Eye - tracking</a:t>
            </a:r>
            <a:endParaRPr lang="sk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5</a:t>
            </a:fld>
            <a:endParaRPr lang="sk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52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odrobnejší zdroj </a:t>
            </a: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získavania 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údajov</a:t>
            </a:r>
            <a:endParaRPr lang="sk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 vždy úplne 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presný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OCRopus (</a:t>
            </a:r>
            <a:r>
              <a:rPr lang="sk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http://code.google.com/p/ocropus/</a:t>
            </a: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Existujúce </a:t>
            </a:r>
            <a:r>
              <a:rPr lang="sk-SK" dirty="0" smtClean="0"/>
              <a:t>metódy s využitím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tracking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Metóda filtrovania pohľadu </a:t>
            </a: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TF/IDF iba z prečítaných odsekov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Metóda </a:t>
            </a:r>
            <a:r>
              <a:rPr lang="sk-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rýchlosti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čítania</a:t>
            </a:r>
          </a:p>
          <a:p>
            <a:pPr marL="457200" lvl="0" indent="-228600">
              <a:buClr>
                <a:srgbClr val="000000"/>
              </a:buClr>
              <a:buFont typeface="Arial"/>
            </a:pPr>
            <a:endParaRPr lang="sk-SK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buClr>
                <a:srgbClr val="000000"/>
              </a:buClr>
              <a:buFont typeface="Arial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kde </a:t>
            </a:r>
            <a:r>
              <a:rPr lang="sk-SK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r(a)</a:t>
            </a:r>
            <a:r>
              <a:rPr lang="sk-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percento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prečítaného textu, </a:t>
            </a:r>
            <a:r>
              <a:rPr lang="sk-SK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sk-SK" sz="1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sk-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sú všetky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odseky obsahujúce term </a:t>
            </a:r>
            <a:r>
              <a:rPr lang="sk-SK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sk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 smtClean="0"/>
              <a:pPr>
                <a:spcBef>
                  <a:spcPts val="0"/>
                </a:spcBef>
                <a:buNone/>
              </a:pPr>
              <a:t>6</a:t>
            </a:fld>
            <a:endParaRPr lang="sk"/>
          </a:p>
        </p:txBody>
      </p:sp>
      <p:pic>
        <p:nvPicPr>
          <p:cNvPr id="5" name="Shape 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2874" y="2585929"/>
            <a:ext cx="1343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902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Metóda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 smtClean="0"/>
              <a:pPr>
                <a:spcBef>
                  <a:spcPts val="0"/>
                </a:spcBef>
                <a:buNone/>
              </a:pPr>
              <a:t>7</a:t>
            </a:fld>
            <a:endParaRPr lang="sk"/>
          </a:p>
        </p:txBody>
      </p:sp>
      <p:pic>
        <p:nvPicPr>
          <p:cNvPr id="5" name="Shape 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40488" y="1641077"/>
            <a:ext cx="19240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85669" y="2519004"/>
            <a:ext cx="7742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" dirty="0"/>
              <a:t>kde SA je počet </a:t>
            </a:r>
            <a:r>
              <a:rPr lang="sk" dirty="0" smtClean="0"/>
              <a:t>odsekov kratších </a:t>
            </a:r>
            <a:r>
              <a:rPr lang="sk" dirty="0"/>
              <a:t>ako 230 </a:t>
            </a:r>
            <a:r>
              <a:rPr lang="sk" dirty="0" smtClean="0"/>
              <a:t>znakov, v ktorých sa term </a:t>
            </a:r>
            <a:r>
              <a:rPr lang="sk" i="1" dirty="0" smtClean="0"/>
              <a:t>t</a:t>
            </a:r>
            <a:r>
              <a:rPr lang="sk" dirty="0" smtClean="0"/>
              <a:t> vyskytuje a </a:t>
            </a:r>
            <a:r>
              <a:rPr lang="sk" dirty="0"/>
              <a:t>LA je počet dlhších </a:t>
            </a:r>
            <a:r>
              <a:rPr lang="sk" dirty="0" smtClean="0"/>
              <a:t>odsekov obsahujúcich term </a:t>
            </a:r>
            <a:r>
              <a:rPr lang="sk" i="1" dirty="0" smtClean="0"/>
              <a:t>t</a:t>
            </a:r>
          </a:p>
          <a:p>
            <a:endParaRPr lang="sk-SK" i="1" dirty="0" smtClean="0"/>
          </a:p>
          <a:p>
            <a:r>
              <a:rPr lang="sk-SK" dirty="0" smtClean="0"/>
              <a:t>záujem je vynásobený TF/IDF váhou </a:t>
            </a:r>
            <a:r>
              <a:rPr lang="sk-SK" dirty="0" err="1" smtClean="0"/>
              <a:t>termu</a:t>
            </a:r>
            <a:r>
              <a:rPr lang="sk-SK" dirty="0" smtClean="0"/>
              <a:t> </a:t>
            </a:r>
            <a:r>
              <a:rPr lang="sk-SK" i="1" dirty="0" smtClean="0"/>
              <a:t>t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xmlns="" val="398158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219875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/>
              <a:t>Vyhodnotenie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902250"/>
            <a:ext cx="8520599" cy="374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</a:pP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Metóda filtrovania pohľadu </a:t>
            </a:r>
          </a:p>
          <a:p>
            <a:pPr marL="457200" lvl="0" indent="-228600" rtl="0">
              <a:spcBef>
                <a:spcPts val="0"/>
              </a:spcBef>
              <a:buFont typeface="Arial"/>
            </a:pP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Metóda </a:t>
            </a: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filtrovania dĺžky pohľadu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br>
              <a:rPr lang="sk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, kde SA je počet anotácií kratších ako 230 znakov a LA je počet dlhších anotácií obsahujúcich termín 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sk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Metóda rýchlosti čítania</a:t>
            </a:r>
          </a:p>
          <a:p>
            <a:pPr rtl="0">
              <a:spcBef>
                <a:spcPts val="0"/>
              </a:spcBef>
              <a:buNone/>
            </a:pPr>
            <a:endParaRPr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rtl="0">
              <a:spcBef>
                <a:spcPts val="0"/>
              </a:spcBef>
              <a:buNone/>
            </a:pPr>
            <a:r>
              <a:rPr lang="sk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kde r(a) je percento čítania, At sú všetky anotácie obsahujúce termín 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8</a:t>
            </a:fld>
            <a:endParaRPr lang="sk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850" y="1902687"/>
            <a:ext cx="19240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800" y="3281175"/>
            <a:ext cx="134302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18985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dirty="0"/>
              <a:t>Experiment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839600"/>
            <a:ext cx="8520599" cy="400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sk" sz="1600" dirty="0" smtClean="0">
                <a:latin typeface="Arial"/>
                <a:ea typeface="Arial"/>
                <a:cs typeface="Arial"/>
                <a:sym typeface="Arial"/>
              </a:rPr>
              <a:t>Účastníci dostanú </a:t>
            </a: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zadaný topic na slovenskej Wikipédii</a:t>
            </a:r>
          </a:p>
          <a:p>
            <a:pPr marL="457200" lvl="0" indent="-228600">
              <a:lnSpc>
                <a:spcPct val="100000"/>
              </a:lnSpc>
              <a:buFont typeface="Arial"/>
              <a:buAutoNum type="arabicPeriod"/>
            </a:pPr>
            <a:r>
              <a:rPr lang="sk" sz="1600" dirty="0" smtClean="0">
                <a:latin typeface="Arial"/>
                <a:ea typeface="Arial"/>
                <a:cs typeface="Arial"/>
                <a:sym typeface="Arial"/>
              </a:rPr>
              <a:t>Účastníkom </a:t>
            </a: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poskytnem 4 - 5 dokumentom, ktoré budú štartovacie</a:t>
            </a:r>
          </a:p>
          <a:p>
            <a:pPr marL="457200" lvl="0" indent="-228600">
              <a:lnSpc>
                <a:spcPct val="100000"/>
              </a:lnSpc>
              <a:buFont typeface="Arial"/>
              <a:buAutoNum type="arabicPeriod"/>
            </a:pP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Účastníci budú mať 10 - 15 minút na prečítanie týchto dokumentov</a:t>
            </a:r>
          </a:p>
          <a:p>
            <a:pPr marL="457200" lvl="0" indent="-228600">
              <a:lnSpc>
                <a:spcPct val="100000"/>
              </a:lnSpc>
              <a:buFont typeface="Arial"/>
              <a:buAutoNum type="arabicPeriod"/>
            </a:pP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Účastníci dostanú úlohu, v ktorej budú musieť zadať </a:t>
            </a:r>
            <a:r>
              <a:rPr lang="sk" sz="1600" dirty="0" smtClean="0">
                <a:latin typeface="Arial"/>
                <a:ea typeface="Arial"/>
                <a:cs typeface="Arial"/>
                <a:sym typeface="Arial"/>
              </a:rPr>
              <a:t>dopyty</a:t>
            </a:r>
            <a:br>
              <a:rPr lang="sk" sz="1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sk" sz="1600" i="1" dirty="0" smtClean="0">
                <a:latin typeface="Arial"/>
                <a:ea typeface="Arial"/>
                <a:cs typeface="Arial"/>
                <a:sym typeface="Arial"/>
              </a:rPr>
              <a:t>napr. dopyt </a:t>
            </a:r>
            <a:r>
              <a:rPr lang="sk" sz="1600" i="1" dirty="0">
                <a:latin typeface="Arial"/>
                <a:ea typeface="Arial"/>
                <a:cs typeface="Arial"/>
                <a:sym typeface="Arial"/>
              </a:rPr>
              <a:t>zameraný na nájdenie ďalších materiálov k danej </a:t>
            </a:r>
            <a:r>
              <a:rPr lang="sk" sz="1600" i="1" dirty="0" smtClean="0">
                <a:latin typeface="Arial"/>
                <a:ea typeface="Arial"/>
                <a:cs typeface="Arial"/>
                <a:sym typeface="Arial"/>
              </a:rPr>
              <a:t>téme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sk" sz="1600" dirty="0" smtClean="0">
                <a:latin typeface="Arial"/>
                <a:ea typeface="Arial"/>
                <a:cs typeface="Arial"/>
                <a:sym typeface="Arial"/>
              </a:rPr>
              <a:t>Aplikujem </a:t>
            </a: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svoju metódu, ktorá rozšíri zadaný dopyt</a:t>
            </a:r>
          </a:p>
          <a:p>
            <a:pPr marL="457200" lvl="0" indent="-228600">
              <a:lnSpc>
                <a:spcPct val="100000"/>
              </a:lnSpc>
              <a:buFont typeface="Arial"/>
              <a:buAutoNum type="arabicPeriod" startAt="5"/>
            </a:pP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Vyhľadávač vráti zoznam výsledkov</a:t>
            </a:r>
          </a:p>
          <a:p>
            <a:pPr marL="457200" lvl="0" indent="-228600">
              <a:lnSpc>
                <a:spcPct val="100000"/>
              </a:lnSpc>
              <a:buFont typeface="Arial"/>
              <a:buAutoNum type="arabicPeriod" startAt="5"/>
            </a:pP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Účastníci</a:t>
            </a:r>
            <a:r>
              <a:rPr lang="sk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dostanú úlohu, v ktorej budú musieť označiť mieru relevancie poskytnutých výsledkov, pričom budú mať </a:t>
            </a:r>
            <a:r>
              <a:rPr lang="en-US" sz="1600" dirty="0" err="1" smtClean="0">
                <a:latin typeface="Arial"/>
                <a:ea typeface="Arial"/>
                <a:cs typeface="Arial"/>
                <a:sym typeface="Arial"/>
              </a:rPr>
              <a:t>kr</a:t>
            </a:r>
            <a:r>
              <a:rPr lang="sk-SK" sz="1600" dirty="0" err="1" smtClean="0">
                <a:latin typeface="Arial"/>
                <a:ea typeface="Arial"/>
                <a:cs typeface="Arial"/>
                <a:sym typeface="Arial"/>
              </a:rPr>
              <a:t>átky</a:t>
            </a:r>
            <a:r>
              <a:rPr lang="sk-SK" sz="1600" dirty="0" smtClean="0">
                <a:latin typeface="Arial"/>
                <a:ea typeface="Arial"/>
                <a:cs typeface="Arial"/>
                <a:sym typeface="Arial"/>
              </a:rPr>
              <a:t> čas</a:t>
            </a:r>
            <a:r>
              <a:rPr lang="sk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na to,</a:t>
            </a:r>
            <a:br>
              <a:rPr lang="sk" sz="1600" dirty="0">
                <a:latin typeface="Arial"/>
                <a:ea typeface="Arial"/>
                <a:cs typeface="Arial"/>
                <a:sym typeface="Arial"/>
              </a:rPr>
            </a:br>
            <a:r>
              <a:rPr lang="sk" sz="1600" dirty="0">
                <a:latin typeface="Arial"/>
                <a:ea typeface="Arial"/>
                <a:cs typeface="Arial"/>
                <a:sym typeface="Arial"/>
              </a:rPr>
              <a:t>aby si výsledky prešli a zhodnotili mieru relevancie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eriod"/>
            </a:pPr>
            <a:endParaRPr lang="sk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pPr>
                <a:spcBef>
                  <a:spcPts val="0"/>
                </a:spcBef>
                <a:buNone/>
              </a:pPr>
              <a:t>9</a:t>
            </a:fld>
            <a:endParaRPr lang="sk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269</Words>
  <Application>Microsoft Office PowerPoint</Application>
  <PresentationFormat>Prezentácia na obrazovke (16:9)</PresentationFormat>
  <Paragraphs>63</Paragraphs>
  <Slides>12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Roboto</vt:lpstr>
      <vt:lpstr>Calibri</vt:lpstr>
      <vt:lpstr>geometric</vt:lpstr>
      <vt:lpstr>Predpovedanie kľúčových slov  do vyhľadávača na základe potreby používateľa odvodenej zo sledovania pohľadu</vt:lpstr>
      <vt:lpstr>Cieľ práce a hypotéza</vt:lpstr>
      <vt:lpstr>Vyhľadávanie na Webe </vt:lpstr>
      <vt:lpstr>Záujem používateľa</vt:lpstr>
      <vt:lpstr>Eye - tracking</vt:lpstr>
      <vt:lpstr>Existujúce metódy s využitím eye tracking</vt:lpstr>
      <vt:lpstr>Metóda</vt:lpstr>
      <vt:lpstr>Vyhodnotenie</vt:lpstr>
      <vt:lpstr>Experiment</vt:lpstr>
      <vt:lpstr>Snímka 10</vt:lpstr>
      <vt:lpstr>Snímka 11</vt:lpstr>
      <vt:lpstr>Zhrnutie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Predpovedanie kľúčových slov  do vyhľadávača na základe potreby používateľa odvodenej zo sledovania pohľadu</dc:title>
  <dc:creator>Eduard Kuric</dc:creator>
  <cp:lastModifiedBy>Patrik</cp:lastModifiedBy>
  <cp:revision>12</cp:revision>
  <dcterms:modified xsi:type="dcterms:W3CDTF">2015-12-01T11:52:44Z</dcterms:modified>
</cp:coreProperties>
</file>