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330" r:id="rId3"/>
    <p:sldId id="331" r:id="rId4"/>
    <p:sldId id="312" r:id="rId5"/>
    <p:sldId id="314" r:id="rId6"/>
    <p:sldId id="336" r:id="rId7"/>
    <p:sldId id="301" r:id="rId8"/>
    <p:sldId id="296" r:id="rId9"/>
    <p:sldId id="313" r:id="rId10"/>
    <p:sldId id="323" r:id="rId11"/>
    <p:sldId id="307" r:id="rId12"/>
    <p:sldId id="309" r:id="rId13"/>
    <p:sldId id="302" r:id="rId14"/>
    <p:sldId id="298" r:id="rId15"/>
    <p:sldId id="332" r:id="rId16"/>
    <p:sldId id="305" r:id="rId17"/>
    <p:sldId id="315" r:id="rId18"/>
    <p:sldId id="303" r:id="rId19"/>
    <p:sldId id="304" r:id="rId20"/>
    <p:sldId id="324" r:id="rId21"/>
    <p:sldId id="308" r:id="rId22"/>
    <p:sldId id="300" r:id="rId23"/>
    <p:sldId id="318" r:id="rId24"/>
    <p:sldId id="317" r:id="rId25"/>
    <p:sldId id="319" r:id="rId26"/>
    <p:sldId id="320" r:id="rId27"/>
    <p:sldId id="299" r:id="rId28"/>
    <p:sldId id="328" r:id="rId29"/>
    <p:sldId id="329" r:id="rId30"/>
    <p:sldId id="316" r:id="rId3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74B8"/>
    <a:srgbClr val="0D598D"/>
    <a:srgbClr val="0E9BE2"/>
    <a:srgbClr val="1179BF"/>
    <a:srgbClr val="0D5E95"/>
    <a:srgbClr val="11709F"/>
    <a:srgbClr val="3F88C5"/>
    <a:srgbClr val="306C9E"/>
    <a:srgbClr val="B8D5E8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398" autoAdjust="0"/>
  </p:normalViewPr>
  <p:slideViewPr>
    <p:cSldViewPr>
      <p:cViewPr>
        <p:scale>
          <a:sx n="100" d="100"/>
          <a:sy n="100" d="100"/>
        </p:scale>
        <p:origin x="-1376" y="-2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kola%20FIIT\Diplomovka\Overenie\DP-Overeni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Hárok1!$AL$57</c:f>
              <c:strCache>
                <c:ptCount val="1"/>
                <c:pt idx="0">
                  <c:v>Čítanie</c:v>
                </c:pt>
              </c:strCache>
            </c:strRef>
          </c:tx>
          <c:spPr>
            <a:ln w="38100">
              <a:solidFill>
                <a:srgbClr val="3232FF"/>
              </a:solidFill>
            </a:ln>
          </c:spPr>
          <c:marker>
            <c:symbol val="none"/>
          </c:marker>
          <c:cat>
            <c:numRef>
              <c:f>Hárok1!$AK$58:$AK$68</c:f>
              <c:numCache>
                <c:formatCode>0%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cat>
          <c:val>
            <c:numRef>
              <c:f>Hárok1!$AL$58:$AL$68</c:f>
              <c:numCache>
                <c:formatCode>0.0%</c:formatCode>
                <c:ptCount val="11"/>
                <c:pt idx="0">
                  <c:v>0.79487111229424556</c:v>
                </c:pt>
                <c:pt idx="1">
                  <c:v>0.79599834794181068</c:v>
                </c:pt>
                <c:pt idx="2">
                  <c:v>0.81260134352559665</c:v>
                </c:pt>
                <c:pt idx="3">
                  <c:v>0.80834493433669852</c:v>
                </c:pt>
                <c:pt idx="4">
                  <c:v>0.79904740077921832</c:v>
                </c:pt>
                <c:pt idx="5">
                  <c:v>0.794752356710967</c:v>
                </c:pt>
                <c:pt idx="6">
                  <c:v>0.77480050398992018</c:v>
                </c:pt>
                <c:pt idx="7">
                  <c:v>0.75739632229447473</c:v>
                </c:pt>
                <c:pt idx="8">
                  <c:v>0.75215780272460397</c:v>
                </c:pt>
                <c:pt idx="9">
                  <c:v>0.76842723004694835</c:v>
                </c:pt>
                <c:pt idx="10">
                  <c:v>0.73793715693261819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Hárok1!$AM$57</c:f>
              <c:strCache>
                <c:ptCount val="1"/>
                <c:pt idx="0">
                  <c:v>Čítanie 2</c:v>
                </c:pt>
              </c:strCache>
            </c:strRef>
          </c:tx>
          <c:spPr>
            <a:ln w="38100">
              <a:solidFill>
                <a:srgbClr val="00C800"/>
              </a:solidFill>
            </a:ln>
          </c:spPr>
          <c:marker>
            <c:symbol val="none"/>
          </c:marker>
          <c:cat>
            <c:numRef>
              <c:f>Hárok1!$AK$58:$AK$68</c:f>
              <c:numCache>
                <c:formatCode>0%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cat>
          <c:val>
            <c:numRef>
              <c:f>Hárok1!$AM$58:$AM$68</c:f>
              <c:numCache>
                <c:formatCode>0.0%</c:formatCode>
                <c:ptCount val="11"/>
                <c:pt idx="0">
                  <c:v>0.77983564483490453</c:v>
                </c:pt>
                <c:pt idx="1">
                  <c:v>0.71387754343123833</c:v>
                </c:pt>
                <c:pt idx="2">
                  <c:v>0.66402712880743264</c:v>
                </c:pt>
                <c:pt idx="3">
                  <c:v>0.61466868487221504</c:v>
                </c:pt>
                <c:pt idx="4">
                  <c:v>0.55132636812055769</c:v>
                </c:pt>
                <c:pt idx="5">
                  <c:v>0.52085560759589722</c:v>
                </c:pt>
                <c:pt idx="6">
                  <c:v>0.43124121392541137</c:v>
                </c:pt>
                <c:pt idx="7">
                  <c:v>0.42903422982885081</c:v>
                </c:pt>
                <c:pt idx="8">
                  <c:v>0.58339407191448012</c:v>
                </c:pt>
                <c:pt idx="9">
                  <c:v>0.65985181410950478</c:v>
                </c:pt>
                <c:pt idx="10">
                  <c:v>0.67923360856856352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Hárok1!$AN$57</c:f>
              <c:strCache>
                <c:ptCount val="1"/>
                <c:pt idx="0">
                  <c:v>Hľadanie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none"/>
          </c:marker>
          <c:cat>
            <c:numRef>
              <c:f>Hárok1!$AK$58:$AK$68</c:f>
              <c:numCache>
                <c:formatCode>0%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cat>
          <c:val>
            <c:numRef>
              <c:f>Hárok1!$AN$58:$AN$68</c:f>
              <c:numCache>
                <c:formatCode>0.0%</c:formatCode>
                <c:ptCount val="11"/>
                <c:pt idx="0">
                  <c:v>0.8280533021729849</c:v>
                </c:pt>
                <c:pt idx="1">
                  <c:v>0.77352948200511062</c:v>
                </c:pt>
                <c:pt idx="2">
                  <c:v>0.72744933046612847</c:v>
                </c:pt>
                <c:pt idx="3">
                  <c:v>0.70344417410110838</c:v>
                </c:pt>
                <c:pt idx="4">
                  <c:v>0.68518218448542201</c:v>
                </c:pt>
                <c:pt idx="5">
                  <c:v>0.69964756969938546</c:v>
                </c:pt>
                <c:pt idx="6">
                  <c:v>0.71004219981685956</c:v>
                </c:pt>
                <c:pt idx="7">
                  <c:v>0.75918674226997918</c:v>
                </c:pt>
                <c:pt idx="8">
                  <c:v>0.79753983023920827</c:v>
                </c:pt>
                <c:pt idx="9">
                  <c:v>0.8414620159377536</c:v>
                </c:pt>
                <c:pt idx="10">
                  <c:v>0.85219651872503943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Hárok1!$AO$57</c:f>
              <c:strCache>
                <c:ptCount val="1"/>
                <c:pt idx="0">
                  <c:v>Prezeranie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Hárok1!$AK$58:$AK$68</c:f>
              <c:numCache>
                <c:formatCode>0%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cat>
          <c:val>
            <c:numRef>
              <c:f>Hárok1!$AO$58:$AO$68</c:f>
              <c:numCache>
                <c:formatCode>0.0%</c:formatCode>
                <c:ptCount val="11"/>
                <c:pt idx="0">
                  <c:v>0.70378630191297442</c:v>
                </c:pt>
                <c:pt idx="1">
                  <c:v>0.66165450062550868</c:v>
                </c:pt>
                <c:pt idx="2">
                  <c:v>0.66792645175727583</c:v>
                </c:pt>
                <c:pt idx="3">
                  <c:v>0.60305293586741837</c:v>
                </c:pt>
                <c:pt idx="4">
                  <c:v>0.57924991546479654</c:v>
                </c:pt>
                <c:pt idx="5">
                  <c:v>0.58450679495733404</c:v>
                </c:pt>
                <c:pt idx="6">
                  <c:v>0.54629685824684904</c:v>
                </c:pt>
                <c:pt idx="7">
                  <c:v>0.43470090823676794</c:v>
                </c:pt>
                <c:pt idx="8">
                  <c:v>0.38695463497680005</c:v>
                </c:pt>
                <c:pt idx="9">
                  <c:v>0.31330977620730271</c:v>
                </c:pt>
                <c:pt idx="10">
                  <c:v>0.16860829262182139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Hárok1!$AP$57</c:f>
              <c:strCache>
                <c:ptCount val="1"/>
                <c:pt idx="0">
                  <c:v>Celkom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Hárok1!$AK$58:$AK$68</c:f>
              <c:numCache>
                <c:formatCode>0%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cat>
          <c:val>
            <c:numRef>
              <c:f>Hárok1!$AP$58:$AP$68</c:f>
              <c:numCache>
                <c:formatCode>0.0%</c:formatCode>
                <c:ptCount val="11"/>
                <c:pt idx="0">
                  <c:v>0.7907093425605537</c:v>
                </c:pt>
                <c:pt idx="1">
                  <c:v>0.7443701067615659</c:v>
                </c:pt>
                <c:pt idx="2">
                  <c:v>0.71553505535055351</c:v>
                </c:pt>
                <c:pt idx="3">
                  <c:v>0.68227480916030536</c:v>
                </c:pt>
                <c:pt idx="4">
                  <c:v>0.65278740157480308</c:v>
                </c:pt>
                <c:pt idx="5">
                  <c:v>0.65284959349593497</c:v>
                </c:pt>
                <c:pt idx="6">
                  <c:v>0.63452966101694919</c:v>
                </c:pt>
                <c:pt idx="7">
                  <c:v>0.65821491228070184</c:v>
                </c:pt>
                <c:pt idx="8">
                  <c:v>0.71212727272727272</c:v>
                </c:pt>
                <c:pt idx="9">
                  <c:v>0.75536018957345974</c:v>
                </c:pt>
                <c:pt idx="10">
                  <c:v>0.75043414634146344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1023744"/>
        <c:axId val="81025664"/>
      </c:lineChart>
      <c:catAx>
        <c:axId val="810237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sk-SK" baseline="0"/>
                  <a:t>Miera odfiltrovania dát s prekrývajúcimi sa triedami </a:t>
                </a:r>
                <a:endParaRPr lang="en-US"/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81025664"/>
        <c:crosses val="autoZero"/>
        <c:auto val="1"/>
        <c:lblAlgn val="ctr"/>
        <c:lblOffset val="100"/>
        <c:noMultiLvlLbl val="0"/>
      </c:catAx>
      <c:valAx>
        <c:axId val="81025664"/>
        <c:scaling>
          <c:orientation val="minMax"/>
          <c:max val="1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/>
                  <a:t>F1 sk</a:t>
                </a:r>
                <a:r>
                  <a:rPr lang="sk-SK"/>
                  <a:t>óre</a:t>
                </a:r>
                <a:endParaRPr lang="en-US"/>
              </a:p>
            </c:rich>
          </c:tx>
          <c:overlay val="0"/>
        </c:title>
        <c:numFmt formatCode="0.0%" sourceLinked="1"/>
        <c:majorTickMark val="out"/>
        <c:minorTickMark val="none"/>
        <c:tickLblPos val="nextTo"/>
        <c:crossAx val="8102374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6FC95-5342-4243-906D-C83AB561B025}" type="datetimeFigureOut">
              <a:rPr lang="sk-SK" smtClean="0"/>
              <a:t>15. 6. 2015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B5A1DB-BDB6-4347-A5C2-B8F086631BE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09650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5A1DB-BDB6-4347-A5C2-B8F086631BE0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388476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5A1DB-BDB6-4347-A5C2-B8F086631BE0}" type="slidenum">
              <a:rPr lang="sk-SK" smtClean="0"/>
              <a:t>20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466255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5A1DB-BDB6-4347-A5C2-B8F086631BE0}" type="slidenum">
              <a:rPr lang="sk-SK" smtClean="0"/>
              <a:t>22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466255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5A1DB-BDB6-4347-A5C2-B8F086631BE0}" type="slidenum">
              <a:rPr lang="sk-SK" smtClean="0"/>
              <a:t>27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466255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5A1DB-BDB6-4347-A5C2-B8F086631BE0}" type="slidenum">
              <a:rPr lang="sk-SK" smtClean="0"/>
              <a:t>28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466255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5A1DB-BDB6-4347-A5C2-B8F086631BE0}" type="slidenum">
              <a:rPr lang="sk-SK" smtClean="0"/>
              <a:t>29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466255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5A1DB-BDB6-4347-A5C2-B8F086631BE0}" type="slidenum">
              <a:rPr lang="sk-SK" smtClean="0"/>
              <a:t>30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46625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5A1DB-BDB6-4347-A5C2-B8F086631BE0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38847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5A1DB-BDB6-4347-A5C2-B8F086631BE0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99063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Každú nahrávku transformujeme na množstvo</a:t>
            </a:r>
            <a:r>
              <a:rPr lang="sk-SK" baseline="0" dirty="0" smtClean="0"/>
              <a:t> teplotných máp.</a:t>
            </a:r>
            <a:endParaRPr lang="en-US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5A1DB-BDB6-4347-A5C2-B8F086631BE0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18403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5A1DB-BDB6-4347-A5C2-B8F086631BE0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46625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5A1DB-BDB6-4347-A5C2-B8F086631BE0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67022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5A1DB-BDB6-4347-A5C2-B8F086631BE0}" type="slidenum">
              <a:rPr lang="sk-SK" smtClean="0"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46625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5A1DB-BDB6-4347-A5C2-B8F086631BE0}" type="slidenum">
              <a:rPr lang="sk-SK" smtClean="0"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466255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Povedat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abstrakcie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potrebujeme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to, aby </a:t>
            </a:r>
            <a:r>
              <a:rPr lang="en-US" baseline="0" dirty="0" err="1" smtClean="0"/>
              <a:t>sme</a:t>
            </a:r>
            <a:r>
              <a:rPr lang="en-US" baseline="0" dirty="0" smtClean="0"/>
              <a:t> data </a:t>
            </a:r>
            <a:r>
              <a:rPr lang="en-US" baseline="0" dirty="0" err="1" smtClean="0"/>
              <a:t>porovnali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rekonstrukcie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zase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to, aby </a:t>
            </a:r>
            <a:r>
              <a:rPr lang="en-US" baseline="0" dirty="0" err="1" smtClean="0"/>
              <a:t>sme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vedeli</a:t>
            </a:r>
            <a:r>
              <a:rPr lang="en-US" baseline="0" dirty="0" smtClean="0"/>
              <a:t> co </a:t>
            </a:r>
            <a:r>
              <a:rPr lang="en-US" baseline="0" dirty="0" err="1" smtClean="0"/>
              <a:t>dane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abstrakcie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porovnani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predstavuju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5A1DB-BDB6-4347-A5C2-B8F086631BE0}" type="slidenum">
              <a:rPr lang="sk-SK" smtClean="0"/>
              <a:t>17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89828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68514-B9EF-47A5-A771-D973BEAD4299}" type="datetimeFigureOut">
              <a:rPr lang="sk-SK" smtClean="0"/>
              <a:pPr/>
              <a:t>15. 6. 2015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75AB7-97B4-4547-A395-99CAB916901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68514-B9EF-47A5-A771-D973BEAD4299}" type="datetimeFigureOut">
              <a:rPr lang="sk-SK" smtClean="0"/>
              <a:pPr/>
              <a:t>15. 6. 2015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75AB7-97B4-4547-A395-99CAB916901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68514-B9EF-47A5-A771-D973BEAD4299}" type="datetimeFigureOut">
              <a:rPr lang="sk-SK" smtClean="0"/>
              <a:pPr/>
              <a:t>15. 6. 2015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75AB7-97B4-4547-A395-99CAB916901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68514-B9EF-47A5-A771-D973BEAD4299}" type="datetimeFigureOut">
              <a:rPr lang="sk-SK" smtClean="0"/>
              <a:pPr/>
              <a:t>15. 6. 2015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75AB7-97B4-4547-A395-99CAB916901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68514-B9EF-47A5-A771-D973BEAD4299}" type="datetimeFigureOut">
              <a:rPr lang="sk-SK" smtClean="0"/>
              <a:pPr/>
              <a:t>15. 6. 2015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75AB7-97B4-4547-A395-99CAB916901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68514-B9EF-47A5-A771-D973BEAD4299}" type="datetimeFigureOut">
              <a:rPr lang="sk-SK" smtClean="0"/>
              <a:pPr/>
              <a:t>15. 6. 2015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75AB7-97B4-4547-A395-99CAB916901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68514-B9EF-47A5-A771-D973BEAD4299}" type="datetimeFigureOut">
              <a:rPr lang="sk-SK" smtClean="0"/>
              <a:pPr/>
              <a:t>15. 6. 2015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75AB7-97B4-4547-A395-99CAB916901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68514-B9EF-47A5-A771-D973BEAD4299}" type="datetimeFigureOut">
              <a:rPr lang="sk-SK" smtClean="0"/>
              <a:pPr/>
              <a:t>15. 6. 2015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75AB7-97B4-4547-A395-99CAB916901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68514-B9EF-47A5-A771-D973BEAD4299}" type="datetimeFigureOut">
              <a:rPr lang="sk-SK" smtClean="0"/>
              <a:pPr/>
              <a:t>15. 6. 2015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75AB7-97B4-4547-A395-99CAB916901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68514-B9EF-47A5-A771-D973BEAD4299}" type="datetimeFigureOut">
              <a:rPr lang="sk-SK" smtClean="0"/>
              <a:pPr/>
              <a:t>15. 6. 2015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75AB7-97B4-4547-A395-99CAB916901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68514-B9EF-47A5-A771-D973BEAD4299}" type="datetimeFigureOut">
              <a:rPr lang="sk-SK" smtClean="0"/>
              <a:pPr/>
              <a:t>15. 6. 2015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75AB7-97B4-4547-A395-99CAB916901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68514-B9EF-47A5-A771-D973BEAD4299}" type="datetimeFigureOut">
              <a:rPr lang="sk-SK" smtClean="0"/>
              <a:pPr/>
              <a:t>15. 6. 2015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75AB7-97B4-4547-A395-99CAB9169013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7" y="2859747"/>
            <a:ext cx="83529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+mj-lt"/>
              </a:rPr>
              <a:t>Spracovanie</a:t>
            </a:r>
            <a:r>
              <a:rPr lang="en-US" sz="3600" b="1" dirty="0" smtClean="0">
                <a:latin typeface="+mj-lt"/>
              </a:rPr>
              <a:t> </a:t>
            </a:r>
            <a:r>
              <a:rPr lang="sk-SK" sz="3600" b="1" dirty="0" smtClean="0">
                <a:latin typeface="+mj-lt"/>
              </a:rPr>
              <a:t>a porovnávanie </a:t>
            </a:r>
            <a:r>
              <a:rPr lang="en-US" sz="3600" b="1" dirty="0" err="1" smtClean="0">
                <a:latin typeface="+mj-lt"/>
              </a:rPr>
              <a:t>sekven</a:t>
            </a:r>
            <a:r>
              <a:rPr lang="sk-SK" sz="3600" b="1" dirty="0" err="1" smtClean="0">
                <a:latin typeface="+mj-lt"/>
              </a:rPr>
              <a:t>čných</a:t>
            </a:r>
            <a:r>
              <a:rPr lang="sk-SK" sz="3600" b="1" dirty="0" smtClean="0">
                <a:latin typeface="+mj-lt"/>
              </a:rPr>
              <a:t> dát </a:t>
            </a:r>
            <a:r>
              <a:rPr lang="sk-SK" sz="3600" b="1" dirty="0" err="1" smtClean="0">
                <a:latin typeface="+mj-lt"/>
              </a:rPr>
              <a:t>použítím</a:t>
            </a:r>
            <a:r>
              <a:rPr lang="sk-SK" sz="3600" b="1" dirty="0" smtClean="0">
                <a:latin typeface="+mj-lt"/>
              </a:rPr>
              <a:t> strojového učenia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6408" y="5530006"/>
            <a:ext cx="8352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2400" dirty="0" smtClean="0">
                <a:latin typeface="+mj-lt"/>
              </a:rPr>
              <a:t>Autor práce</a:t>
            </a:r>
            <a:r>
              <a:rPr lang="en-US" sz="2400" dirty="0" smtClean="0">
                <a:latin typeface="+mj-lt"/>
              </a:rPr>
              <a:t>: </a:t>
            </a:r>
            <a:r>
              <a:rPr lang="sk-SK" sz="2400" dirty="0" smtClean="0">
                <a:latin typeface="+mj-lt"/>
              </a:rPr>
              <a:t>Miroslav Šimek</a:t>
            </a:r>
            <a:endParaRPr lang="sk-SK" sz="24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7" y="5991671"/>
            <a:ext cx="8352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2400" dirty="0" smtClean="0">
                <a:latin typeface="+mj-lt"/>
              </a:rPr>
              <a:t>Vedúci diplomovej práce</a:t>
            </a:r>
            <a:r>
              <a:rPr lang="en-US" sz="2400" dirty="0" smtClean="0">
                <a:latin typeface="+mj-lt"/>
              </a:rPr>
              <a:t>:</a:t>
            </a:r>
            <a:r>
              <a:rPr lang="sk-SK" sz="2400" dirty="0" smtClean="0">
                <a:latin typeface="+mj-lt"/>
              </a:rPr>
              <a:t> Michal Barla</a:t>
            </a:r>
          </a:p>
        </p:txBody>
      </p:sp>
      <p:sp>
        <p:nvSpPr>
          <p:cNvPr id="2" name="Obdĺžnik 1"/>
          <p:cNvSpPr/>
          <p:nvPr/>
        </p:nvSpPr>
        <p:spPr>
          <a:xfrm>
            <a:off x="0" y="0"/>
            <a:ext cx="9144000" cy="2636912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0" y="0"/>
            <a:ext cx="9144000" cy="2636912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TextBox 4"/>
          <p:cNvSpPr txBox="1"/>
          <p:nvPr/>
        </p:nvSpPr>
        <p:spPr>
          <a:xfrm>
            <a:off x="0" y="200834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 smtClean="0"/>
              <a:t>Aplikácia </a:t>
            </a:r>
            <a:r>
              <a:rPr lang="en-US" sz="4000" b="1" dirty="0" smtClean="0"/>
              <a:t>“</a:t>
            </a:r>
            <a:r>
              <a:rPr lang="sk-SK" sz="4000" b="1" dirty="0" err="1" smtClean="0"/>
              <a:t>Eyetracker</a:t>
            </a:r>
            <a:r>
              <a:rPr lang="sk-SK" sz="4000" b="1" dirty="0" smtClean="0"/>
              <a:t> </a:t>
            </a:r>
            <a:r>
              <a:rPr lang="sk-SK" sz="4000" b="1" dirty="0" err="1" smtClean="0"/>
              <a:t>Data</a:t>
            </a:r>
            <a:r>
              <a:rPr lang="sk-SK" sz="4000" b="1" dirty="0" smtClean="0"/>
              <a:t> </a:t>
            </a:r>
            <a:r>
              <a:rPr lang="sk-SK" sz="4000" b="1" dirty="0" err="1" smtClean="0"/>
              <a:t>Processing</a:t>
            </a:r>
            <a:r>
              <a:rPr lang="en-US" sz="4000" b="1" dirty="0" smtClean="0"/>
              <a:t>”</a:t>
            </a:r>
          </a:p>
          <a:p>
            <a:pPr algn="ctr"/>
            <a:r>
              <a:rPr lang="en-US" sz="4000" b="1" dirty="0" smtClean="0"/>
              <a:t>(</a:t>
            </a:r>
            <a:r>
              <a:rPr lang="en-US" sz="4000" b="1" dirty="0" err="1" smtClean="0"/>
              <a:t>Uk</a:t>
            </a:r>
            <a:r>
              <a:rPr lang="sk-SK" sz="4000" b="1" dirty="0" err="1" smtClean="0"/>
              <a:t>ážka</a:t>
            </a:r>
            <a:r>
              <a:rPr lang="sk-SK" sz="4000" b="1" dirty="0" smtClean="0"/>
              <a:t>)</a:t>
            </a:r>
            <a:endParaRPr lang="sk-SK" sz="4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556792"/>
            <a:ext cx="9144000" cy="4859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61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0" y="0"/>
            <a:ext cx="9144000" cy="2636912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TextBox 4"/>
          <p:cNvSpPr txBox="1"/>
          <p:nvPr/>
        </p:nvSpPr>
        <p:spPr>
          <a:xfrm>
            <a:off x="0" y="33743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/>
              <a:t>Tvorba súboru dát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1916832"/>
            <a:ext cx="8382000" cy="470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ĺžnik 2"/>
          <p:cNvSpPr/>
          <p:nvPr/>
        </p:nvSpPr>
        <p:spPr>
          <a:xfrm>
            <a:off x="3563888" y="2492896"/>
            <a:ext cx="1584176" cy="9144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65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59259E-6 L -0.31493 0.3324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1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0" y="0"/>
            <a:ext cx="9144000" cy="2636912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TextBox 4"/>
          <p:cNvSpPr txBox="1"/>
          <p:nvPr/>
        </p:nvSpPr>
        <p:spPr>
          <a:xfrm>
            <a:off x="0" y="33743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 smtClean="0"/>
              <a:t>Tvorba súboru dát</a:t>
            </a:r>
            <a:endParaRPr lang="sk-SK" sz="4000" b="1" dirty="0"/>
          </a:p>
        </p:txBody>
      </p:sp>
      <p:sp>
        <p:nvSpPr>
          <p:cNvPr id="6" name="BlokTextu 5"/>
          <p:cNvSpPr txBox="1"/>
          <p:nvPr/>
        </p:nvSpPr>
        <p:spPr>
          <a:xfrm>
            <a:off x="395536" y="1688609"/>
            <a:ext cx="83529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b="1" dirty="0" smtClean="0">
                <a:solidFill>
                  <a:srgbClr val="008000"/>
                </a:solidFill>
              </a:rPr>
              <a:t>Sekvenčný </a:t>
            </a:r>
            <a:r>
              <a:rPr lang="sk-SK" sz="2800" b="1" dirty="0">
                <a:solidFill>
                  <a:srgbClr val="008000"/>
                </a:solidFill>
              </a:rPr>
              <a:t>súbor </a:t>
            </a:r>
            <a:r>
              <a:rPr lang="sk-SK" sz="2800" b="1" dirty="0" smtClean="0">
                <a:solidFill>
                  <a:srgbClr val="008000"/>
                </a:solidFill>
              </a:rPr>
              <a:t>dát</a:t>
            </a:r>
          </a:p>
          <a:p>
            <a:endParaRPr lang="sk-SK" sz="2800" b="1" dirty="0" smtClean="0">
              <a:solidFill>
                <a:srgbClr val="008000"/>
              </a:solidFill>
            </a:endParaRPr>
          </a:p>
          <a:p>
            <a:endParaRPr lang="sk-SK" sz="2800" b="1" dirty="0">
              <a:solidFill>
                <a:srgbClr val="008000"/>
              </a:solidFill>
            </a:endParaRPr>
          </a:p>
          <a:p>
            <a:endParaRPr lang="sk-SK" sz="2800" b="1" dirty="0" smtClean="0">
              <a:solidFill>
                <a:srgbClr val="008000"/>
              </a:solidFill>
            </a:endParaRPr>
          </a:p>
          <a:p>
            <a:endParaRPr lang="sk-SK" sz="2800" b="1" dirty="0">
              <a:solidFill>
                <a:srgbClr val="008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k-SK" sz="2800" b="1" dirty="0" smtClean="0">
              <a:solidFill>
                <a:srgbClr val="008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b="1" dirty="0" err="1">
                <a:solidFill>
                  <a:srgbClr val="CC0000"/>
                </a:solidFill>
              </a:rPr>
              <a:t>Trénovací</a:t>
            </a:r>
            <a:r>
              <a:rPr lang="sk-SK" sz="2800" b="1" dirty="0">
                <a:solidFill>
                  <a:srgbClr val="CC0000"/>
                </a:solidFill>
              </a:rPr>
              <a:t> a testovací súbor </a:t>
            </a:r>
            <a:r>
              <a:rPr lang="sk-SK" sz="2800" b="1" dirty="0" smtClean="0">
                <a:solidFill>
                  <a:srgbClr val="CC0000"/>
                </a:solidFill>
              </a:rPr>
              <a:t>dát</a:t>
            </a:r>
            <a:endParaRPr lang="en-US" sz="2800" b="1" dirty="0">
              <a:solidFill>
                <a:srgbClr val="CC0000"/>
              </a:solidFill>
            </a:endParaRPr>
          </a:p>
        </p:txBody>
      </p:sp>
      <p:pic>
        <p:nvPicPr>
          <p:cNvPr id="2050" name="Picture 2" descr="C:\Skola FIIT\Diplomovka\Dokument\HeatMapsOverla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9" y="2348880"/>
            <a:ext cx="8834461" cy="1576800"/>
          </a:xfrm>
          <a:prstGeom prst="rect">
            <a:avLst/>
          </a:prstGeom>
          <a:noFill/>
          <a:ln w="7620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Skola FIIT\Diplomovka\Obhajoby\DPII\TrainingSe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07" y="4941168"/>
            <a:ext cx="8836651" cy="1576800"/>
          </a:xfrm>
          <a:prstGeom prst="rect">
            <a:avLst/>
          </a:prstGeom>
          <a:noFill/>
          <a:ln w="76200">
            <a:solidFill>
              <a:srgbClr val="CC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37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0" y="0"/>
            <a:ext cx="9144000" cy="2636912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TextBox 4"/>
          <p:cNvSpPr txBox="1"/>
          <p:nvPr/>
        </p:nvSpPr>
        <p:spPr>
          <a:xfrm>
            <a:off x="0" y="337438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 smtClean="0"/>
              <a:t>Trénovanie a rekonštrukcia</a:t>
            </a:r>
          </a:p>
          <a:p>
            <a:pPr algn="ctr"/>
            <a:r>
              <a:rPr lang="sk-SK" sz="4000" b="1" dirty="0" smtClean="0"/>
              <a:t>testovacích dát</a:t>
            </a:r>
            <a:endParaRPr lang="sk-SK" sz="40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1916832"/>
            <a:ext cx="8382000" cy="470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ĺžnik 2"/>
          <p:cNvSpPr/>
          <p:nvPr/>
        </p:nvSpPr>
        <p:spPr>
          <a:xfrm>
            <a:off x="666000" y="4437112"/>
            <a:ext cx="1656184" cy="136815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1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00023 L 0.3033 0.0053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74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0" y="0"/>
            <a:ext cx="9144000" cy="2636912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9713" y="2189584"/>
            <a:ext cx="7174609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Mirzek\Skola FIIT\Diplomovka\PeWe\DP2 images\00001-Ontozur-P06 - harinek-00015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10000"/>
            <a:ext cx="9144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Mirzek\Skola FIIT\Diplomovka\PeWe\DP2 images\00003-Ontozur-P03-Barla-00062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69604"/>
            <a:ext cx="9144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Mirzek\Skola FIIT\Diplomovka\PeWe\DP2 images\00011-Ontozur-P09 - Simek-00011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96108"/>
            <a:ext cx="9144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Mirzek\Skola FIIT\Diplomovka\PeWe\DP2 images\00017-Ontozur-P10 - Macina-000108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93096"/>
            <a:ext cx="9144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Mirzek\Skola FIIT\Diplomovka\PeWe\DP2 images\00024-Ontozur-P04-Brza-000387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49588"/>
            <a:ext cx="9144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Šípka dolu 1"/>
          <p:cNvSpPr/>
          <p:nvPr/>
        </p:nvSpPr>
        <p:spPr>
          <a:xfrm>
            <a:off x="574660" y="5301208"/>
            <a:ext cx="484632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Šípka doprava 2"/>
          <p:cNvSpPr/>
          <p:nvPr/>
        </p:nvSpPr>
        <p:spPr>
          <a:xfrm>
            <a:off x="1403648" y="6021288"/>
            <a:ext cx="48920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BlokTextu 3"/>
          <p:cNvSpPr txBox="1"/>
          <p:nvPr/>
        </p:nvSpPr>
        <p:spPr>
          <a:xfrm>
            <a:off x="164078" y="5848105"/>
            <a:ext cx="1311578" cy="769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sk-SK" sz="4400" b="1" dirty="0" smtClean="0"/>
              <a:t>RBM</a:t>
            </a:r>
            <a:endParaRPr lang="sk-SK" sz="4400" b="1" dirty="0"/>
          </a:p>
        </p:txBody>
      </p:sp>
      <p:sp>
        <p:nvSpPr>
          <p:cNvPr id="6" name="BlokTextu 5"/>
          <p:cNvSpPr txBox="1"/>
          <p:nvPr/>
        </p:nvSpPr>
        <p:spPr>
          <a:xfrm>
            <a:off x="683568" y="4542219"/>
            <a:ext cx="6799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800" b="1" dirty="0" smtClean="0"/>
              <a:t>...</a:t>
            </a:r>
            <a:endParaRPr lang="sk-SK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6064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 smtClean="0"/>
              <a:t>Vizualizácia priebehu trénovania RBM</a:t>
            </a:r>
            <a:endParaRPr lang="sk-SK" sz="4000" b="1" dirty="0"/>
          </a:p>
        </p:txBody>
      </p:sp>
      <p:sp>
        <p:nvSpPr>
          <p:cNvPr id="19" name="BlokTextu 18"/>
          <p:cNvSpPr txBox="1"/>
          <p:nvPr/>
        </p:nvSpPr>
        <p:spPr>
          <a:xfrm>
            <a:off x="1907704" y="1628800"/>
            <a:ext cx="7215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/>
              <a:t>Vizualizácia váh skrytých neurónov</a:t>
            </a:r>
          </a:p>
        </p:txBody>
      </p:sp>
    </p:spTree>
    <p:extLst>
      <p:ext uri="{BB962C8B-B14F-4D97-AF65-F5344CB8AC3E}">
        <p14:creationId xmlns:p14="http://schemas.microsoft.com/office/powerpoint/2010/main" val="328217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0" y="0"/>
            <a:ext cx="9144000" cy="2636912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TextBox 4"/>
          <p:cNvSpPr txBox="1"/>
          <p:nvPr/>
        </p:nvSpPr>
        <p:spPr>
          <a:xfrm>
            <a:off x="0" y="26064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 smtClean="0"/>
              <a:t>Vizualizácia výsledku trénovania RBM</a:t>
            </a:r>
            <a:endParaRPr lang="sk-SK" sz="4000" b="1" dirty="0"/>
          </a:p>
        </p:txBody>
      </p:sp>
      <p:pic>
        <p:nvPicPr>
          <p:cNvPr id="3074" name="Picture 2" descr="C:\Skola FIIT\Diplomovka\Obhajoby\DPIII\Sampl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05941"/>
            <a:ext cx="6624736" cy="5635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99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0" y="0"/>
            <a:ext cx="9144000" cy="2636912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TextBox 4"/>
          <p:cNvSpPr txBox="1"/>
          <p:nvPr/>
        </p:nvSpPr>
        <p:spPr>
          <a:xfrm>
            <a:off x="0" y="337438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 smtClean="0"/>
              <a:t>Rekonštrukcia dát na natrénovanej neurónovej sieti</a:t>
            </a:r>
            <a:endParaRPr lang="sk-SK" sz="40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1916832"/>
            <a:ext cx="8382000" cy="470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ĺžnik 2"/>
          <p:cNvSpPr/>
          <p:nvPr/>
        </p:nvSpPr>
        <p:spPr>
          <a:xfrm>
            <a:off x="3402000" y="4408034"/>
            <a:ext cx="1728192" cy="146147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34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44444E-6 L 0.36233 0.0027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08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0" y="0"/>
            <a:ext cx="9144000" cy="2636912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TextBox 4"/>
          <p:cNvSpPr txBox="1"/>
          <p:nvPr/>
        </p:nvSpPr>
        <p:spPr>
          <a:xfrm>
            <a:off x="0" y="33743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 smtClean="0"/>
              <a:t>Abstrakcia a rekonštrukcia</a:t>
            </a:r>
            <a:endParaRPr lang="sk-SK" sz="4000" b="1" dirty="0"/>
          </a:p>
        </p:txBody>
      </p:sp>
      <p:pic>
        <p:nvPicPr>
          <p:cNvPr id="3074" name="Picture 2" descr="C:\Skola FIIT\Diplomovka\Obhajoby\TeplotnaMap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363" y="1484784"/>
            <a:ext cx="2406129" cy="1513133"/>
          </a:xfrm>
          <a:prstGeom prst="rect">
            <a:avLst/>
          </a:prstGeom>
          <a:noFill/>
          <a:ln w="76200">
            <a:solidFill>
              <a:srgbClr val="CC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Skola FIIT\Diplomovka\Obhajoby\Rekonstrukci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362" y="5140466"/>
            <a:ext cx="2406128" cy="1528894"/>
          </a:xfrm>
          <a:prstGeom prst="rect">
            <a:avLst/>
          </a:prstGeom>
          <a:noFill/>
          <a:ln w="7620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4211960" y="3717032"/>
            <a:ext cx="4392488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k-SK" sz="40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000100000000110000100...</a:t>
            </a:r>
            <a:endParaRPr lang="en-US" sz="4000" b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683568" y="1897668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smtClean="0">
                <a:solidFill>
                  <a:srgbClr val="CC0000"/>
                </a:solidFill>
              </a:rPr>
              <a:t>Teplotná mapa</a:t>
            </a:r>
          </a:p>
        </p:txBody>
      </p:sp>
      <p:sp>
        <p:nvSpPr>
          <p:cNvPr id="8" name="BlokTextu 7"/>
          <p:cNvSpPr txBox="1"/>
          <p:nvPr/>
        </p:nvSpPr>
        <p:spPr>
          <a:xfrm>
            <a:off x="683568" y="3789040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smtClean="0">
                <a:solidFill>
                  <a:srgbClr val="0066CC"/>
                </a:solidFill>
              </a:rPr>
              <a:t>Abstrakcia</a:t>
            </a:r>
          </a:p>
        </p:txBody>
      </p:sp>
      <p:sp>
        <p:nvSpPr>
          <p:cNvPr id="10" name="BlokTextu 9"/>
          <p:cNvSpPr txBox="1"/>
          <p:nvPr/>
        </p:nvSpPr>
        <p:spPr>
          <a:xfrm>
            <a:off x="683568" y="5498068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smtClean="0">
                <a:solidFill>
                  <a:srgbClr val="008000"/>
                </a:solidFill>
              </a:rPr>
              <a:t>Rekonštrukcia</a:t>
            </a:r>
          </a:p>
        </p:txBody>
      </p:sp>
      <p:sp>
        <p:nvSpPr>
          <p:cNvPr id="3" name="Šípka dolu 2"/>
          <p:cNvSpPr/>
          <p:nvPr/>
        </p:nvSpPr>
        <p:spPr>
          <a:xfrm>
            <a:off x="2195736" y="2780928"/>
            <a:ext cx="48463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Šípka dolu 11"/>
          <p:cNvSpPr/>
          <p:nvPr/>
        </p:nvSpPr>
        <p:spPr>
          <a:xfrm>
            <a:off x="2202644" y="4581128"/>
            <a:ext cx="48463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Šípka dolu 12"/>
          <p:cNvSpPr/>
          <p:nvPr/>
        </p:nvSpPr>
        <p:spPr>
          <a:xfrm>
            <a:off x="6157110" y="3140968"/>
            <a:ext cx="484632" cy="5124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Šípka dolu 13"/>
          <p:cNvSpPr/>
          <p:nvPr/>
        </p:nvSpPr>
        <p:spPr>
          <a:xfrm>
            <a:off x="6165888" y="4500736"/>
            <a:ext cx="484632" cy="5124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bdĺžnik 3"/>
          <p:cNvSpPr/>
          <p:nvPr/>
        </p:nvSpPr>
        <p:spPr>
          <a:xfrm>
            <a:off x="107504" y="63788"/>
            <a:ext cx="8928992" cy="16370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Skupina 5"/>
          <p:cNvGrpSpPr/>
          <p:nvPr/>
        </p:nvGrpSpPr>
        <p:grpSpPr>
          <a:xfrm>
            <a:off x="139709" y="207801"/>
            <a:ext cx="8896787" cy="1296147"/>
            <a:chOff x="-108520" y="6813380"/>
            <a:chExt cx="8896787" cy="1296147"/>
          </a:xfrm>
        </p:grpSpPr>
        <p:grpSp>
          <p:nvGrpSpPr>
            <p:cNvPr id="15" name="Skupina 14"/>
            <p:cNvGrpSpPr/>
            <p:nvPr/>
          </p:nvGrpSpPr>
          <p:grpSpPr>
            <a:xfrm>
              <a:off x="1979712" y="6813380"/>
              <a:ext cx="2090930" cy="1296147"/>
              <a:chOff x="2106539" y="11413478"/>
              <a:chExt cx="1800480" cy="1089653"/>
            </a:xfrm>
          </p:grpSpPr>
          <p:sp>
            <p:nvSpPr>
              <p:cNvPr id="16" name="Ovál 15"/>
              <p:cNvSpPr/>
              <p:nvPr/>
            </p:nvSpPr>
            <p:spPr>
              <a:xfrm>
                <a:off x="2466579" y="11413478"/>
                <a:ext cx="360040" cy="360040"/>
              </a:xfrm>
              <a:prstGeom prst="ellipse">
                <a:avLst/>
              </a:prstGeom>
              <a:solidFill>
                <a:srgbClr val="599EE9"/>
              </a:solidFill>
              <a:ln w="12700">
                <a:solidFill>
                  <a:srgbClr val="2A65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ál 16"/>
              <p:cNvSpPr/>
              <p:nvPr/>
            </p:nvSpPr>
            <p:spPr>
              <a:xfrm>
                <a:off x="3186659" y="11413480"/>
                <a:ext cx="360040" cy="360040"/>
              </a:xfrm>
              <a:prstGeom prst="ellipse">
                <a:avLst/>
              </a:prstGeom>
              <a:solidFill>
                <a:srgbClr val="599EE9"/>
              </a:solidFill>
              <a:ln w="12700">
                <a:solidFill>
                  <a:srgbClr val="2A65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ál 17"/>
              <p:cNvSpPr/>
              <p:nvPr/>
            </p:nvSpPr>
            <p:spPr>
              <a:xfrm>
                <a:off x="2106539" y="12137275"/>
                <a:ext cx="360040" cy="360040"/>
              </a:xfrm>
              <a:prstGeom prst="ellipse">
                <a:avLst/>
              </a:prstGeom>
              <a:solidFill>
                <a:srgbClr val="00B050"/>
              </a:solidFill>
              <a:ln w="12700">
                <a:solidFill>
                  <a:srgbClr val="266C2E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ál 18"/>
              <p:cNvSpPr/>
              <p:nvPr/>
            </p:nvSpPr>
            <p:spPr>
              <a:xfrm>
                <a:off x="2832479" y="12137275"/>
                <a:ext cx="360040" cy="360040"/>
              </a:xfrm>
              <a:prstGeom prst="ellipse">
                <a:avLst/>
              </a:prstGeom>
              <a:solidFill>
                <a:srgbClr val="00B050"/>
              </a:solidFill>
              <a:ln w="12700">
                <a:solidFill>
                  <a:srgbClr val="266C2E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ál 19"/>
              <p:cNvSpPr/>
              <p:nvPr/>
            </p:nvSpPr>
            <p:spPr>
              <a:xfrm>
                <a:off x="3546979" y="12143091"/>
                <a:ext cx="360040" cy="360040"/>
              </a:xfrm>
              <a:prstGeom prst="ellipse">
                <a:avLst/>
              </a:prstGeom>
              <a:solidFill>
                <a:srgbClr val="00B050"/>
              </a:solidFill>
              <a:ln w="12700">
                <a:solidFill>
                  <a:srgbClr val="266C2E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" name="Rovná spojovacia šípka 20"/>
              <p:cNvCxnSpPr>
                <a:stCxn id="16" idx="3"/>
                <a:endCxn id="18" idx="0"/>
              </p:cNvCxnSpPr>
              <p:nvPr/>
            </p:nvCxnSpPr>
            <p:spPr>
              <a:xfrm flipH="1">
                <a:off x="2286559" y="11720793"/>
                <a:ext cx="232747" cy="41648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ovná spojovacia šípka 21"/>
              <p:cNvCxnSpPr>
                <a:stCxn id="17" idx="4"/>
                <a:endCxn id="19" idx="7"/>
              </p:cNvCxnSpPr>
              <p:nvPr/>
            </p:nvCxnSpPr>
            <p:spPr>
              <a:xfrm flipH="1">
                <a:off x="3139792" y="11773520"/>
                <a:ext cx="226887" cy="41648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ovná spojovacia šípka 22"/>
              <p:cNvCxnSpPr>
                <a:stCxn id="17" idx="3"/>
                <a:endCxn id="18" idx="7"/>
              </p:cNvCxnSpPr>
              <p:nvPr/>
            </p:nvCxnSpPr>
            <p:spPr>
              <a:xfrm flipH="1">
                <a:off x="2413852" y="11720793"/>
                <a:ext cx="825534" cy="46920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Rovná spojovacia šípka 23"/>
              <p:cNvCxnSpPr>
                <a:stCxn id="16" idx="4"/>
                <a:endCxn id="19" idx="1"/>
              </p:cNvCxnSpPr>
              <p:nvPr/>
            </p:nvCxnSpPr>
            <p:spPr>
              <a:xfrm>
                <a:off x="2646599" y="11773520"/>
                <a:ext cx="238607" cy="41648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Rovná spojovacia šípka 24"/>
              <p:cNvCxnSpPr>
                <a:stCxn id="16" idx="5"/>
                <a:endCxn id="20" idx="1"/>
              </p:cNvCxnSpPr>
              <p:nvPr/>
            </p:nvCxnSpPr>
            <p:spPr>
              <a:xfrm>
                <a:off x="2773892" y="11720793"/>
                <a:ext cx="825814" cy="47502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ovná spojovacia šípka 25"/>
              <p:cNvCxnSpPr>
                <a:stCxn id="17" idx="5"/>
              </p:cNvCxnSpPr>
              <p:nvPr/>
            </p:nvCxnSpPr>
            <p:spPr>
              <a:xfrm>
                <a:off x="3493972" y="11720793"/>
                <a:ext cx="233027" cy="41648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BlokTextu 26"/>
            <p:cNvSpPr txBox="1"/>
            <p:nvPr/>
          </p:nvSpPr>
          <p:spPr>
            <a:xfrm>
              <a:off x="-103877" y="6815697"/>
              <a:ext cx="17940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2000" b="1" dirty="0" smtClean="0">
                  <a:solidFill>
                    <a:srgbClr val="3874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Skrytá vrstva</a:t>
              </a:r>
              <a:endParaRPr lang="en-US" sz="2000" b="1" dirty="0">
                <a:solidFill>
                  <a:srgbClr val="3874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BlokTextu 27"/>
            <p:cNvSpPr txBox="1"/>
            <p:nvPr/>
          </p:nvSpPr>
          <p:spPr>
            <a:xfrm>
              <a:off x="-108520" y="7647855"/>
              <a:ext cx="21020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2000" b="1" dirty="0" smtClean="0">
                  <a:solidFill>
                    <a:srgbClr val="0A9E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Viditeľná vrstva</a:t>
              </a:r>
              <a:endParaRPr lang="en-US" sz="2000" b="1" dirty="0">
                <a:solidFill>
                  <a:srgbClr val="0A9E2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Zahnutá šípka doľava 28"/>
            <p:cNvSpPr/>
            <p:nvPr/>
          </p:nvSpPr>
          <p:spPr>
            <a:xfrm>
              <a:off x="6444208" y="6911060"/>
              <a:ext cx="392506" cy="1180092"/>
            </a:xfrm>
            <a:prstGeom prst="curvedLeftArrow">
              <a:avLst>
                <a:gd name="adj1" fmla="val 41801"/>
                <a:gd name="adj2" fmla="val 119829"/>
                <a:gd name="adj3" fmla="val 33103"/>
              </a:avLst>
            </a:prstGeom>
            <a:solidFill>
              <a:srgbClr val="00B050"/>
            </a:solidFill>
            <a:ln w="12700">
              <a:solidFill>
                <a:srgbClr val="2456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Zahnutá šípka doľava 29"/>
            <p:cNvSpPr/>
            <p:nvPr/>
          </p:nvSpPr>
          <p:spPr>
            <a:xfrm flipV="1">
              <a:off x="4441966" y="6815853"/>
              <a:ext cx="392506" cy="1163485"/>
            </a:xfrm>
            <a:prstGeom prst="curvedLeftArrow">
              <a:avLst>
                <a:gd name="adj1" fmla="val 41801"/>
                <a:gd name="adj2" fmla="val 119829"/>
                <a:gd name="adj3" fmla="val 33103"/>
              </a:avLst>
            </a:prstGeom>
            <a:solidFill>
              <a:srgbClr val="599EE9"/>
            </a:solidFill>
            <a:ln w="12700">
              <a:solidFill>
                <a:srgbClr val="2A65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BlokTextu 30"/>
            <p:cNvSpPr txBox="1"/>
            <p:nvPr/>
          </p:nvSpPr>
          <p:spPr>
            <a:xfrm>
              <a:off x="4834472" y="7173416"/>
              <a:ext cx="14959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2000" b="1" dirty="0" smtClean="0">
                  <a:solidFill>
                    <a:srgbClr val="3874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Abstrakcia</a:t>
              </a:r>
              <a:endParaRPr lang="en-US" sz="1800" b="1" dirty="0">
                <a:solidFill>
                  <a:srgbClr val="3874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BlokTextu 31"/>
            <p:cNvSpPr txBox="1"/>
            <p:nvPr/>
          </p:nvSpPr>
          <p:spPr>
            <a:xfrm>
              <a:off x="6835488" y="7173416"/>
              <a:ext cx="19527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2000" b="1" dirty="0" smtClean="0">
                  <a:solidFill>
                    <a:srgbClr val="0A9E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Rekonštrukcia</a:t>
              </a:r>
              <a:endParaRPr lang="en-US" sz="1800" b="1" dirty="0">
                <a:solidFill>
                  <a:srgbClr val="0A9E2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532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0" y="0"/>
            <a:ext cx="9144000" cy="2636912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TextBox 4"/>
          <p:cNvSpPr txBox="1"/>
          <p:nvPr/>
        </p:nvSpPr>
        <p:spPr>
          <a:xfrm>
            <a:off x="0" y="33743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 smtClean="0"/>
              <a:t>Vizualizácia a porovnanie dát</a:t>
            </a:r>
            <a:endParaRPr lang="sk-SK" sz="40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1916832"/>
            <a:ext cx="8382000" cy="470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ĺžnik 2"/>
          <p:cNvSpPr/>
          <p:nvPr/>
        </p:nvSpPr>
        <p:spPr>
          <a:xfrm>
            <a:off x="6694144" y="4636800"/>
            <a:ext cx="1800200" cy="93610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12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7 L 0.00017 -0.3097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0" y="0"/>
            <a:ext cx="9144000" cy="2636912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TextBox 4"/>
          <p:cNvSpPr txBox="1"/>
          <p:nvPr/>
        </p:nvSpPr>
        <p:spPr>
          <a:xfrm>
            <a:off x="0" y="33743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 smtClean="0"/>
              <a:t>Spracovanie abstrakcii</a:t>
            </a:r>
            <a:endParaRPr lang="sk-SK" sz="4000" b="1" dirty="0"/>
          </a:p>
        </p:txBody>
      </p:sp>
      <p:sp>
        <p:nvSpPr>
          <p:cNvPr id="6" name="BlokTextu 5"/>
          <p:cNvSpPr txBox="1"/>
          <p:nvPr/>
        </p:nvSpPr>
        <p:spPr>
          <a:xfrm>
            <a:off x="755576" y="2438155"/>
            <a:ext cx="76328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dirty="0" smtClean="0"/>
              <a:t>Zhlukovanie abstrakcii </a:t>
            </a:r>
            <a:r>
              <a:rPr lang="en-US" sz="2800" dirty="0" err="1" smtClean="0"/>
              <a:t>na</a:t>
            </a:r>
            <a:r>
              <a:rPr lang="en-US" sz="2800" dirty="0" smtClean="0"/>
              <a:t> z</a:t>
            </a:r>
            <a:r>
              <a:rPr lang="sk-SK" sz="2800" dirty="0" err="1" smtClean="0"/>
              <a:t>áklade</a:t>
            </a:r>
            <a:r>
              <a:rPr lang="sk-SK" sz="2800" dirty="0" smtClean="0"/>
              <a:t> </a:t>
            </a:r>
            <a:r>
              <a:rPr lang="en-US" sz="2800" dirty="0" err="1" smtClean="0"/>
              <a:t>Hammingovej</a:t>
            </a:r>
            <a:r>
              <a:rPr lang="en-US" sz="2800" dirty="0" smtClean="0"/>
              <a:t> </a:t>
            </a:r>
            <a:r>
              <a:rPr lang="en-US" sz="2800" dirty="0" err="1" smtClean="0"/>
              <a:t>vzdialenosti</a:t>
            </a:r>
            <a:r>
              <a:rPr lang="en-US" sz="2800" dirty="0" smtClean="0"/>
              <a:t> </a:t>
            </a:r>
            <a:r>
              <a:rPr lang="en-US" sz="2800" dirty="0" err="1" smtClean="0"/>
              <a:t>vektorov</a:t>
            </a:r>
            <a:endParaRPr lang="sk-SK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sk-SK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sk-SK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dirty="0" smtClean="0"/>
              <a:t>Prehľadná vizualizácia prvých dvanástich najpočetnejších zhlukov</a:t>
            </a:r>
          </a:p>
        </p:txBody>
      </p:sp>
    </p:spTree>
    <p:extLst>
      <p:ext uri="{BB962C8B-B14F-4D97-AF65-F5344CB8AC3E}">
        <p14:creationId xmlns:p14="http://schemas.microsoft.com/office/powerpoint/2010/main" val="360661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0" y="0"/>
            <a:ext cx="9144000" cy="2636912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TextBox 4"/>
          <p:cNvSpPr txBox="1"/>
          <p:nvPr/>
        </p:nvSpPr>
        <p:spPr>
          <a:xfrm>
            <a:off x="0" y="33743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 smtClean="0"/>
              <a:t>Sledovanie pohľadu</a:t>
            </a:r>
            <a:endParaRPr lang="sk-SK" sz="4000" b="1" dirty="0"/>
          </a:p>
        </p:txBody>
      </p:sp>
      <p:sp>
        <p:nvSpPr>
          <p:cNvPr id="2" name="BlokTextu 1"/>
          <p:cNvSpPr txBox="1"/>
          <p:nvPr/>
        </p:nvSpPr>
        <p:spPr>
          <a:xfrm>
            <a:off x="395536" y="1988840"/>
            <a:ext cx="83529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dirty="0" smtClean="0"/>
              <a:t>Existuje už dlho</a:t>
            </a:r>
            <a:r>
              <a:rPr lang="en-US" sz="2800" dirty="0" smtClean="0"/>
              <a:t>,</a:t>
            </a:r>
            <a:r>
              <a:rPr lang="sk-SK" sz="2800" dirty="0" smtClean="0"/>
              <a:t> </a:t>
            </a:r>
            <a:r>
              <a:rPr lang="en-US" sz="2800" dirty="0" smtClean="0"/>
              <a:t>ale</a:t>
            </a:r>
            <a:r>
              <a:rPr lang="sk-SK" sz="2800" dirty="0" smtClean="0"/>
              <a:t> v posledných rokoch je stále viac na vzostupe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k-SK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dirty="0" smtClean="0"/>
              <a:t>Generuje veľké sekvencie neoznačených dát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(</a:t>
            </a:r>
            <a:r>
              <a:rPr lang="sk-SK" sz="2800" dirty="0" err="1"/>
              <a:t>n</a:t>
            </a:r>
            <a:r>
              <a:rPr lang="en-US" sz="2800" dirty="0" err="1" smtClean="0"/>
              <a:t>evieme</a:t>
            </a:r>
            <a:r>
              <a:rPr lang="en-US" sz="2800" dirty="0" smtClean="0"/>
              <a:t>,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sk-SK" sz="2800" dirty="0" smtClean="0"/>
              <a:t>čo sa používateľ pozerá</a:t>
            </a:r>
            <a:r>
              <a:rPr lang="en-US" sz="2800" dirty="0" smtClean="0"/>
              <a:t>)</a:t>
            </a:r>
            <a:endParaRPr lang="sk-SK" sz="2800" dirty="0" smtClean="0"/>
          </a:p>
          <a:p>
            <a:endParaRPr lang="sk-SK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dirty="0" smtClean="0"/>
              <a:t>Súčasné riešenia: hlavne meranie rôznych metrík</a:t>
            </a:r>
            <a:br>
              <a:rPr lang="sk-SK" sz="2800" dirty="0" smtClean="0"/>
            </a:br>
            <a:r>
              <a:rPr lang="sk-SK" sz="2800" dirty="0" smtClean="0"/>
              <a:t>pre AOI (</a:t>
            </a:r>
            <a:r>
              <a:rPr lang="sk-SK" sz="2800" dirty="0" err="1" smtClean="0"/>
              <a:t>Areas</a:t>
            </a:r>
            <a:r>
              <a:rPr lang="sk-SK" sz="2800" dirty="0" smtClean="0"/>
              <a:t> </a:t>
            </a:r>
            <a:r>
              <a:rPr lang="sk-SK" sz="2800" dirty="0" err="1" smtClean="0"/>
              <a:t>of</a:t>
            </a:r>
            <a:r>
              <a:rPr lang="sk-SK" sz="2800" dirty="0" smtClean="0"/>
              <a:t> </a:t>
            </a:r>
            <a:r>
              <a:rPr lang="sk-SK" sz="2800" dirty="0" err="1" smtClean="0"/>
              <a:t>interest</a:t>
            </a:r>
            <a:r>
              <a:rPr lang="sk-SK" sz="2800" dirty="0" smtClean="0"/>
              <a:t> =</a:t>
            </a:r>
            <a:r>
              <a:rPr lang="en-US" sz="2800" dirty="0" smtClean="0"/>
              <a:t>&gt; </a:t>
            </a:r>
            <a:r>
              <a:rPr lang="en-US" sz="2800" dirty="0" err="1" smtClean="0"/>
              <a:t>ozna</a:t>
            </a:r>
            <a:r>
              <a:rPr lang="sk-SK" sz="2800" dirty="0" err="1" smtClean="0"/>
              <a:t>čené</a:t>
            </a:r>
            <a:r>
              <a:rPr lang="sk-SK" sz="2800" dirty="0" smtClean="0"/>
              <a:t> dáta)</a:t>
            </a:r>
          </a:p>
        </p:txBody>
      </p:sp>
      <p:sp>
        <p:nvSpPr>
          <p:cNvPr id="7" name="Násobenie 6"/>
          <p:cNvSpPr/>
          <p:nvPr/>
        </p:nvSpPr>
        <p:spPr>
          <a:xfrm>
            <a:off x="4355976" y="4869160"/>
            <a:ext cx="3528392" cy="845126"/>
          </a:xfrm>
          <a:prstGeom prst="mathMultiply">
            <a:avLst>
              <a:gd name="adj1" fmla="val 285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19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0" y="0"/>
            <a:ext cx="9144000" cy="2636912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TextBox 4"/>
          <p:cNvSpPr txBox="1"/>
          <p:nvPr/>
        </p:nvSpPr>
        <p:spPr>
          <a:xfrm>
            <a:off x="0" y="33265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 smtClean="0"/>
              <a:t>Aplikácia </a:t>
            </a:r>
            <a:r>
              <a:rPr lang="en-US" sz="4000" b="1" dirty="0" smtClean="0"/>
              <a:t>“</a:t>
            </a:r>
            <a:r>
              <a:rPr lang="sk-SK" sz="4000" b="1" dirty="0" err="1" smtClean="0"/>
              <a:t>Rbm</a:t>
            </a:r>
            <a:r>
              <a:rPr lang="sk-SK" sz="4000" b="1" dirty="0" smtClean="0"/>
              <a:t> </a:t>
            </a:r>
            <a:r>
              <a:rPr lang="sk-SK" sz="4000" b="1" dirty="0" err="1" smtClean="0"/>
              <a:t>Data</a:t>
            </a:r>
            <a:r>
              <a:rPr lang="sk-SK" sz="4000" b="1" dirty="0" smtClean="0"/>
              <a:t> </a:t>
            </a:r>
            <a:r>
              <a:rPr lang="sk-SK" sz="4000" b="1" dirty="0" err="1" smtClean="0"/>
              <a:t>Evaluation</a:t>
            </a:r>
            <a:r>
              <a:rPr lang="en-US" sz="4000" b="1" dirty="0" smtClean="0"/>
              <a:t>”</a:t>
            </a:r>
            <a:endParaRPr lang="sk-SK" sz="4000" b="1" dirty="0" smtClean="0"/>
          </a:p>
        </p:txBody>
      </p:sp>
      <p:pic>
        <p:nvPicPr>
          <p:cNvPr id="2050" name="Picture 2" descr="C:\Skola FIIT\Diplomovka\Obhajoby\DPIII\RbmDataEvaluationGU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3825898" cy="354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Skola FIIT\Diplomovka\Obhajoby\DPIII\RbmDataEvaluationResultsGU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647132"/>
            <a:ext cx="607644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04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0" y="0"/>
            <a:ext cx="9144000" cy="2636912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TextBox 4"/>
          <p:cNvSpPr txBox="1"/>
          <p:nvPr/>
        </p:nvSpPr>
        <p:spPr>
          <a:xfrm>
            <a:off x="0" y="33743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 smtClean="0"/>
              <a:t>Experiment</a:t>
            </a:r>
            <a:endParaRPr lang="sk-SK" sz="4000" b="1" dirty="0"/>
          </a:p>
        </p:txBody>
      </p:sp>
      <p:sp>
        <p:nvSpPr>
          <p:cNvPr id="6" name="BlokTextu 5"/>
          <p:cNvSpPr txBox="1"/>
          <p:nvPr/>
        </p:nvSpPr>
        <p:spPr>
          <a:xfrm>
            <a:off x="395536" y="2678430"/>
            <a:ext cx="8352928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k-SK" sz="2800" dirty="0" smtClean="0"/>
              <a:t>Používaná aplikácia: </a:t>
            </a:r>
            <a:r>
              <a:rPr lang="sk-SK" sz="2800" b="1" dirty="0" smtClean="0"/>
              <a:t>ALEF</a:t>
            </a:r>
          </a:p>
          <a:p>
            <a:pPr>
              <a:spcAft>
                <a:spcPts val="600"/>
              </a:spcAft>
            </a:pPr>
            <a:r>
              <a:rPr lang="sk-SK" sz="2800" dirty="0" smtClean="0"/>
              <a:t>Počet používateľov: </a:t>
            </a:r>
            <a:r>
              <a:rPr lang="sk-SK" sz="2800" b="1" dirty="0" smtClean="0"/>
              <a:t>8</a:t>
            </a:r>
          </a:p>
          <a:p>
            <a:pPr>
              <a:spcAft>
                <a:spcPts val="600"/>
              </a:spcAft>
            </a:pPr>
            <a:r>
              <a:rPr lang="sk-SK" sz="2800" dirty="0" smtClean="0"/>
              <a:t>Celkový čas sledovania pohľadu: </a:t>
            </a:r>
            <a:r>
              <a:rPr lang="sk-SK" sz="2800" b="1" dirty="0" smtClean="0"/>
              <a:t>vyše 90 minút</a:t>
            </a:r>
          </a:p>
          <a:p>
            <a:pPr>
              <a:spcAft>
                <a:spcPts val="600"/>
              </a:spcAft>
            </a:pPr>
            <a:r>
              <a:rPr lang="sk-SK" sz="2800" dirty="0" smtClean="0"/>
              <a:t>Počet vzoriek (teplotných máp):</a:t>
            </a:r>
            <a:r>
              <a:rPr lang="en-US" sz="2800" dirty="0" smtClean="0"/>
              <a:t> </a:t>
            </a:r>
            <a:r>
              <a:rPr lang="en-US" sz="2800" b="1" dirty="0" smtClean="0"/>
              <a:t>5</a:t>
            </a:r>
            <a:r>
              <a:rPr lang="sk-SK" sz="2800" b="1" dirty="0"/>
              <a:t>7</a:t>
            </a:r>
            <a:r>
              <a:rPr lang="en-US" sz="2800" b="1" dirty="0" smtClean="0"/>
              <a:t>00</a:t>
            </a:r>
            <a:endParaRPr lang="sk-SK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25126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0" y="0"/>
            <a:ext cx="9144000" cy="2636912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TextBox 4"/>
          <p:cNvSpPr txBox="1"/>
          <p:nvPr/>
        </p:nvSpPr>
        <p:spPr>
          <a:xfrm>
            <a:off x="251520" y="620688"/>
            <a:ext cx="35283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 smtClean="0"/>
              <a:t>Vizualizácia abstrakcie v priebehu času</a:t>
            </a:r>
            <a:endParaRPr lang="sk-SK" sz="4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7944" y="260658"/>
            <a:ext cx="4326541" cy="427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66189" y="4797152"/>
            <a:ext cx="7227584" cy="188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ál 1"/>
          <p:cNvSpPr/>
          <p:nvPr/>
        </p:nvSpPr>
        <p:spPr>
          <a:xfrm>
            <a:off x="4355976" y="116632"/>
            <a:ext cx="554360" cy="3528392"/>
          </a:xfrm>
          <a:prstGeom prst="ellipse">
            <a:avLst/>
          </a:prstGeom>
          <a:noFill/>
          <a:ln w="5715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ál 6"/>
          <p:cNvSpPr/>
          <p:nvPr/>
        </p:nvSpPr>
        <p:spPr>
          <a:xfrm>
            <a:off x="4633156" y="692696"/>
            <a:ext cx="3899284" cy="666421"/>
          </a:xfrm>
          <a:prstGeom prst="ellipse">
            <a:avLst/>
          </a:prstGeom>
          <a:noFill/>
          <a:ln w="5715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ál 7"/>
          <p:cNvSpPr/>
          <p:nvPr/>
        </p:nvSpPr>
        <p:spPr>
          <a:xfrm>
            <a:off x="5292080" y="3933056"/>
            <a:ext cx="3600400" cy="666421"/>
          </a:xfrm>
          <a:prstGeom prst="ellipse">
            <a:avLst/>
          </a:prstGeom>
          <a:noFill/>
          <a:ln w="5715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ál 9"/>
          <p:cNvSpPr/>
          <p:nvPr/>
        </p:nvSpPr>
        <p:spPr>
          <a:xfrm>
            <a:off x="4788024" y="1278840"/>
            <a:ext cx="1728192" cy="666421"/>
          </a:xfrm>
          <a:prstGeom prst="ellipse">
            <a:avLst/>
          </a:prstGeom>
          <a:noFill/>
          <a:ln w="5715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ál 10"/>
          <p:cNvSpPr/>
          <p:nvPr/>
        </p:nvSpPr>
        <p:spPr>
          <a:xfrm>
            <a:off x="6012160" y="2330531"/>
            <a:ext cx="1728192" cy="666421"/>
          </a:xfrm>
          <a:prstGeom prst="ellipse">
            <a:avLst/>
          </a:prstGeom>
          <a:noFill/>
          <a:ln w="5715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ál 11"/>
          <p:cNvSpPr/>
          <p:nvPr/>
        </p:nvSpPr>
        <p:spPr>
          <a:xfrm>
            <a:off x="4788024" y="1764450"/>
            <a:ext cx="4032448" cy="666421"/>
          </a:xfrm>
          <a:prstGeom prst="ellipse">
            <a:avLst/>
          </a:prstGeom>
          <a:noFill/>
          <a:ln w="5715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ál 13"/>
          <p:cNvSpPr/>
          <p:nvPr/>
        </p:nvSpPr>
        <p:spPr>
          <a:xfrm>
            <a:off x="4427984" y="2852936"/>
            <a:ext cx="4032448" cy="666421"/>
          </a:xfrm>
          <a:prstGeom prst="ellipse">
            <a:avLst/>
          </a:prstGeom>
          <a:noFill/>
          <a:ln w="5715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bdĺžnik 14"/>
          <p:cNvSpPr/>
          <p:nvPr/>
        </p:nvSpPr>
        <p:spPr>
          <a:xfrm>
            <a:off x="6300192" y="4725145"/>
            <a:ext cx="1368152" cy="1013100"/>
          </a:xfrm>
          <a:prstGeom prst="rect">
            <a:avLst/>
          </a:prstGeom>
          <a:noFill/>
          <a:ln w="5715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bdĺžnik 15"/>
          <p:cNvSpPr/>
          <p:nvPr/>
        </p:nvSpPr>
        <p:spPr>
          <a:xfrm>
            <a:off x="7524328" y="4725144"/>
            <a:ext cx="1368152" cy="1013100"/>
          </a:xfrm>
          <a:prstGeom prst="rect">
            <a:avLst/>
          </a:prstGeom>
          <a:noFill/>
          <a:ln w="5715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bdĺžnik 16"/>
          <p:cNvSpPr/>
          <p:nvPr/>
        </p:nvSpPr>
        <p:spPr>
          <a:xfrm>
            <a:off x="5076056" y="4727868"/>
            <a:ext cx="1368152" cy="1013100"/>
          </a:xfrm>
          <a:prstGeom prst="rect">
            <a:avLst/>
          </a:prstGeom>
          <a:noFill/>
          <a:ln w="5715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bdĺžnik 17"/>
          <p:cNvSpPr/>
          <p:nvPr/>
        </p:nvSpPr>
        <p:spPr>
          <a:xfrm>
            <a:off x="2699792" y="4727868"/>
            <a:ext cx="1368152" cy="1013100"/>
          </a:xfrm>
          <a:prstGeom prst="rect">
            <a:avLst/>
          </a:prstGeom>
          <a:noFill/>
          <a:ln w="5715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bdĺžnik 18"/>
          <p:cNvSpPr/>
          <p:nvPr/>
        </p:nvSpPr>
        <p:spPr>
          <a:xfrm>
            <a:off x="1484040" y="5740968"/>
            <a:ext cx="1368152" cy="1013100"/>
          </a:xfrm>
          <a:prstGeom prst="rect">
            <a:avLst/>
          </a:prstGeom>
          <a:noFill/>
          <a:ln w="5715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bdĺžnik 19"/>
          <p:cNvSpPr/>
          <p:nvPr/>
        </p:nvSpPr>
        <p:spPr>
          <a:xfrm>
            <a:off x="5076056" y="5726362"/>
            <a:ext cx="1368152" cy="1013100"/>
          </a:xfrm>
          <a:prstGeom prst="rect">
            <a:avLst/>
          </a:prstGeom>
          <a:noFill/>
          <a:ln w="5715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ál 20"/>
          <p:cNvSpPr/>
          <p:nvPr/>
        </p:nvSpPr>
        <p:spPr>
          <a:xfrm>
            <a:off x="4347235" y="3429000"/>
            <a:ext cx="4446539" cy="666421"/>
          </a:xfrm>
          <a:prstGeom prst="ellipse">
            <a:avLst/>
          </a:prstGeom>
          <a:noFill/>
          <a:ln w="5715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bdĺžnik 21"/>
          <p:cNvSpPr/>
          <p:nvPr/>
        </p:nvSpPr>
        <p:spPr>
          <a:xfrm>
            <a:off x="6300192" y="5738244"/>
            <a:ext cx="1368152" cy="1013100"/>
          </a:xfrm>
          <a:prstGeom prst="rect">
            <a:avLst/>
          </a:prstGeom>
          <a:noFill/>
          <a:ln w="5715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8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0" y="0"/>
            <a:ext cx="9144000" cy="2636912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TextBox 4"/>
          <p:cNvSpPr txBox="1"/>
          <p:nvPr/>
        </p:nvSpPr>
        <p:spPr>
          <a:xfrm>
            <a:off x="0" y="33265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/>
              <a:t>Overenie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na</a:t>
            </a:r>
            <a:r>
              <a:rPr lang="en-US" sz="4000" b="1" dirty="0" smtClean="0"/>
              <a:t> </a:t>
            </a:r>
            <a:r>
              <a:rPr lang="sk-SK" sz="4000" b="1" dirty="0" smtClean="0"/>
              <a:t>označených dátach</a:t>
            </a:r>
            <a:endParaRPr lang="sk-SK" sz="4000" b="1" dirty="0"/>
          </a:p>
        </p:txBody>
      </p:sp>
      <p:sp>
        <p:nvSpPr>
          <p:cNvPr id="6" name="BlokTextu 5"/>
          <p:cNvSpPr txBox="1"/>
          <p:nvPr/>
        </p:nvSpPr>
        <p:spPr>
          <a:xfrm>
            <a:off x="539552" y="1628800"/>
            <a:ext cx="8064896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Experiment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ozna</a:t>
            </a:r>
            <a:r>
              <a:rPr lang="sk-SK" sz="2800" dirty="0" err="1" smtClean="0"/>
              <a:t>čených</a:t>
            </a:r>
            <a:r>
              <a:rPr lang="sk-SK" sz="2800" dirty="0" smtClean="0"/>
              <a:t> dátach rôznych spôsobov čítania textu (od tímového projektu)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800" b="1" dirty="0" smtClean="0"/>
              <a:t>Štyri triedy: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sk-SK" sz="2800" dirty="0" smtClean="0"/>
              <a:t>Čítanie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sk-SK" sz="2800" dirty="0" smtClean="0"/>
              <a:t>Prezeranie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sk-SK" sz="2800" dirty="0" smtClean="0"/>
              <a:t>Čítanie 2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sz="2800" dirty="0" smtClean="0"/>
              <a:t>Hľadanie</a:t>
            </a:r>
            <a:endParaRPr lang="en-US" sz="2800" dirty="0"/>
          </a:p>
          <a:p>
            <a:pPr lvl="1">
              <a:spcAft>
                <a:spcPts val="1200"/>
              </a:spcAft>
            </a:pPr>
            <a:endParaRPr lang="sk-SK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dirty="0" smtClean="0"/>
              <a:t>Klasifikácia naivným Bayesovým klasifikátorom</a:t>
            </a:r>
            <a:endParaRPr lang="en-US" sz="2800" dirty="0"/>
          </a:p>
        </p:txBody>
      </p:sp>
      <p:sp>
        <p:nvSpPr>
          <p:cNvPr id="2" name="Obdĺžnik 1"/>
          <p:cNvSpPr/>
          <p:nvPr/>
        </p:nvSpPr>
        <p:spPr>
          <a:xfrm>
            <a:off x="4139952" y="2852936"/>
            <a:ext cx="4536504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sk-SK" sz="2800" b="1" dirty="0"/>
              <a:t>Merané m</a:t>
            </a:r>
            <a:r>
              <a:rPr lang="en-US" sz="2800" b="1" dirty="0" err="1"/>
              <a:t>etriky</a:t>
            </a:r>
            <a:r>
              <a:rPr lang="sk-SK" sz="2800" b="1" dirty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Presnos</a:t>
            </a:r>
            <a:r>
              <a:rPr lang="sk-SK" sz="2800" dirty="0"/>
              <a:t>ť (</a:t>
            </a:r>
            <a:r>
              <a:rPr lang="sk-SK" sz="2800" i="1" dirty="0" err="1"/>
              <a:t>Precision</a:t>
            </a:r>
            <a:r>
              <a:rPr lang="sk-SK" sz="2800" dirty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dirty="0"/>
              <a:t>Úplnosť (</a:t>
            </a:r>
            <a:r>
              <a:rPr lang="sk-SK" sz="2800" i="1" dirty="0" err="1"/>
              <a:t>Recall</a:t>
            </a:r>
            <a:r>
              <a:rPr lang="sk-SK" sz="2800" dirty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dirty="0"/>
              <a:t>Správnosť (</a:t>
            </a:r>
            <a:r>
              <a:rPr lang="sk-SK" sz="2800" i="1" dirty="0" err="1"/>
              <a:t>Accuracy</a:t>
            </a:r>
            <a:r>
              <a:rPr lang="sk-SK" sz="2800" dirty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dirty="0"/>
              <a:t>F1 skóre (Harmonický priemer </a:t>
            </a:r>
            <a:r>
              <a:rPr lang="sk-SK" sz="2800" i="1" dirty="0" err="1"/>
              <a:t>precision</a:t>
            </a:r>
            <a:r>
              <a:rPr lang="sk-SK" sz="2800" i="1" dirty="0"/>
              <a:t> </a:t>
            </a:r>
            <a:r>
              <a:rPr lang="sk-SK" sz="2800" dirty="0"/>
              <a:t>a</a:t>
            </a:r>
            <a:r>
              <a:rPr lang="sk-SK" sz="2800" i="1" dirty="0"/>
              <a:t> </a:t>
            </a:r>
            <a:r>
              <a:rPr lang="sk-SK" sz="2800" i="1" dirty="0" err="1"/>
              <a:t>recall</a:t>
            </a:r>
            <a:r>
              <a:rPr lang="sk-SK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3103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0" y="0"/>
            <a:ext cx="9144000" cy="2636912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3743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/>
              <a:t>Overenie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na</a:t>
            </a:r>
            <a:r>
              <a:rPr lang="en-US" sz="4000" b="1" dirty="0" smtClean="0"/>
              <a:t> </a:t>
            </a:r>
            <a:r>
              <a:rPr lang="sk-SK" sz="4000" b="1" dirty="0" smtClean="0"/>
              <a:t>označených dátach</a:t>
            </a:r>
            <a:endParaRPr lang="sk-SK" sz="4000" b="1" dirty="0"/>
          </a:p>
        </p:txBody>
      </p:sp>
      <p:pic>
        <p:nvPicPr>
          <p:cNvPr id="1026" name="Picture 2" descr="C:\Skola FIIT\Diplomovka\Obhajoby\DPIII\Focus-001 distTolerance=12 cont=5 (Labeled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015" y="1700808"/>
            <a:ext cx="3835417" cy="270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Skola FIIT\Diplomovka\Obhajoby\DPIII\Focus-001-Legend distTolerance=12 cont=5 (Labeled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647" y="4869160"/>
            <a:ext cx="6660785" cy="1526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1" y="1701231"/>
            <a:ext cx="3834102" cy="270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ĺžnik 1"/>
          <p:cNvSpPr/>
          <p:nvPr/>
        </p:nvSpPr>
        <p:spPr>
          <a:xfrm>
            <a:off x="2699792" y="4725144"/>
            <a:ext cx="3842931" cy="1815882"/>
          </a:xfrm>
          <a:prstGeom prst="rect">
            <a:avLst/>
          </a:prstGeom>
          <a:solidFill>
            <a:srgbClr val="0E9BE2"/>
          </a:solidFill>
          <a:ln w="57150">
            <a:solidFill>
              <a:srgbClr val="1074B8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sk-SK" sz="2800" b="1" dirty="0">
                <a:solidFill>
                  <a:schemeClr val="bg1"/>
                </a:solidFill>
              </a:rPr>
              <a:t>1 (Čítanie) – F, E</a:t>
            </a:r>
            <a:endParaRPr lang="en-US" sz="2800" b="1" dirty="0">
              <a:solidFill>
                <a:schemeClr val="bg1"/>
              </a:solidFill>
            </a:endParaRPr>
          </a:p>
          <a:p>
            <a:pPr lvl="0"/>
            <a:r>
              <a:rPr lang="sk-SK" sz="2800" b="1" dirty="0">
                <a:solidFill>
                  <a:schemeClr val="bg1"/>
                </a:solidFill>
              </a:rPr>
              <a:t>2 (Prezeranie) – B, K</a:t>
            </a:r>
            <a:endParaRPr lang="en-US" sz="2800" b="1" dirty="0">
              <a:solidFill>
                <a:schemeClr val="bg1"/>
              </a:solidFill>
            </a:endParaRPr>
          </a:p>
          <a:p>
            <a:pPr lvl="0"/>
            <a:r>
              <a:rPr lang="sk-SK" sz="2800" b="1" dirty="0">
                <a:solidFill>
                  <a:schemeClr val="bg1"/>
                </a:solidFill>
              </a:rPr>
              <a:t>3 (Čítanie 2) – A, L, G, H</a:t>
            </a:r>
            <a:endParaRPr lang="en-US" sz="2800" b="1" dirty="0">
              <a:solidFill>
                <a:schemeClr val="bg1"/>
              </a:solidFill>
            </a:endParaRPr>
          </a:p>
          <a:p>
            <a:pPr lvl="0"/>
            <a:r>
              <a:rPr lang="sk-SK" sz="2800" b="1" dirty="0">
                <a:solidFill>
                  <a:schemeClr val="bg1"/>
                </a:solidFill>
              </a:rPr>
              <a:t>4 (Hľadanie) – </a:t>
            </a:r>
            <a:r>
              <a:rPr lang="sk-SK" sz="2800" b="1" dirty="0" smtClean="0">
                <a:solidFill>
                  <a:schemeClr val="bg1"/>
                </a:solidFill>
              </a:rPr>
              <a:t>C, </a:t>
            </a:r>
            <a:r>
              <a:rPr lang="sk-SK" sz="2800" b="1" dirty="0">
                <a:solidFill>
                  <a:schemeClr val="bg1"/>
                </a:solidFill>
              </a:rPr>
              <a:t>D, I, J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1799647" y="2996952"/>
            <a:ext cx="216024" cy="79208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C:\Skola FIIT\Diplomovka\Obhajoby\DPIII\Focus Reading_Data_Export-Rec 03-Peter Kusnir-00003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72816"/>
            <a:ext cx="1656184" cy="82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Rovná spojnica 6"/>
          <p:cNvCxnSpPr/>
          <p:nvPr/>
        </p:nvCxnSpPr>
        <p:spPr>
          <a:xfrm flipV="1">
            <a:off x="1799647" y="1786411"/>
            <a:ext cx="634716" cy="121054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nica 12"/>
          <p:cNvCxnSpPr/>
          <p:nvPr/>
        </p:nvCxnSpPr>
        <p:spPr>
          <a:xfrm flipV="1">
            <a:off x="2015671" y="2573642"/>
            <a:ext cx="2035545" cy="121539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ovná spojnica 25"/>
          <p:cNvCxnSpPr/>
          <p:nvPr/>
        </p:nvCxnSpPr>
        <p:spPr>
          <a:xfrm flipV="1">
            <a:off x="2012950" y="2564905"/>
            <a:ext cx="421413" cy="44499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BlokTextu 28"/>
          <p:cNvSpPr txBox="1"/>
          <p:nvPr/>
        </p:nvSpPr>
        <p:spPr>
          <a:xfrm>
            <a:off x="1144940" y="1212404"/>
            <a:ext cx="68541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Miera</a:t>
            </a:r>
            <a:r>
              <a:rPr lang="en-US" sz="2000" dirty="0" smtClean="0"/>
              <a:t> </a:t>
            </a:r>
            <a:r>
              <a:rPr lang="en-US" sz="2000" dirty="0" err="1" smtClean="0"/>
              <a:t>odfiltrovania</a:t>
            </a:r>
            <a:r>
              <a:rPr lang="en-US" sz="2000" dirty="0" smtClean="0"/>
              <a:t> </a:t>
            </a:r>
            <a:r>
              <a:rPr lang="en-US" sz="2000" dirty="0" err="1" smtClean="0"/>
              <a:t>teplotn</a:t>
            </a:r>
            <a:r>
              <a:rPr lang="sk-SK" sz="2000" dirty="0" err="1" smtClean="0"/>
              <a:t>ých</a:t>
            </a:r>
            <a:r>
              <a:rPr lang="sk-SK" sz="2000" dirty="0" smtClean="0"/>
              <a:t> máp s prekrývajúcimi sa triedami</a:t>
            </a:r>
            <a:endParaRPr lang="en-US" sz="2000" dirty="0"/>
          </a:p>
        </p:txBody>
      </p:sp>
      <p:sp>
        <p:nvSpPr>
          <p:cNvPr id="6" name="Násobenie 5"/>
          <p:cNvSpPr/>
          <p:nvPr/>
        </p:nvSpPr>
        <p:spPr>
          <a:xfrm>
            <a:off x="-803397" y="135602"/>
            <a:ext cx="7366418" cy="5919364"/>
          </a:xfrm>
          <a:prstGeom prst="mathMultiply">
            <a:avLst>
              <a:gd name="adj1" fmla="val 285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61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29" grpId="0"/>
      <p:bldP spid="6" grpId="0" animBg="1"/>
      <p:bldP spid="6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0" y="0"/>
            <a:ext cx="9144000" cy="2636912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TextBox 4"/>
          <p:cNvSpPr txBox="1"/>
          <p:nvPr/>
        </p:nvSpPr>
        <p:spPr>
          <a:xfrm>
            <a:off x="0" y="33743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/>
              <a:t>Overenie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na</a:t>
            </a:r>
            <a:r>
              <a:rPr lang="en-US" sz="4000" b="1" dirty="0" smtClean="0"/>
              <a:t> </a:t>
            </a:r>
            <a:r>
              <a:rPr lang="sk-SK" sz="4000" b="1" dirty="0" smtClean="0"/>
              <a:t>označených dátach</a:t>
            </a:r>
            <a:endParaRPr lang="sk-SK" sz="4000" b="1" dirty="0"/>
          </a:p>
        </p:txBody>
      </p:sp>
      <p:graphicFrame>
        <p:nvGraphicFramePr>
          <p:cNvPr id="7" name="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5152796"/>
              </p:ext>
            </p:extLst>
          </p:nvPr>
        </p:nvGraphicFramePr>
        <p:xfrm>
          <a:off x="359532" y="1196752"/>
          <a:ext cx="846094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270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0" y="0"/>
            <a:ext cx="9144000" cy="2636912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graphicFrame>
        <p:nvGraphicFramePr>
          <p:cNvPr id="6" name="Tabuľ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7133016"/>
              </p:ext>
            </p:extLst>
          </p:nvPr>
        </p:nvGraphicFramePr>
        <p:xfrm>
          <a:off x="611560" y="632230"/>
          <a:ext cx="7848872" cy="2270635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016224"/>
                <a:gridCol w="1458162"/>
                <a:gridCol w="1458162"/>
                <a:gridCol w="1458162"/>
                <a:gridCol w="1458162"/>
              </a:tblGrid>
              <a:tr h="454127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u="none" strike="noStrike" dirty="0">
                          <a:effectLst/>
                        </a:rPr>
                        <a:t>Názov triedy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u="none" strike="noStrike" dirty="0">
                          <a:effectLst/>
                        </a:rPr>
                        <a:t>Presnosť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u="none" strike="noStrike" dirty="0">
                          <a:effectLst/>
                        </a:rPr>
                        <a:t>Úplnosť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u="none" strike="noStrike" dirty="0">
                          <a:effectLst/>
                        </a:rPr>
                        <a:t>Správnosť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u="none" strike="noStrike" dirty="0">
                          <a:effectLst/>
                        </a:rPr>
                        <a:t>F1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anchor="ctr"/>
                </a:tc>
              </a:tr>
              <a:tr h="454127">
                <a:tc>
                  <a:txBody>
                    <a:bodyPr/>
                    <a:lstStyle/>
                    <a:p>
                      <a:pPr algn="just" fontAlgn="ctr"/>
                      <a:r>
                        <a:rPr lang="sk-SK" sz="1800" b="1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Čítanie</a:t>
                      </a:r>
                      <a:endParaRPr lang="en-US" sz="1800" b="1" i="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77,6</a:t>
                      </a:r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81,4</a:t>
                      </a:r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76,5</a:t>
                      </a:r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79,5</a:t>
                      </a:r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</a:tr>
              <a:tr h="454127">
                <a:tc>
                  <a:txBody>
                    <a:bodyPr/>
                    <a:lstStyle/>
                    <a:p>
                      <a:pPr algn="just" fontAlgn="ctr"/>
                      <a:r>
                        <a:rPr lang="sk-SK" sz="1800" b="1" i="0" u="none" strike="noStrike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Prezeranie</a:t>
                      </a:r>
                      <a:endParaRPr lang="en-US" sz="1800" b="1" i="0" u="none" strike="noStrike" kern="1200" baseline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77,0</a:t>
                      </a:r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79,0</a:t>
                      </a:r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65,8</a:t>
                      </a:r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78,0</a:t>
                      </a:r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</a:tr>
              <a:tr h="454127">
                <a:tc>
                  <a:txBody>
                    <a:bodyPr/>
                    <a:lstStyle/>
                    <a:p>
                      <a:pPr algn="just" fontAlgn="ctr"/>
                      <a:r>
                        <a:rPr lang="sk-SK" sz="1800" b="1" i="0" u="none" strike="noStrike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Čítanie</a:t>
                      </a:r>
                      <a:r>
                        <a:rPr lang="sk-SK" sz="1800" b="1" i="0" u="none" strike="noStrike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 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90,8</a:t>
                      </a:r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76,1</a:t>
                      </a:r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54,9</a:t>
                      </a:r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82,8</a:t>
                      </a:r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</a:tr>
              <a:tr h="454127">
                <a:tc>
                  <a:txBody>
                    <a:bodyPr/>
                    <a:lstStyle/>
                    <a:p>
                      <a:pPr algn="just" fontAlgn="ctr"/>
                      <a:r>
                        <a:rPr lang="sk-SK" sz="1800" b="1" i="0" u="none" strike="noStrike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Hľadanie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59,5</a:t>
                      </a:r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86,1</a:t>
                      </a:r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81,9</a:t>
                      </a:r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70,4</a:t>
                      </a:r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</a:tr>
            </a:tbl>
          </a:graphicData>
        </a:graphic>
      </p:graphicFrame>
      <p:graphicFrame>
        <p:nvGraphicFramePr>
          <p:cNvPr id="8" name="Tabuľ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991919"/>
              </p:ext>
            </p:extLst>
          </p:nvPr>
        </p:nvGraphicFramePr>
        <p:xfrm>
          <a:off x="611560" y="3944598"/>
          <a:ext cx="7848872" cy="2270635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016224"/>
                <a:gridCol w="1458162"/>
                <a:gridCol w="1458162"/>
                <a:gridCol w="1458162"/>
                <a:gridCol w="1458162"/>
              </a:tblGrid>
              <a:tr h="454127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u="none" strike="noStrike" dirty="0">
                          <a:effectLst/>
                        </a:rPr>
                        <a:t>Názov triedy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u="none" strike="noStrike" dirty="0">
                          <a:effectLst/>
                        </a:rPr>
                        <a:t>Presnosť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u="none" strike="noStrike" dirty="0">
                          <a:effectLst/>
                        </a:rPr>
                        <a:t>Úplnosť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u="none" strike="noStrike" dirty="0">
                          <a:effectLst/>
                        </a:rPr>
                        <a:t>Správnosť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u="none" strike="noStrike" dirty="0">
                          <a:effectLst/>
                        </a:rPr>
                        <a:t>F1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anchor="ctr"/>
                </a:tc>
              </a:tr>
              <a:tr h="454127">
                <a:tc>
                  <a:txBody>
                    <a:bodyPr/>
                    <a:lstStyle/>
                    <a:p>
                      <a:pPr algn="just" fontAlgn="ctr"/>
                      <a:r>
                        <a:rPr lang="sk-SK" sz="1800" b="1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Čítanie</a:t>
                      </a:r>
                      <a:endParaRPr lang="en-US" sz="1800" b="1" i="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93,0</a:t>
                      </a:r>
                      <a:r>
                        <a:rPr lang="sk-SK" sz="18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97,0</a:t>
                      </a:r>
                      <a:r>
                        <a:rPr lang="sk-SK" sz="18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80,4</a:t>
                      </a:r>
                      <a:r>
                        <a:rPr lang="sk-SK" sz="18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94,9</a:t>
                      </a:r>
                      <a:r>
                        <a:rPr lang="sk-SK" sz="18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</a:tr>
              <a:tr h="454127">
                <a:tc>
                  <a:txBody>
                    <a:bodyPr/>
                    <a:lstStyle/>
                    <a:p>
                      <a:pPr algn="just" fontAlgn="ctr"/>
                      <a:r>
                        <a:rPr lang="sk-SK" sz="1800" b="1" i="0" u="none" strike="noStrike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Prezeranie</a:t>
                      </a:r>
                      <a:endParaRPr lang="en-US" sz="1800" b="1" i="0" u="none" strike="noStrike" kern="1200" baseline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88,4</a:t>
                      </a:r>
                      <a:r>
                        <a:rPr lang="sk-SK" sz="18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95,3</a:t>
                      </a:r>
                      <a:r>
                        <a:rPr lang="sk-SK" sz="18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71,1</a:t>
                      </a:r>
                      <a:r>
                        <a:rPr lang="sk-SK" sz="18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91,7</a:t>
                      </a:r>
                      <a:r>
                        <a:rPr lang="sk-SK" sz="18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</a:tr>
              <a:tr h="454127">
                <a:tc>
                  <a:txBody>
                    <a:bodyPr/>
                    <a:lstStyle/>
                    <a:p>
                      <a:pPr algn="just" fontAlgn="ctr"/>
                      <a:r>
                        <a:rPr lang="sk-SK" sz="1800" b="1" i="0" u="none" strike="noStrike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Čítanie</a:t>
                      </a:r>
                      <a:r>
                        <a:rPr lang="sk-SK" sz="1800" b="1" i="0" u="none" strike="noStrike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 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98,9</a:t>
                      </a:r>
                      <a:r>
                        <a:rPr lang="sk-SK" sz="18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92,6</a:t>
                      </a:r>
                      <a:r>
                        <a:rPr lang="sk-SK" sz="18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54,8</a:t>
                      </a:r>
                      <a:r>
                        <a:rPr lang="sk-SK" sz="18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95,6</a:t>
                      </a:r>
                      <a:r>
                        <a:rPr lang="sk-SK" sz="18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</a:tr>
              <a:tr h="454127">
                <a:tc>
                  <a:txBody>
                    <a:bodyPr/>
                    <a:lstStyle/>
                    <a:p>
                      <a:pPr algn="just" fontAlgn="ctr"/>
                      <a:r>
                        <a:rPr lang="sk-SK" sz="1800" b="1" i="0" u="none" strike="noStrike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Hľadanie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91,8</a:t>
                      </a:r>
                      <a:r>
                        <a:rPr lang="sk-SK" sz="18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92,2</a:t>
                      </a:r>
                      <a:r>
                        <a:rPr lang="sk-SK" sz="18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87,7</a:t>
                      </a:r>
                      <a:r>
                        <a:rPr lang="sk-SK" sz="18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92,0</a:t>
                      </a:r>
                      <a:r>
                        <a:rPr lang="sk-SK" sz="18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</a:tr>
            </a:tbl>
          </a:graphicData>
        </a:graphic>
      </p:graphicFrame>
      <p:sp>
        <p:nvSpPr>
          <p:cNvPr id="2" name="BlokTextu 1"/>
          <p:cNvSpPr txBox="1"/>
          <p:nvPr/>
        </p:nvSpPr>
        <p:spPr>
          <a:xfrm>
            <a:off x="539552" y="3544488"/>
            <a:ext cx="6045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 smtClean="0"/>
              <a:t>Teplotné mapy </a:t>
            </a:r>
            <a:r>
              <a:rPr lang="sk-SK" sz="2000" b="1" dirty="0" err="1" smtClean="0"/>
              <a:t>pomcou</a:t>
            </a:r>
            <a:r>
              <a:rPr lang="sk-SK" sz="2000" b="1" dirty="0" smtClean="0"/>
              <a:t> SVM (</a:t>
            </a:r>
            <a:r>
              <a:rPr lang="sk-SK" sz="2000" b="1" dirty="0" err="1" smtClean="0"/>
              <a:t>Support</a:t>
            </a:r>
            <a:r>
              <a:rPr lang="sk-SK" sz="2000" b="1" dirty="0" smtClean="0"/>
              <a:t> </a:t>
            </a:r>
            <a:r>
              <a:rPr lang="sk-SK" sz="2000" b="1" dirty="0" err="1" smtClean="0"/>
              <a:t>Vector</a:t>
            </a:r>
            <a:r>
              <a:rPr lang="sk-SK" sz="2000" b="1" dirty="0" smtClean="0"/>
              <a:t> </a:t>
            </a:r>
            <a:r>
              <a:rPr lang="sk-SK" sz="2000" b="1" dirty="0" err="1" smtClean="0"/>
              <a:t>Machine</a:t>
            </a:r>
            <a:r>
              <a:rPr lang="sk-SK" sz="2000" b="1" dirty="0" smtClean="0"/>
              <a:t>)</a:t>
            </a:r>
            <a:endParaRPr lang="en-US" sz="2000" b="1" dirty="0"/>
          </a:p>
        </p:txBody>
      </p:sp>
      <p:sp>
        <p:nvSpPr>
          <p:cNvPr id="10" name="BlokTextu 9"/>
          <p:cNvSpPr txBox="1"/>
          <p:nvPr/>
        </p:nvSpPr>
        <p:spPr>
          <a:xfrm>
            <a:off x="539552" y="232120"/>
            <a:ext cx="61035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 smtClean="0"/>
              <a:t>Abstrakcie pomocou naivného </a:t>
            </a:r>
            <a:r>
              <a:rPr lang="sk-SK" sz="2000" b="1" dirty="0" err="1" smtClean="0"/>
              <a:t>Bayesového</a:t>
            </a:r>
            <a:r>
              <a:rPr lang="sk-SK" sz="2000" b="1" dirty="0" smtClean="0"/>
              <a:t> klasifikátora</a:t>
            </a:r>
            <a:endParaRPr lang="en-US" sz="2000" b="1" dirty="0"/>
          </a:p>
        </p:txBody>
      </p:sp>
      <p:sp>
        <p:nvSpPr>
          <p:cNvPr id="7" name="BlokTextu 6"/>
          <p:cNvSpPr txBox="1"/>
          <p:nvPr/>
        </p:nvSpPr>
        <p:spPr>
          <a:xfrm>
            <a:off x="5436096" y="2884874"/>
            <a:ext cx="29768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 smtClean="0"/>
              <a:t>Celková úspešnosť: 79,1</a:t>
            </a:r>
            <a:r>
              <a:rPr lang="en-US" sz="2000" b="1" dirty="0"/>
              <a:t> </a:t>
            </a:r>
            <a:r>
              <a:rPr lang="en-US" sz="2000" b="1" dirty="0" smtClean="0"/>
              <a:t>%</a:t>
            </a:r>
            <a:endParaRPr lang="en-US" sz="2000" b="1" dirty="0"/>
          </a:p>
        </p:txBody>
      </p:sp>
      <p:sp>
        <p:nvSpPr>
          <p:cNvPr id="11" name="BlokTextu 10"/>
          <p:cNvSpPr txBox="1"/>
          <p:nvPr/>
        </p:nvSpPr>
        <p:spPr>
          <a:xfrm>
            <a:off x="5469030" y="6237312"/>
            <a:ext cx="29768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 smtClean="0"/>
              <a:t>Celková úspešnosť: </a:t>
            </a:r>
            <a:r>
              <a:rPr lang="en-US" sz="2000" b="1" dirty="0" smtClean="0"/>
              <a:t>94,0 %</a:t>
            </a:r>
            <a:endParaRPr lang="en-US" sz="2000" b="1" dirty="0"/>
          </a:p>
        </p:txBody>
      </p:sp>
      <p:sp>
        <p:nvSpPr>
          <p:cNvPr id="12" name="Násobenie 11"/>
          <p:cNvSpPr/>
          <p:nvPr/>
        </p:nvSpPr>
        <p:spPr>
          <a:xfrm>
            <a:off x="-108520" y="2564904"/>
            <a:ext cx="3359173" cy="5093598"/>
          </a:xfrm>
          <a:prstGeom prst="mathMultiply">
            <a:avLst>
              <a:gd name="adj1" fmla="val 285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Násobenie 12"/>
          <p:cNvSpPr/>
          <p:nvPr/>
        </p:nvSpPr>
        <p:spPr>
          <a:xfrm>
            <a:off x="-108520" y="-747464"/>
            <a:ext cx="3359173" cy="5093598"/>
          </a:xfrm>
          <a:prstGeom prst="mathMultiply">
            <a:avLst>
              <a:gd name="adj1" fmla="val 285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46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0" y="0"/>
            <a:ext cx="9144000" cy="2636912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TextBox 4"/>
          <p:cNvSpPr txBox="1"/>
          <p:nvPr/>
        </p:nvSpPr>
        <p:spPr>
          <a:xfrm>
            <a:off x="0" y="34485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 smtClean="0"/>
              <a:t>Zhodnotenie</a:t>
            </a:r>
            <a:endParaRPr lang="sk-SK" sz="4000" b="1" dirty="0"/>
          </a:p>
        </p:txBody>
      </p:sp>
      <p:sp>
        <p:nvSpPr>
          <p:cNvPr id="6" name="BlokTextu 5"/>
          <p:cNvSpPr txBox="1"/>
          <p:nvPr/>
        </p:nvSpPr>
        <p:spPr>
          <a:xfrm>
            <a:off x="395536" y="1272817"/>
            <a:ext cx="835292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sk-SK" sz="2800" dirty="0" smtClean="0"/>
              <a:t>Navrhnutie predspracovania dát sledovania pohľadu v podobe </a:t>
            </a:r>
            <a:r>
              <a:rPr lang="sk-SK" sz="2800" b="1" dirty="0" smtClean="0"/>
              <a:t>teplotných máp</a:t>
            </a:r>
            <a:r>
              <a:rPr lang="en-US" sz="2800" b="1" dirty="0" smtClean="0"/>
              <a:t> v </a:t>
            </a:r>
            <a:r>
              <a:rPr lang="sk-SK" sz="2800" b="1" dirty="0" smtClean="0"/>
              <a:t>čase</a:t>
            </a:r>
            <a:endParaRPr lang="sk-SK" sz="2800" dirty="0"/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sk-SK" sz="2800" dirty="0" smtClean="0"/>
              <a:t>Úspešné získanie hodnotných informácií o priebehu nahrávok sledovania pohľadu (pomocou </a:t>
            </a:r>
            <a:r>
              <a:rPr lang="sk-SK" sz="2800" b="1" dirty="0" smtClean="0"/>
              <a:t>vizualizácie</a:t>
            </a:r>
            <a:r>
              <a:rPr lang="sk-SK" sz="2800" dirty="0" smtClean="0"/>
              <a:t> oblastí podobných vzorov </a:t>
            </a:r>
            <a:r>
              <a:rPr lang="sk-SK" sz="2800" b="1" dirty="0" smtClean="0"/>
              <a:t>bez učiteľa</a:t>
            </a:r>
            <a:r>
              <a:rPr lang="sk-SK" sz="2800" dirty="0" smtClean="0"/>
              <a:t>)</a:t>
            </a:r>
            <a:endParaRPr lang="sk-SK" sz="2800" dirty="0"/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sk-SK" sz="2800" dirty="0" smtClean="0"/>
              <a:t>Riešenie v aktuálnej podobe nie je optimálne na označené dáta a učenie s učiteľom</a:t>
            </a:r>
            <a:endParaRPr lang="sk-SK" sz="2800" dirty="0"/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sk-SK" sz="2800" dirty="0" smtClean="0"/>
              <a:t>Potenciál rozvoja skladaním viacerých vrstiev RBM</a:t>
            </a:r>
            <a:endParaRPr lang="sk-SK" sz="2800" dirty="0"/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sk-SK" sz="2800" dirty="0" smtClean="0"/>
              <a:t>Článok na IIT.SRC 2015, MI ŠVOČ 2015, a prijatý </a:t>
            </a:r>
            <a:r>
              <a:rPr lang="sk-SK" sz="2800" dirty="0" err="1" smtClean="0"/>
              <a:t>poster</a:t>
            </a:r>
            <a:r>
              <a:rPr lang="sk-SK" sz="2800" dirty="0" smtClean="0"/>
              <a:t> </a:t>
            </a:r>
            <a:r>
              <a:rPr lang="sk-SK" sz="2800" dirty="0" err="1" smtClean="0"/>
              <a:t>paper</a:t>
            </a:r>
            <a:r>
              <a:rPr lang="sk-SK" sz="2800" dirty="0" smtClean="0"/>
              <a:t> na ECEM 2015 v Auguste</a:t>
            </a:r>
          </a:p>
        </p:txBody>
      </p:sp>
    </p:spTree>
    <p:extLst>
      <p:ext uri="{BB962C8B-B14F-4D97-AF65-F5344CB8AC3E}">
        <p14:creationId xmlns:p14="http://schemas.microsoft.com/office/powerpoint/2010/main" val="145722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0" y="0"/>
            <a:ext cx="9144000" cy="2636912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TextBox 4"/>
          <p:cNvSpPr txBox="1"/>
          <p:nvPr/>
        </p:nvSpPr>
        <p:spPr>
          <a:xfrm>
            <a:off x="0" y="33265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 smtClean="0"/>
              <a:t>Optimalizácia na úlohu klasifikácie</a:t>
            </a:r>
            <a:endParaRPr lang="sk-SK" sz="4000" b="1" dirty="0"/>
          </a:p>
        </p:txBody>
      </p:sp>
      <p:sp>
        <p:nvSpPr>
          <p:cNvPr id="6" name="BlokTextu 5"/>
          <p:cNvSpPr txBox="1"/>
          <p:nvPr/>
        </p:nvSpPr>
        <p:spPr>
          <a:xfrm>
            <a:off x="395536" y="1408127"/>
            <a:ext cx="83529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dirty="0" smtClean="0"/>
              <a:t>Pridanie výstupnej </a:t>
            </a:r>
            <a:r>
              <a:rPr lang="sk-SK" sz="2800" dirty="0" err="1" smtClean="0"/>
              <a:t>softmax</a:t>
            </a:r>
            <a:r>
              <a:rPr lang="sk-SK" sz="2800" dirty="0" smtClean="0"/>
              <a:t> vrstvy =</a:t>
            </a:r>
            <a:r>
              <a:rPr lang="en-US" sz="2800" dirty="0" smtClean="0"/>
              <a:t>&gt;</a:t>
            </a:r>
            <a:r>
              <a:rPr lang="sk-SK" sz="2800" dirty="0" smtClean="0"/>
              <a:t> </a:t>
            </a:r>
            <a:r>
              <a:rPr lang="en-US" sz="2800" dirty="0" smtClean="0"/>
              <a:t>s</a:t>
            </a:r>
            <a:r>
              <a:rPr lang="sk-SK" sz="2800" dirty="0" smtClean="0"/>
              <a:t>účet aktivít neurónov je vždy 1</a:t>
            </a:r>
            <a:r>
              <a:rPr lang="en-US" sz="2800" dirty="0" smtClean="0"/>
              <a:t> (</a:t>
            </a:r>
            <a:r>
              <a:rPr lang="en-US" sz="2800" dirty="0" err="1" smtClean="0"/>
              <a:t>pravdepodobnostn</a:t>
            </a:r>
            <a:r>
              <a:rPr lang="sk-SK" sz="2800" dirty="0" smtClean="0"/>
              <a:t>é rozdelenie)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k-SK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sk-SK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sk-SK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sk-SK" sz="2800" dirty="0"/>
          </a:p>
          <a:p>
            <a:endParaRPr lang="sk-SK" sz="2800" dirty="0" smtClean="0"/>
          </a:p>
          <a:p>
            <a:endParaRPr lang="sk-SK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dirty="0" smtClean="0"/>
              <a:t>Dolaďovanie </a:t>
            </a:r>
            <a:r>
              <a:rPr lang="sk-SK" sz="2800" dirty="0" err="1" smtClean="0"/>
              <a:t>predtrénovanej</a:t>
            </a:r>
            <a:r>
              <a:rPr lang="sk-SK" sz="2800" dirty="0" smtClean="0"/>
              <a:t> neurónovej siete s RBM pomocou algoritmu spätnej propagácie chyby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92896"/>
            <a:ext cx="43688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484855"/>
            <a:ext cx="2448272" cy="167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ĺžnik 6"/>
          <p:cNvSpPr/>
          <p:nvPr/>
        </p:nvSpPr>
        <p:spPr>
          <a:xfrm>
            <a:off x="10252" y="6309320"/>
            <a:ext cx="90262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/>
              <a:t>Obr</a:t>
            </a:r>
            <a:r>
              <a:rPr lang="sk-SK" sz="1400" dirty="0" err="1" smtClean="0"/>
              <a:t>ázky</a:t>
            </a:r>
            <a:r>
              <a:rPr lang="sk-SK" sz="1400" dirty="0" smtClean="0"/>
              <a:t> prevzaté </a:t>
            </a:r>
            <a:r>
              <a:rPr lang="sk-SK" sz="1400" dirty="0"/>
              <a:t>z prednášky </a:t>
            </a:r>
            <a:r>
              <a:rPr lang="sk-SK" sz="1400" dirty="0" smtClean="0"/>
              <a:t>„</a:t>
            </a:r>
            <a:r>
              <a:rPr lang="sk-SK" sz="1400" dirty="0" err="1" smtClean="0"/>
              <a:t>Another</a:t>
            </a:r>
            <a:r>
              <a:rPr lang="sk-SK" sz="1400" dirty="0" smtClean="0"/>
              <a:t> </a:t>
            </a:r>
            <a:r>
              <a:rPr lang="sk-SK" sz="1400" dirty="0" err="1" smtClean="0"/>
              <a:t>diversion</a:t>
            </a:r>
            <a:r>
              <a:rPr lang="sk-SK" sz="1400" dirty="0" smtClean="0"/>
              <a:t>: 	</a:t>
            </a:r>
            <a:r>
              <a:rPr lang="sk-SK" sz="1400" dirty="0" err="1" smtClean="0"/>
              <a:t>The</a:t>
            </a:r>
            <a:r>
              <a:rPr lang="sk-SK" sz="1400" dirty="0" smtClean="0"/>
              <a:t> </a:t>
            </a:r>
            <a:r>
              <a:rPr lang="sk-SK" sz="1400" dirty="0" err="1" smtClean="0"/>
              <a:t>softmax</a:t>
            </a:r>
            <a:r>
              <a:rPr lang="sk-SK" sz="1400" dirty="0" smtClean="0"/>
              <a:t> </a:t>
            </a:r>
            <a:r>
              <a:rPr lang="sk-SK" sz="1400" dirty="0" err="1" smtClean="0"/>
              <a:t>output</a:t>
            </a:r>
            <a:r>
              <a:rPr lang="sk-SK" sz="1400" dirty="0" smtClean="0"/>
              <a:t> </a:t>
            </a:r>
            <a:r>
              <a:rPr lang="sk-SK" sz="1400" dirty="0" err="1" smtClean="0"/>
              <a:t>funcion</a:t>
            </a:r>
            <a:r>
              <a:rPr lang="sk-SK" sz="1400" dirty="0" smtClean="0"/>
              <a:t>“:</a:t>
            </a:r>
          </a:p>
          <a:p>
            <a:r>
              <a:rPr lang="sk-SK" sz="1400" dirty="0" smtClean="0"/>
              <a:t>https</a:t>
            </a:r>
            <a:r>
              <a:rPr lang="sk-SK" sz="1400" dirty="0"/>
              <a:t>://</a:t>
            </a:r>
            <a:r>
              <a:rPr lang="sk-SK" sz="1400" dirty="0" smtClean="0"/>
              <a:t>class.coursera.org/neuralnets-2012-001/lecture/47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0476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0" y="0"/>
            <a:ext cx="9144000" cy="2636912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TextBox 4"/>
          <p:cNvSpPr txBox="1"/>
          <p:nvPr/>
        </p:nvSpPr>
        <p:spPr>
          <a:xfrm>
            <a:off x="0" y="33265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 smtClean="0"/>
              <a:t>Zvýšenie rozlíšenia teplotných máp</a:t>
            </a:r>
            <a:endParaRPr lang="sk-SK" sz="4000" b="1" dirty="0"/>
          </a:p>
        </p:txBody>
      </p:sp>
      <p:sp>
        <p:nvSpPr>
          <p:cNvPr id="6" name="BlokTextu 5"/>
          <p:cNvSpPr txBox="1"/>
          <p:nvPr/>
        </p:nvSpPr>
        <p:spPr>
          <a:xfrm>
            <a:off x="395536" y="1340768"/>
            <a:ext cx="8424936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k-SK" sz="2800" dirty="0" smtClean="0"/>
              <a:t>Zvýšenie rozlíšenia z dvoch pohľadov: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800" b="1" dirty="0" smtClean="0"/>
              <a:t>Rozlíšenie priestorové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800" dirty="0" smtClean="0"/>
              <a:t>Pridanie viditeľných neurónov (výška x šírka)</a:t>
            </a:r>
            <a:endParaRPr lang="sk-SK" sz="2800" dirty="0"/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800" dirty="0" smtClean="0"/>
              <a:t>Použitie </a:t>
            </a:r>
            <a:r>
              <a:rPr lang="sk-SK" sz="2800" dirty="0" err="1" smtClean="0"/>
              <a:t>konvolučných</a:t>
            </a:r>
            <a:r>
              <a:rPr lang="sk-SK" sz="2800" dirty="0" smtClean="0"/>
              <a:t> neurónových sietí</a:t>
            </a:r>
          </a:p>
          <a:p>
            <a:pPr lvl="1">
              <a:spcAft>
                <a:spcPts val="600"/>
              </a:spcAft>
            </a:pPr>
            <a:endParaRPr lang="sk-SK" sz="2800" dirty="0" smtClean="0"/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800" b="1" dirty="0" smtClean="0"/>
              <a:t>Rozlíšenie časové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800" dirty="0" smtClean="0"/>
              <a:t>Vstupy do neurónovej siete by boli textové súbory s desatinnými hodnotami na potrebný počet desatinných miest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800" dirty="0" smtClean="0"/>
              <a:t>Vizualizácia by sa zaokrúhľovala v rámci rozsahu 255 farieb (tam by to nevadilo)</a:t>
            </a:r>
          </a:p>
        </p:txBody>
      </p:sp>
    </p:spTree>
    <p:extLst>
      <p:ext uri="{BB962C8B-B14F-4D97-AF65-F5344CB8AC3E}">
        <p14:creationId xmlns:p14="http://schemas.microsoft.com/office/powerpoint/2010/main" val="1349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0" y="0"/>
            <a:ext cx="9144000" cy="2636912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TextBox 4"/>
          <p:cNvSpPr txBox="1"/>
          <p:nvPr/>
        </p:nvSpPr>
        <p:spPr>
          <a:xfrm>
            <a:off x="0" y="33743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 smtClean="0"/>
              <a:t>Strojové učenie bez učiteľa</a:t>
            </a:r>
            <a:endParaRPr lang="sk-SK" sz="4000" b="1" dirty="0"/>
          </a:p>
        </p:txBody>
      </p:sp>
      <p:sp>
        <p:nvSpPr>
          <p:cNvPr id="2" name="BlokTextu 1"/>
          <p:cNvSpPr txBox="1"/>
          <p:nvPr/>
        </p:nvSpPr>
        <p:spPr>
          <a:xfrm>
            <a:off x="395536" y="2060848"/>
            <a:ext cx="835292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sz="2800" dirty="0" smtClean="0"/>
              <a:t>Neurónové siete – hlboké učenie dosahuje v súčasnosti veľmi dobré výsledky</a:t>
            </a:r>
            <a:endParaRPr lang="sk-SK" sz="2400" dirty="0" smtClean="0"/>
          </a:p>
          <a:p>
            <a:pPr>
              <a:spcAft>
                <a:spcPts val="1200"/>
              </a:spcAft>
            </a:pPr>
            <a:endParaRPr lang="en-US" sz="2800" dirty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V</a:t>
            </a:r>
            <a:r>
              <a:rPr lang="sk-SK" sz="2800" dirty="0" err="1" smtClean="0"/>
              <a:t>ýpočtovo</a:t>
            </a:r>
            <a:r>
              <a:rPr lang="sk-SK" sz="2800" dirty="0" smtClean="0"/>
              <a:t> náročné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sz="2800" dirty="0" smtClean="0"/>
              <a:t>Počítače sú stále výkonnejšie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sz="2800" dirty="0" smtClean="0"/>
              <a:t>Efektívnejšie spôsoby trénovania</a:t>
            </a:r>
          </a:p>
        </p:txBody>
      </p:sp>
    </p:spTree>
    <p:extLst>
      <p:ext uri="{BB962C8B-B14F-4D97-AF65-F5344CB8AC3E}">
        <p14:creationId xmlns:p14="http://schemas.microsoft.com/office/powerpoint/2010/main" val="81183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0" y="0"/>
            <a:ext cx="9144000" cy="2636912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26" name="Picture 2" descr="C:\Skola FIIT\Diplomovka\PeWe\DP3-Intro images\CyanPatternInpu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783447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Skola FIIT\Diplomovka\PeWe\DP3-Intro images\CyanPatternReconstructi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93096"/>
            <a:ext cx="783447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ahnutá šípka doľava 2"/>
          <p:cNvSpPr/>
          <p:nvPr/>
        </p:nvSpPr>
        <p:spPr>
          <a:xfrm>
            <a:off x="8095616" y="2924944"/>
            <a:ext cx="796864" cy="2664296"/>
          </a:xfrm>
          <a:prstGeom prst="curvedLeftArrow">
            <a:avLst>
              <a:gd name="adj1" fmla="val 55123"/>
              <a:gd name="adj2" fmla="val 117214"/>
              <a:gd name="adj3" fmla="val 396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TextBox 4"/>
          <p:cNvSpPr txBox="1"/>
          <p:nvPr/>
        </p:nvSpPr>
        <p:spPr>
          <a:xfrm>
            <a:off x="-36512" y="377369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 smtClean="0"/>
              <a:t>Prečo je na toto potrebné komplexné riešenie ako RBM</a:t>
            </a:r>
            <a:r>
              <a:rPr lang="en-US" sz="4000" b="1" dirty="0" smtClean="0"/>
              <a:t>?</a:t>
            </a:r>
            <a:endParaRPr lang="sk-SK" sz="4000" b="1" dirty="0"/>
          </a:p>
        </p:txBody>
      </p:sp>
      <p:sp>
        <p:nvSpPr>
          <p:cNvPr id="13" name="Obdĺžnik 12"/>
          <p:cNvSpPr/>
          <p:nvPr/>
        </p:nvSpPr>
        <p:spPr>
          <a:xfrm>
            <a:off x="179512" y="1628800"/>
            <a:ext cx="1152128" cy="720080"/>
          </a:xfrm>
          <a:prstGeom prst="rect">
            <a:avLst/>
          </a:prstGeom>
          <a:noFill/>
          <a:ln w="38100">
            <a:solidFill>
              <a:srgbClr val="0A9E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bdĺžnik 13"/>
          <p:cNvSpPr/>
          <p:nvPr/>
        </p:nvSpPr>
        <p:spPr>
          <a:xfrm>
            <a:off x="179512" y="4221088"/>
            <a:ext cx="1152128" cy="720080"/>
          </a:xfrm>
          <a:prstGeom prst="rect">
            <a:avLst/>
          </a:prstGeom>
          <a:noFill/>
          <a:ln w="38100">
            <a:solidFill>
              <a:srgbClr val="0A9E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bdĺžnik 14"/>
          <p:cNvSpPr/>
          <p:nvPr/>
        </p:nvSpPr>
        <p:spPr>
          <a:xfrm>
            <a:off x="7092280" y="6093296"/>
            <a:ext cx="1080120" cy="720080"/>
          </a:xfrm>
          <a:prstGeom prst="rect">
            <a:avLst/>
          </a:prstGeom>
          <a:noFill/>
          <a:ln w="38100">
            <a:solidFill>
              <a:srgbClr val="0A9E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bdĺžnik 15"/>
          <p:cNvSpPr/>
          <p:nvPr/>
        </p:nvSpPr>
        <p:spPr>
          <a:xfrm>
            <a:off x="7092280" y="3573016"/>
            <a:ext cx="1080120" cy="648072"/>
          </a:xfrm>
          <a:prstGeom prst="rect">
            <a:avLst/>
          </a:prstGeom>
          <a:noFill/>
          <a:ln w="38100">
            <a:solidFill>
              <a:srgbClr val="0A9E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64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0" y="0"/>
            <a:ext cx="9144000" cy="2636912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BlokTextu 1"/>
          <p:cNvSpPr txBox="1"/>
          <p:nvPr/>
        </p:nvSpPr>
        <p:spPr>
          <a:xfrm>
            <a:off x="539552" y="2420888"/>
            <a:ext cx="81491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/>
              <a:t>Hypotéza</a:t>
            </a:r>
            <a:r>
              <a:rPr lang="en-US" sz="2800" b="1" dirty="0" smtClean="0"/>
              <a:t>: </a:t>
            </a:r>
            <a:r>
              <a:rPr lang="en-US" sz="2800" dirty="0"/>
              <a:t>V</a:t>
            </a:r>
            <a:r>
              <a:rPr lang="sk-SK" sz="2800" dirty="0" smtClean="0"/>
              <a:t>zory </a:t>
            </a:r>
            <a:r>
              <a:rPr lang="sk-SK" sz="2800" dirty="0"/>
              <a:t>správania, identifikované pomocou strojového učenia bez učiteľa nám umožnia efektívne porovnávať veľké sekvencie neoznačených dát.</a:t>
            </a:r>
          </a:p>
        </p:txBody>
      </p:sp>
      <p:sp>
        <p:nvSpPr>
          <p:cNvPr id="7" name="BlokTextu 6"/>
          <p:cNvSpPr txBox="1"/>
          <p:nvPr/>
        </p:nvSpPr>
        <p:spPr>
          <a:xfrm>
            <a:off x="539552" y="4869160"/>
            <a:ext cx="8149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/>
              <a:t>Doména:</a:t>
            </a:r>
            <a:r>
              <a:rPr lang="sk-SK" sz="2800" dirty="0" smtClean="0"/>
              <a:t> Sledovanie pohľadu</a:t>
            </a:r>
          </a:p>
        </p:txBody>
      </p:sp>
      <p:sp>
        <p:nvSpPr>
          <p:cNvPr id="6" name="TextBox 4"/>
          <p:cNvSpPr txBox="1"/>
          <p:nvPr/>
        </p:nvSpPr>
        <p:spPr>
          <a:xfrm>
            <a:off x="0" y="33743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 smtClean="0"/>
              <a:t>Strojové učenie bez učiteľa</a:t>
            </a:r>
            <a:endParaRPr lang="sk-SK" sz="4000" b="1" dirty="0"/>
          </a:p>
        </p:txBody>
      </p:sp>
    </p:spTree>
    <p:extLst>
      <p:ext uri="{BB962C8B-B14F-4D97-AF65-F5344CB8AC3E}">
        <p14:creationId xmlns:p14="http://schemas.microsoft.com/office/powerpoint/2010/main" val="311617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4869160"/>
            <a:ext cx="8721725" cy="208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ĺžnik 8"/>
          <p:cNvSpPr/>
          <p:nvPr/>
        </p:nvSpPr>
        <p:spPr>
          <a:xfrm>
            <a:off x="0" y="0"/>
            <a:ext cx="9144000" cy="2636912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TextBox 4"/>
          <p:cNvSpPr txBox="1"/>
          <p:nvPr/>
        </p:nvSpPr>
        <p:spPr>
          <a:xfrm>
            <a:off x="0" y="332656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 smtClean="0"/>
              <a:t>Použité </a:t>
            </a:r>
            <a:r>
              <a:rPr lang="sk-SK" sz="4000" b="1" dirty="0"/>
              <a:t>m</a:t>
            </a:r>
            <a:r>
              <a:rPr lang="en-US" sz="4000" b="1" dirty="0" smtClean="0"/>
              <a:t>et</a:t>
            </a:r>
            <a:r>
              <a:rPr lang="sk-SK" sz="4000" b="1" dirty="0" smtClean="0"/>
              <a:t>ódy strojového učenia</a:t>
            </a:r>
          </a:p>
          <a:p>
            <a:pPr algn="ctr"/>
            <a:r>
              <a:rPr lang="sk-SK" sz="4000" b="1" dirty="0" smtClean="0"/>
              <a:t>bez učiteľa</a:t>
            </a:r>
            <a:endParaRPr lang="sk-SK" sz="4000" b="1" dirty="0"/>
          </a:p>
        </p:txBody>
      </p:sp>
      <p:sp>
        <p:nvSpPr>
          <p:cNvPr id="2" name="BlokTextu 1"/>
          <p:cNvSpPr txBox="1"/>
          <p:nvPr/>
        </p:nvSpPr>
        <p:spPr>
          <a:xfrm>
            <a:off x="179512" y="2060848"/>
            <a:ext cx="59964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/>
              <a:t>Generatívne modely</a:t>
            </a:r>
            <a:r>
              <a:rPr lang="en-US" sz="2800" dirty="0" smtClean="0"/>
              <a:t> </a:t>
            </a:r>
            <a:r>
              <a:rPr lang="en-US" sz="2800" dirty="0" err="1" smtClean="0"/>
              <a:t>zalo</a:t>
            </a:r>
            <a:r>
              <a:rPr lang="sk-SK" sz="2800" dirty="0" err="1" smtClean="0"/>
              <a:t>žené</a:t>
            </a:r>
            <a:r>
              <a:rPr lang="sk-SK" sz="2800" dirty="0" smtClean="0"/>
              <a:t> na energii</a:t>
            </a:r>
            <a:endParaRPr lang="en-US" sz="2800" dirty="0" smtClean="0"/>
          </a:p>
          <a:p>
            <a:r>
              <a:rPr lang="en-US" sz="2800" dirty="0"/>
              <a:t> </a:t>
            </a:r>
            <a:r>
              <a:rPr lang="en-US" sz="2800" dirty="0" smtClean="0"/>
              <a:t>   - Restricted Boltzmann Machine</a:t>
            </a:r>
            <a:endParaRPr lang="sk-SK" sz="2800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2200" y="2164829"/>
            <a:ext cx="2619374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BlokTextu 10"/>
          <p:cNvSpPr txBox="1"/>
          <p:nvPr/>
        </p:nvSpPr>
        <p:spPr>
          <a:xfrm>
            <a:off x="1952118" y="5373216"/>
            <a:ext cx="19527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D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sk-SK" sz="2000" b="1" dirty="0" smtClean="0">
                <a:solidFill>
                  <a:srgbClr val="D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konštrukcia</a:t>
            </a:r>
            <a:endParaRPr lang="en-US" sz="2000" b="1" dirty="0">
              <a:solidFill>
                <a:srgbClr val="DA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115010" y="6309320"/>
            <a:ext cx="21229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</a:t>
            </a:r>
            <a:r>
              <a:rPr lang="sk-SK" sz="20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énovacie</a:t>
            </a:r>
            <a:r>
              <a:rPr lang="sk-SK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dáta</a:t>
            </a:r>
            <a:endParaRPr lang="en-US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Skupina 12"/>
          <p:cNvGrpSpPr/>
          <p:nvPr/>
        </p:nvGrpSpPr>
        <p:grpSpPr>
          <a:xfrm>
            <a:off x="2987824" y="3212976"/>
            <a:ext cx="2090930" cy="1296144"/>
            <a:chOff x="2106539" y="11413480"/>
            <a:chExt cx="1800480" cy="1089651"/>
          </a:xfrm>
        </p:grpSpPr>
        <p:sp>
          <p:nvSpPr>
            <p:cNvPr id="14" name="Ovál 13"/>
            <p:cNvSpPr/>
            <p:nvPr/>
          </p:nvSpPr>
          <p:spPr>
            <a:xfrm>
              <a:off x="2466579" y="11413480"/>
              <a:ext cx="360040" cy="360040"/>
            </a:xfrm>
            <a:prstGeom prst="ellipse">
              <a:avLst/>
            </a:prstGeom>
            <a:solidFill>
              <a:srgbClr val="599EE9"/>
            </a:solidFill>
            <a:ln w="12700">
              <a:solidFill>
                <a:srgbClr val="2A65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ál 14"/>
            <p:cNvSpPr/>
            <p:nvPr/>
          </p:nvSpPr>
          <p:spPr>
            <a:xfrm>
              <a:off x="3186659" y="11413480"/>
              <a:ext cx="360040" cy="360040"/>
            </a:xfrm>
            <a:prstGeom prst="ellipse">
              <a:avLst/>
            </a:prstGeom>
            <a:solidFill>
              <a:srgbClr val="599EE9"/>
            </a:solidFill>
            <a:ln w="12700">
              <a:solidFill>
                <a:srgbClr val="2A65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ál 15"/>
            <p:cNvSpPr/>
            <p:nvPr/>
          </p:nvSpPr>
          <p:spPr>
            <a:xfrm>
              <a:off x="2106539" y="12137275"/>
              <a:ext cx="360040" cy="36004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rgbClr val="266C2E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ál 16"/>
            <p:cNvSpPr/>
            <p:nvPr/>
          </p:nvSpPr>
          <p:spPr>
            <a:xfrm>
              <a:off x="2832479" y="12137275"/>
              <a:ext cx="360040" cy="36004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rgbClr val="266C2E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ál 17"/>
            <p:cNvSpPr/>
            <p:nvPr/>
          </p:nvSpPr>
          <p:spPr>
            <a:xfrm>
              <a:off x="3546979" y="12143091"/>
              <a:ext cx="360040" cy="36004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rgbClr val="266C2E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Rovná spojovacia šípka 18"/>
            <p:cNvCxnSpPr>
              <a:stCxn id="14" idx="3"/>
              <a:endCxn id="16" idx="0"/>
            </p:cNvCxnSpPr>
            <p:nvPr/>
          </p:nvCxnSpPr>
          <p:spPr>
            <a:xfrm flipH="1">
              <a:off x="2286559" y="11720793"/>
              <a:ext cx="232747" cy="41648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ovná spojovacia šípka 19"/>
            <p:cNvCxnSpPr>
              <a:stCxn id="15" idx="4"/>
              <a:endCxn id="17" idx="7"/>
            </p:cNvCxnSpPr>
            <p:nvPr/>
          </p:nvCxnSpPr>
          <p:spPr>
            <a:xfrm flipH="1">
              <a:off x="3139792" y="11773520"/>
              <a:ext cx="226887" cy="41648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ovná spojovacia šípka 20"/>
            <p:cNvCxnSpPr>
              <a:stCxn id="15" idx="3"/>
              <a:endCxn id="16" idx="7"/>
            </p:cNvCxnSpPr>
            <p:nvPr/>
          </p:nvCxnSpPr>
          <p:spPr>
            <a:xfrm flipH="1">
              <a:off x="2413852" y="11720793"/>
              <a:ext cx="825534" cy="469209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ovná spojovacia šípka 21"/>
            <p:cNvCxnSpPr>
              <a:stCxn id="14" idx="4"/>
              <a:endCxn id="17" idx="1"/>
            </p:cNvCxnSpPr>
            <p:nvPr/>
          </p:nvCxnSpPr>
          <p:spPr>
            <a:xfrm>
              <a:off x="2646599" y="11773520"/>
              <a:ext cx="238607" cy="41648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ovná spojovacia šípka 22"/>
            <p:cNvCxnSpPr>
              <a:stCxn id="14" idx="5"/>
              <a:endCxn id="18" idx="1"/>
            </p:cNvCxnSpPr>
            <p:nvPr/>
          </p:nvCxnSpPr>
          <p:spPr>
            <a:xfrm>
              <a:off x="2773892" y="11720793"/>
              <a:ext cx="825814" cy="47502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ovná spojovacia šípka 23"/>
            <p:cNvCxnSpPr>
              <a:stCxn id="15" idx="5"/>
            </p:cNvCxnSpPr>
            <p:nvPr/>
          </p:nvCxnSpPr>
          <p:spPr>
            <a:xfrm>
              <a:off x="3493972" y="11720793"/>
              <a:ext cx="233027" cy="41648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BlokTextu 24"/>
          <p:cNvSpPr txBox="1"/>
          <p:nvPr/>
        </p:nvSpPr>
        <p:spPr>
          <a:xfrm>
            <a:off x="688211" y="3215297"/>
            <a:ext cx="17940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 smtClean="0">
                <a:solidFill>
                  <a:srgbClr val="3874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Skrytá vrstva</a:t>
            </a:r>
            <a:endParaRPr lang="en-US" sz="2000" b="1" dirty="0">
              <a:solidFill>
                <a:srgbClr val="3874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BlokTextu 25"/>
          <p:cNvSpPr txBox="1"/>
          <p:nvPr/>
        </p:nvSpPr>
        <p:spPr>
          <a:xfrm>
            <a:off x="683568" y="4047455"/>
            <a:ext cx="21020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 smtClean="0">
                <a:solidFill>
                  <a:srgbClr val="0A9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Viditeľná vrstva</a:t>
            </a:r>
            <a:endParaRPr lang="en-US" sz="2000" b="1" dirty="0">
              <a:solidFill>
                <a:srgbClr val="0A9E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91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0" y="0"/>
            <a:ext cx="9144000" cy="2636912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TextBox 4"/>
          <p:cNvSpPr txBox="1"/>
          <p:nvPr/>
        </p:nvSpPr>
        <p:spPr>
          <a:xfrm>
            <a:off x="0" y="332656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 smtClean="0"/>
              <a:t>Použité </a:t>
            </a:r>
            <a:r>
              <a:rPr lang="sk-SK" sz="4000" b="1" dirty="0"/>
              <a:t>m</a:t>
            </a:r>
            <a:r>
              <a:rPr lang="en-US" sz="4000" b="1" dirty="0" smtClean="0"/>
              <a:t>et</a:t>
            </a:r>
            <a:r>
              <a:rPr lang="sk-SK" sz="4000" b="1" dirty="0" smtClean="0"/>
              <a:t>ódy strojového učenia</a:t>
            </a:r>
          </a:p>
          <a:p>
            <a:pPr algn="ctr"/>
            <a:r>
              <a:rPr lang="sk-SK" sz="4000" b="1" dirty="0" smtClean="0"/>
              <a:t>bez učiteľa</a:t>
            </a:r>
            <a:endParaRPr lang="sk-SK" sz="4000" b="1" dirty="0"/>
          </a:p>
        </p:txBody>
      </p:sp>
      <p:sp>
        <p:nvSpPr>
          <p:cNvPr id="2" name="BlokTextu 1"/>
          <p:cNvSpPr txBox="1"/>
          <p:nvPr/>
        </p:nvSpPr>
        <p:spPr>
          <a:xfrm>
            <a:off x="467544" y="2648813"/>
            <a:ext cx="8424936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sk-SK" sz="2800" dirty="0" smtClean="0"/>
              <a:t>Možnosť vrstvenia viacerých RBM na seba</a:t>
            </a:r>
          </a:p>
          <a:p>
            <a:pPr marL="457200" indent="-457200">
              <a:spcAft>
                <a:spcPts val="1800"/>
              </a:spcAft>
              <a:buFont typeface="Symbol"/>
              <a:buChar char="Þ"/>
            </a:pPr>
            <a:r>
              <a:rPr lang="sk-SK" sz="2800" dirty="0" smtClean="0"/>
              <a:t>Väčšia </a:t>
            </a:r>
            <a:r>
              <a:rPr lang="sk-SK" sz="2800" dirty="0"/>
              <a:t>p</a:t>
            </a:r>
            <a:r>
              <a:rPr lang="en-US" sz="2800" dirty="0" err="1" smtClean="0"/>
              <a:t>odobnos</a:t>
            </a:r>
            <a:r>
              <a:rPr lang="sk-SK" sz="2800" dirty="0" smtClean="0"/>
              <a:t>ť na biologické NS (mozog)</a:t>
            </a:r>
          </a:p>
          <a:p>
            <a:pPr marL="914400" lvl="1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sk-SK" sz="2800" dirty="0" err="1" smtClean="0"/>
              <a:t>Stochastickosť</a:t>
            </a:r>
            <a:r>
              <a:rPr lang="sk-SK" sz="2800" dirty="0" smtClean="0"/>
              <a:t> aktivít neurónov</a:t>
            </a:r>
          </a:p>
          <a:p>
            <a:pPr marL="914400" lvl="1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sk-SK" sz="2800" dirty="0" smtClean="0"/>
              <a:t>Riedkosť aktivít skrytej vrstvy</a:t>
            </a:r>
          </a:p>
        </p:txBody>
      </p:sp>
    </p:spTree>
    <p:extLst>
      <p:ext uri="{BB962C8B-B14F-4D97-AF65-F5344CB8AC3E}">
        <p14:creationId xmlns:p14="http://schemas.microsoft.com/office/powerpoint/2010/main" val="386185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0" y="0"/>
            <a:ext cx="9144000" cy="2636912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TextBox 4"/>
          <p:cNvSpPr txBox="1"/>
          <p:nvPr/>
        </p:nvSpPr>
        <p:spPr>
          <a:xfrm>
            <a:off x="0" y="33743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 smtClean="0"/>
              <a:t>Prehľad návrhu riešenia</a:t>
            </a:r>
            <a:endParaRPr lang="sk-SK" sz="40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1916832"/>
            <a:ext cx="8382000" cy="470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ĺžnik 2"/>
          <p:cNvSpPr/>
          <p:nvPr/>
        </p:nvSpPr>
        <p:spPr>
          <a:xfrm>
            <a:off x="3563888" y="2510543"/>
            <a:ext cx="1584176" cy="9144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29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0" y="0"/>
            <a:ext cx="9144000" cy="2636912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TextBox 4"/>
          <p:cNvSpPr txBox="1"/>
          <p:nvPr/>
        </p:nvSpPr>
        <p:spPr>
          <a:xfrm>
            <a:off x="0" y="33265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 smtClean="0"/>
              <a:t>Predspracovanie dát</a:t>
            </a:r>
            <a:endParaRPr lang="sk-SK" sz="4000" b="1" dirty="0"/>
          </a:p>
        </p:txBody>
      </p:sp>
      <p:sp>
        <p:nvSpPr>
          <p:cNvPr id="6" name="BlokTextu 5"/>
          <p:cNvSpPr txBox="1"/>
          <p:nvPr/>
        </p:nvSpPr>
        <p:spPr>
          <a:xfrm>
            <a:off x="395536" y="2251306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/>
              <a:t>Požadované vlastnosti:</a:t>
            </a:r>
          </a:p>
        </p:txBody>
      </p:sp>
      <p:sp>
        <p:nvSpPr>
          <p:cNvPr id="7" name="BlokTextu 6"/>
          <p:cNvSpPr txBox="1"/>
          <p:nvPr/>
        </p:nvSpPr>
        <p:spPr>
          <a:xfrm>
            <a:off x="395536" y="3053278"/>
            <a:ext cx="83529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dirty="0" smtClean="0"/>
              <a:t>Reprezentácia priebehu súradníc v čase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k-SK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dirty="0" smtClean="0"/>
              <a:t>Dobrá vizualizácia a interpretácia vnútorného stavu neurónovej siete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393584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0" y="0"/>
            <a:ext cx="9144000" cy="2636912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TextBox 4"/>
          <p:cNvSpPr txBox="1"/>
          <p:nvPr/>
        </p:nvSpPr>
        <p:spPr>
          <a:xfrm>
            <a:off x="0" y="33265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 smtClean="0"/>
              <a:t>Teplotné mapy</a:t>
            </a:r>
            <a:endParaRPr lang="sk-SK" sz="4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562468"/>
            <a:ext cx="9189720" cy="489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lokTextu 5"/>
          <p:cNvSpPr txBox="1"/>
          <p:nvPr/>
        </p:nvSpPr>
        <p:spPr>
          <a:xfrm>
            <a:off x="4644008" y="4149080"/>
            <a:ext cx="4104456" cy="1200329"/>
          </a:xfrm>
          <a:prstGeom prst="rect">
            <a:avLst/>
          </a:prstGeom>
          <a:solidFill>
            <a:srgbClr val="B8D5E8"/>
          </a:solidFill>
          <a:ln w="57150">
            <a:solidFill>
              <a:srgbClr val="3F88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Rozmery</a:t>
            </a:r>
            <a:r>
              <a:rPr lang="en-US" sz="2400" dirty="0" smtClean="0">
                <a:solidFill>
                  <a:schemeClr val="tx1"/>
                </a:solidFill>
              </a:rPr>
              <a:t>: </a:t>
            </a:r>
            <a:r>
              <a:rPr lang="en-US" sz="2400" b="1" dirty="0" smtClean="0">
                <a:solidFill>
                  <a:schemeClr val="tx1"/>
                </a:solidFill>
              </a:rPr>
              <a:t>96x60</a:t>
            </a:r>
          </a:p>
          <a:p>
            <a:r>
              <a:rPr lang="sk-SK" sz="2400" dirty="0" smtClean="0">
                <a:solidFill>
                  <a:schemeClr val="tx1"/>
                </a:solidFill>
              </a:rPr>
              <a:t>Veľkosť okna: </a:t>
            </a:r>
            <a:r>
              <a:rPr lang="sk-SK" sz="2400" b="1" dirty="0" smtClean="0">
                <a:solidFill>
                  <a:schemeClr val="tx1"/>
                </a:solidFill>
              </a:rPr>
              <a:t>30 s</a:t>
            </a:r>
          </a:p>
          <a:p>
            <a:r>
              <a:rPr lang="sk-SK" sz="2400" dirty="0" smtClean="0">
                <a:solidFill>
                  <a:schemeClr val="tx1"/>
                </a:solidFill>
              </a:rPr>
              <a:t>Vzorkovanie: </a:t>
            </a:r>
            <a:r>
              <a:rPr lang="sk-SK" sz="2400" b="1" dirty="0" smtClean="0">
                <a:solidFill>
                  <a:schemeClr val="tx1"/>
                </a:solidFill>
              </a:rPr>
              <a:t>Každú</a:t>
            </a:r>
            <a:r>
              <a:rPr lang="sk-SK" sz="2400" dirty="0" smtClean="0">
                <a:solidFill>
                  <a:schemeClr val="tx1"/>
                </a:solidFill>
              </a:rPr>
              <a:t> </a:t>
            </a:r>
            <a:r>
              <a:rPr lang="sk-SK" sz="2400" b="1" dirty="0" smtClean="0">
                <a:solidFill>
                  <a:schemeClr val="tx1"/>
                </a:solidFill>
              </a:rPr>
              <a:t>1 s</a:t>
            </a:r>
            <a:endParaRPr lang="en-US" sz="24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32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9582</TotalTime>
  <Words>772</Words>
  <Application>Microsoft Office PowerPoint</Application>
  <PresentationFormat>Prezentácia na obrazovke (4:3)</PresentationFormat>
  <Paragraphs>204</Paragraphs>
  <Slides>30</Slides>
  <Notes>15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30</vt:i4>
      </vt:variant>
    </vt:vector>
  </HeadingPairs>
  <TitlesOfParts>
    <vt:vector size="31" baseType="lpstr">
      <vt:lpstr>Office Theme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Mirzek</dc:creator>
  <cp:lastModifiedBy>Windows User</cp:lastModifiedBy>
  <cp:revision>225</cp:revision>
  <dcterms:created xsi:type="dcterms:W3CDTF">2013-06-21T09:22:37Z</dcterms:created>
  <dcterms:modified xsi:type="dcterms:W3CDTF">2015-06-15T15:37:24Z</dcterms:modified>
</cp:coreProperties>
</file>