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3" r:id="rId3"/>
    <p:sldId id="295" r:id="rId4"/>
    <p:sldId id="294" r:id="rId5"/>
    <p:sldId id="296" r:id="rId6"/>
    <p:sldId id="291" r:id="rId7"/>
    <p:sldId id="290" r:id="rId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000000"/>
    <a:srgbClr val="0499CE"/>
    <a:srgbClr val="F05010"/>
    <a:srgbClr val="66FF66"/>
    <a:srgbClr val="08C1E6"/>
    <a:srgbClr val="B3EDFB"/>
    <a:srgbClr val="B5DFF9"/>
    <a:srgbClr val="03CFCF"/>
    <a:srgbClr val="FA9B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398" autoAdjust="0"/>
  </p:normalViewPr>
  <p:slideViewPr>
    <p:cSldViewPr>
      <p:cViewPr varScale="1">
        <p:scale>
          <a:sx n="63" d="100"/>
          <a:sy n="63" d="100"/>
        </p:scale>
        <p:origin x="-95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8514-B9EF-47A5-A771-D973BEAD4299}" type="datetimeFigureOut">
              <a:rPr lang="sk-SK" smtClean="0"/>
              <a:pPr/>
              <a:t>12. 5. 2014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5AB7-97B4-4547-A395-99CAB91690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8514-B9EF-47A5-A771-D973BEAD4299}" type="datetimeFigureOut">
              <a:rPr lang="sk-SK" smtClean="0"/>
              <a:pPr/>
              <a:t>12. 5. 2014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5AB7-97B4-4547-A395-99CAB91690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8514-B9EF-47A5-A771-D973BEAD4299}" type="datetimeFigureOut">
              <a:rPr lang="sk-SK" smtClean="0"/>
              <a:pPr/>
              <a:t>12. 5. 2014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5AB7-97B4-4547-A395-99CAB91690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8514-B9EF-47A5-A771-D973BEAD4299}" type="datetimeFigureOut">
              <a:rPr lang="sk-SK" smtClean="0"/>
              <a:pPr/>
              <a:t>12. 5. 2014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5AB7-97B4-4547-A395-99CAB91690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8514-B9EF-47A5-A771-D973BEAD4299}" type="datetimeFigureOut">
              <a:rPr lang="sk-SK" smtClean="0"/>
              <a:pPr/>
              <a:t>12. 5. 2014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5AB7-97B4-4547-A395-99CAB91690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8514-B9EF-47A5-A771-D973BEAD4299}" type="datetimeFigureOut">
              <a:rPr lang="sk-SK" smtClean="0"/>
              <a:pPr/>
              <a:t>12. 5. 2014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5AB7-97B4-4547-A395-99CAB91690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8514-B9EF-47A5-A771-D973BEAD4299}" type="datetimeFigureOut">
              <a:rPr lang="sk-SK" smtClean="0"/>
              <a:pPr/>
              <a:t>12. 5. 2014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5AB7-97B4-4547-A395-99CAB91690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8514-B9EF-47A5-A771-D973BEAD4299}" type="datetimeFigureOut">
              <a:rPr lang="sk-SK" smtClean="0"/>
              <a:pPr/>
              <a:t>12. 5. 2014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5AB7-97B4-4547-A395-99CAB91690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8514-B9EF-47A5-A771-D973BEAD4299}" type="datetimeFigureOut">
              <a:rPr lang="sk-SK" smtClean="0"/>
              <a:pPr/>
              <a:t>12. 5. 2014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5AB7-97B4-4547-A395-99CAB91690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8514-B9EF-47A5-A771-D973BEAD4299}" type="datetimeFigureOut">
              <a:rPr lang="sk-SK" smtClean="0"/>
              <a:pPr/>
              <a:t>12. 5. 2014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5AB7-97B4-4547-A395-99CAB91690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8514-B9EF-47A5-A771-D973BEAD4299}" type="datetimeFigureOut">
              <a:rPr lang="sk-SK" smtClean="0"/>
              <a:pPr/>
              <a:t>12. 5. 2014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5AB7-97B4-4547-A395-99CAB91690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68514-B9EF-47A5-A771-D973BEAD4299}" type="datetimeFigureOut">
              <a:rPr lang="sk-SK" smtClean="0"/>
              <a:pPr/>
              <a:t>12. 5. 2014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75AB7-97B4-4547-A395-99CAB9169013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7" y="2859747"/>
            <a:ext cx="835292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latin typeface="+mj-lt"/>
              </a:rPr>
              <a:t>Spracovanie</a:t>
            </a:r>
            <a:r>
              <a:rPr lang="en-US" sz="4000" b="1" dirty="0" smtClean="0">
                <a:latin typeface="+mj-lt"/>
              </a:rPr>
              <a:t> </a:t>
            </a:r>
            <a:r>
              <a:rPr lang="sk-SK" sz="4000" b="1" dirty="0" smtClean="0">
                <a:latin typeface="+mj-lt"/>
              </a:rPr>
              <a:t>a porovnávanie </a:t>
            </a:r>
            <a:r>
              <a:rPr lang="en-US" sz="4000" b="1" dirty="0" err="1" smtClean="0">
                <a:latin typeface="+mj-lt"/>
              </a:rPr>
              <a:t>pr</a:t>
            </a:r>
            <a:r>
              <a:rPr lang="sk-SK" sz="4000" b="1" dirty="0" smtClean="0">
                <a:latin typeface="+mj-lt"/>
              </a:rPr>
              <a:t>údov dát </a:t>
            </a:r>
            <a:r>
              <a:rPr lang="sk-SK" sz="4000" b="1" dirty="0" err="1" smtClean="0">
                <a:latin typeface="+mj-lt"/>
              </a:rPr>
              <a:t>použítím</a:t>
            </a:r>
            <a:r>
              <a:rPr lang="sk-SK" sz="4000" b="1" dirty="0" smtClean="0">
                <a:latin typeface="+mj-lt"/>
              </a:rPr>
              <a:t> strojového učenia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6408" y="5530006"/>
            <a:ext cx="83529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k-SK" sz="2400" dirty="0" smtClean="0">
                <a:latin typeface="+mj-lt"/>
              </a:rPr>
              <a:t>Autor práce</a:t>
            </a:r>
            <a:r>
              <a:rPr lang="en-US" sz="2400" dirty="0" smtClean="0">
                <a:latin typeface="+mj-lt"/>
              </a:rPr>
              <a:t>: </a:t>
            </a:r>
            <a:r>
              <a:rPr lang="sk-SK" sz="2400" dirty="0" smtClean="0">
                <a:latin typeface="+mj-lt"/>
              </a:rPr>
              <a:t>Miroslav Šimek</a:t>
            </a:r>
            <a:endParaRPr lang="sk-SK" sz="2400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7" y="5991671"/>
            <a:ext cx="83529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k-SK" sz="2400" dirty="0" smtClean="0">
                <a:latin typeface="+mj-lt"/>
              </a:rPr>
              <a:t>Vedúci diplomovej práce</a:t>
            </a:r>
            <a:r>
              <a:rPr lang="en-US" sz="2400" dirty="0" smtClean="0">
                <a:latin typeface="+mj-lt"/>
              </a:rPr>
              <a:t>:</a:t>
            </a:r>
            <a:r>
              <a:rPr lang="sk-SK" sz="2400" dirty="0" smtClean="0">
                <a:latin typeface="+mj-lt"/>
              </a:rPr>
              <a:t> Michal Barla</a:t>
            </a:r>
          </a:p>
        </p:txBody>
      </p:sp>
      <p:sp>
        <p:nvSpPr>
          <p:cNvPr id="2" name="Obdĺžnik 1"/>
          <p:cNvSpPr/>
          <p:nvPr/>
        </p:nvSpPr>
        <p:spPr>
          <a:xfrm>
            <a:off x="0" y="0"/>
            <a:ext cx="9144000" cy="2636912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50000">
                <a:schemeClr val="accent5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88640"/>
            <a:ext cx="9144000" cy="1080120"/>
          </a:xfrm>
          <a:prstGeom prst="rect">
            <a:avLst/>
          </a:prstGeom>
          <a:solidFill>
            <a:srgbClr val="C5E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TextBox 4"/>
          <p:cNvSpPr txBox="1"/>
          <p:nvPr/>
        </p:nvSpPr>
        <p:spPr>
          <a:xfrm>
            <a:off x="0" y="343979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4400" b="1" dirty="0" smtClean="0"/>
              <a:t>Neurónové siete</a:t>
            </a:r>
            <a:endParaRPr lang="sk-SK" sz="4400" b="1" dirty="0"/>
          </a:p>
        </p:txBody>
      </p:sp>
      <p:sp>
        <p:nvSpPr>
          <p:cNvPr id="7" name="BlokTextu 6"/>
          <p:cNvSpPr txBox="1"/>
          <p:nvPr/>
        </p:nvSpPr>
        <p:spPr>
          <a:xfrm>
            <a:off x="323528" y="2204864"/>
            <a:ext cx="864096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200" b="1" u="sng" dirty="0"/>
              <a:t>Ako </a:t>
            </a:r>
            <a:r>
              <a:rPr lang="sk-SK" sz="3200" b="1" u="sng" dirty="0" smtClean="0"/>
              <a:t>fungujú </a:t>
            </a:r>
            <a:r>
              <a:rPr lang="sk-SK" sz="3200" b="1" u="sng" dirty="0"/>
              <a:t>neuróny v mozgu</a:t>
            </a:r>
            <a:r>
              <a:rPr lang="en-US" sz="3200" b="1" u="sng" dirty="0" smtClean="0"/>
              <a:t>?</a:t>
            </a:r>
            <a:endParaRPr lang="sk-SK" sz="3200" u="sng" dirty="0"/>
          </a:p>
          <a:p>
            <a:endParaRPr lang="sk-SK" sz="3200" dirty="0" smtClean="0"/>
          </a:p>
          <a:p>
            <a:r>
              <a:rPr lang="sk-SK" sz="3200" dirty="0" smtClean="0"/>
              <a:t>Vysielajú konštantné signály </a:t>
            </a:r>
            <a:r>
              <a:rPr lang="en-US" sz="3200" dirty="0" smtClean="0"/>
              <a:t>“spikes of activities”</a:t>
            </a:r>
          </a:p>
          <a:p>
            <a:r>
              <a:rPr lang="sk-SK" sz="3200" dirty="0" smtClean="0"/>
              <a:t>s náhodným časovaním...</a:t>
            </a:r>
          </a:p>
        </p:txBody>
      </p:sp>
      <p:sp>
        <p:nvSpPr>
          <p:cNvPr id="4" name="BlokTextu 3"/>
          <p:cNvSpPr txBox="1"/>
          <p:nvPr/>
        </p:nvSpPr>
        <p:spPr>
          <a:xfrm>
            <a:off x="1475656" y="4957464"/>
            <a:ext cx="2218621" cy="76944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sk-SK" sz="2800" dirty="0" smtClean="0"/>
              <a:t>Náhodný</a:t>
            </a:r>
            <a:r>
              <a:rPr lang="sk-SK" sz="2800" b="1" i="1" dirty="0" smtClean="0"/>
              <a:t> </a:t>
            </a:r>
            <a:r>
              <a:rPr lang="sk-SK" sz="4400" b="1" dirty="0" smtClean="0"/>
              <a:t>bit</a:t>
            </a:r>
            <a:endParaRPr lang="sk-SK" sz="4400" b="1" dirty="0"/>
          </a:p>
        </p:txBody>
      </p:sp>
      <p:sp>
        <p:nvSpPr>
          <p:cNvPr id="8" name="BlokTextu 7"/>
          <p:cNvSpPr txBox="1"/>
          <p:nvPr/>
        </p:nvSpPr>
        <p:spPr>
          <a:xfrm>
            <a:off x="4932040" y="5076473"/>
            <a:ext cx="2876493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200" b="1" dirty="0" smtClean="0"/>
              <a:t>Re</a:t>
            </a:r>
            <a:r>
              <a:rPr lang="sk-SK" sz="3200" b="1" dirty="0" err="1" smtClean="0"/>
              <a:t>álne</a:t>
            </a:r>
            <a:r>
              <a:rPr lang="sk-SK" sz="3200" b="1" dirty="0" smtClean="0"/>
              <a:t> hodnoty</a:t>
            </a:r>
            <a:endParaRPr lang="sk-SK" sz="3200" b="1" dirty="0"/>
          </a:p>
        </p:txBody>
      </p:sp>
      <p:pic>
        <p:nvPicPr>
          <p:cNvPr id="1027" name="Picture 3" descr="C:\Mirzek\Skola FIIT\Diplomovka\PeWe\Correc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865140"/>
            <a:ext cx="954087" cy="954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Mirzek\Skola FIIT\Diplomovka\PeWe\Wron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4924772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1390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88640"/>
            <a:ext cx="9144000" cy="1080120"/>
          </a:xfrm>
          <a:prstGeom prst="rect">
            <a:avLst/>
          </a:prstGeom>
          <a:solidFill>
            <a:srgbClr val="C5E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TextBox 4"/>
          <p:cNvSpPr txBox="1"/>
          <p:nvPr/>
        </p:nvSpPr>
        <p:spPr>
          <a:xfrm>
            <a:off x="0" y="343979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4400" b="1" dirty="0" smtClean="0"/>
              <a:t>Ako môže byť náhodný bit lepší</a:t>
            </a:r>
            <a:r>
              <a:rPr lang="en-US" sz="4400" b="1" dirty="0" smtClean="0"/>
              <a:t>?</a:t>
            </a:r>
            <a:endParaRPr lang="sk-SK" sz="4400" b="1" dirty="0"/>
          </a:p>
        </p:txBody>
      </p:sp>
      <p:sp>
        <p:nvSpPr>
          <p:cNvPr id="7" name="BlokTextu 6"/>
          <p:cNvSpPr txBox="1"/>
          <p:nvPr/>
        </p:nvSpPr>
        <p:spPr>
          <a:xfrm>
            <a:off x="355576" y="1901150"/>
            <a:ext cx="8465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Be</a:t>
            </a:r>
            <a:r>
              <a:rPr lang="sk-SK" sz="2800" b="1" dirty="0" err="1" smtClean="0"/>
              <a:t>žné</a:t>
            </a:r>
            <a:r>
              <a:rPr lang="sk-SK" sz="2800" b="1" dirty="0" smtClean="0"/>
              <a:t> inžinierske prístupy</a:t>
            </a:r>
            <a:r>
              <a:rPr lang="en-US" sz="2800" b="1" dirty="0" smtClean="0"/>
              <a:t>:</a:t>
            </a:r>
            <a:endParaRPr lang="sk-SK" sz="2800" b="1" dirty="0" smtClean="0"/>
          </a:p>
        </p:txBody>
      </p:sp>
      <p:sp>
        <p:nvSpPr>
          <p:cNvPr id="8" name="Obdĺžnik 7"/>
          <p:cNvSpPr/>
          <p:nvPr/>
        </p:nvSpPr>
        <p:spPr>
          <a:xfrm>
            <a:off x="398355" y="2477214"/>
            <a:ext cx="8206093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2800" dirty="0" smtClean="0"/>
              <a:t>Napasovať jeden model na dáta, ktorým rozumieme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2800" dirty="0" smtClean="0"/>
              <a:t>Vysoké riziko pretrénovania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err="1" smtClean="0"/>
              <a:t>Vysok</a:t>
            </a:r>
            <a:r>
              <a:rPr lang="sk-SK" sz="2800" dirty="0" smtClean="0"/>
              <a:t>á </a:t>
            </a:r>
            <a:r>
              <a:rPr lang="sk-SK" sz="2800" dirty="0" err="1" smtClean="0"/>
              <a:t>koadaptácia</a:t>
            </a:r>
            <a:r>
              <a:rPr lang="en-US" sz="2800" dirty="0" smtClean="0"/>
              <a:t> </a:t>
            </a:r>
            <a:r>
              <a:rPr lang="en-US" sz="2800" dirty="0" err="1" smtClean="0"/>
              <a:t>neur</a:t>
            </a:r>
            <a:r>
              <a:rPr lang="sk-SK" sz="2800" dirty="0" err="1" smtClean="0"/>
              <a:t>ónov</a:t>
            </a:r>
            <a:r>
              <a:rPr lang="sk-SK" sz="2800" dirty="0" smtClean="0"/>
              <a:t> </a:t>
            </a:r>
            <a:r>
              <a:rPr lang="en-US" sz="2800" dirty="0" smtClean="0"/>
              <a:t>=&gt; n</a:t>
            </a:r>
            <a:r>
              <a:rPr lang="sk-SK" sz="2800" dirty="0" err="1" smtClean="0"/>
              <a:t>ízka</a:t>
            </a:r>
            <a:r>
              <a:rPr lang="sk-SK" sz="2800" dirty="0" smtClean="0"/>
              <a:t> robustnosť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k-SK" sz="2800" dirty="0"/>
          </a:p>
        </p:txBody>
      </p:sp>
      <p:sp>
        <p:nvSpPr>
          <p:cNvPr id="9" name="BlokTextu 8"/>
          <p:cNvSpPr txBox="1"/>
          <p:nvPr/>
        </p:nvSpPr>
        <p:spPr>
          <a:xfrm>
            <a:off x="331721" y="4365104"/>
            <a:ext cx="8465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b="1" dirty="0" smtClean="0"/>
              <a:t>Mozog</a:t>
            </a:r>
            <a:r>
              <a:rPr lang="en-US" sz="2800" b="1" dirty="0" smtClean="0"/>
              <a:t>:</a:t>
            </a:r>
            <a:endParaRPr lang="sk-SK" sz="2800" b="1" dirty="0" smtClean="0"/>
          </a:p>
        </p:txBody>
      </p:sp>
      <p:sp>
        <p:nvSpPr>
          <p:cNvPr id="10" name="Obdĺžnik 9"/>
          <p:cNvSpPr/>
          <p:nvPr/>
        </p:nvSpPr>
        <p:spPr>
          <a:xfrm>
            <a:off x="323528" y="4922997"/>
            <a:ext cx="877142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err="1" smtClean="0"/>
              <a:t>Napasova</a:t>
            </a:r>
            <a:r>
              <a:rPr lang="sk-SK" sz="2800" dirty="0" smtClean="0"/>
              <a:t>ť miliardy modelov na enormné množstvá dát</a:t>
            </a:r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2800" dirty="0" smtClean="0"/>
              <a:t>Nízka </a:t>
            </a:r>
            <a:r>
              <a:rPr lang="sk-SK" sz="2800" dirty="0" err="1" smtClean="0"/>
              <a:t>koadaptácia</a:t>
            </a:r>
            <a:r>
              <a:rPr lang="sk-SK" sz="2800" dirty="0" smtClean="0"/>
              <a:t> neurónov </a:t>
            </a:r>
            <a:r>
              <a:rPr lang="en-US" sz="2800" dirty="0" smtClean="0"/>
              <a:t>=&gt; </a:t>
            </a:r>
            <a:r>
              <a:rPr lang="en-US" sz="2800" dirty="0" err="1" smtClean="0"/>
              <a:t>ve</a:t>
            </a:r>
            <a:r>
              <a:rPr lang="sk-SK" sz="2800" dirty="0" err="1" smtClean="0"/>
              <a:t>ľká</a:t>
            </a:r>
            <a:r>
              <a:rPr lang="sk-SK" sz="2800" dirty="0" smtClean="0"/>
              <a:t> robustnosť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4130248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88640"/>
            <a:ext cx="9144000" cy="1080120"/>
          </a:xfrm>
          <a:prstGeom prst="rect">
            <a:avLst/>
          </a:prstGeom>
          <a:solidFill>
            <a:srgbClr val="C5E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TextBox 4"/>
          <p:cNvSpPr txBox="1"/>
          <p:nvPr/>
        </p:nvSpPr>
        <p:spPr>
          <a:xfrm>
            <a:off x="0" y="343979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“</a:t>
            </a:r>
            <a:r>
              <a:rPr lang="sk-SK" sz="4400" b="1" dirty="0" smtClean="0"/>
              <a:t>Náhodné bity</a:t>
            </a:r>
            <a:r>
              <a:rPr lang="en-US" sz="4400" b="1" dirty="0" smtClean="0"/>
              <a:t>” </a:t>
            </a:r>
            <a:r>
              <a:rPr lang="sk-SK" sz="4400" b="1" dirty="0" smtClean="0"/>
              <a:t>v strojovom učení</a:t>
            </a:r>
            <a:endParaRPr lang="sk-SK" sz="4400" b="1" dirty="0"/>
          </a:p>
        </p:txBody>
      </p:sp>
      <p:sp>
        <p:nvSpPr>
          <p:cNvPr id="2" name="BlokTextu 1"/>
          <p:cNvSpPr txBox="1"/>
          <p:nvPr/>
        </p:nvSpPr>
        <p:spPr>
          <a:xfrm>
            <a:off x="395536" y="1412776"/>
            <a:ext cx="820891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b="1" dirty="0" err="1" smtClean="0"/>
              <a:t>Restricted</a:t>
            </a:r>
            <a:r>
              <a:rPr lang="sk-SK" sz="2800" b="1" dirty="0" smtClean="0"/>
              <a:t> </a:t>
            </a:r>
            <a:r>
              <a:rPr lang="sk-SK" sz="2800" b="1" dirty="0" err="1" smtClean="0"/>
              <a:t>Boltzmann</a:t>
            </a:r>
            <a:r>
              <a:rPr lang="sk-SK" sz="2800" b="1" dirty="0" smtClean="0"/>
              <a:t> </a:t>
            </a:r>
            <a:r>
              <a:rPr lang="sk-SK" sz="2800" b="1" dirty="0" err="1" smtClean="0"/>
              <a:t>Machine</a:t>
            </a:r>
            <a:r>
              <a:rPr lang="en-US" sz="2800" b="1" dirty="0" smtClean="0"/>
              <a:t>: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err="1" smtClean="0"/>
              <a:t>Obsahuje</a:t>
            </a:r>
            <a:r>
              <a:rPr lang="en-US" sz="2800" dirty="0" smtClean="0"/>
              <a:t> </a:t>
            </a:r>
            <a:r>
              <a:rPr lang="en-US" sz="2800" b="1" u="sng" dirty="0" err="1" smtClean="0"/>
              <a:t>stochastick</a:t>
            </a:r>
            <a:r>
              <a:rPr lang="sk-SK" sz="2800" b="1" u="sng" dirty="0" smtClean="0"/>
              <a:t>é binárne</a:t>
            </a:r>
            <a:r>
              <a:rPr lang="sk-SK" sz="2800" b="1" dirty="0" smtClean="0"/>
              <a:t> </a:t>
            </a:r>
            <a:r>
              <a:rPr lang="sk-SK" sz="2800" dirty="0" smtClean="0"/>
              <a:t>neuróny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sz="2800" dirty="0" smtClean="0"/>
              <a:t>Generatívne modely založené na energii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2800" b="1" u="sng" dirty="0" smtClean="0"/>
              <a:t>Maximalizácia </a:t>
            </a:r>
            <a:r>
              <a:rPr lang="sk-SK" sz="2800" b="1" u="sng" dirty="0" err="1" smtClean="0"/>
              <a:t>pravdepodobnoti</a:t>
            </a:r>
            <a:r>
              <a:rPr lang="sk-SK" sz="2800" dirty="0" smtClean="0"/>
              <a:t> generovania žiadaných dát pomocou </a:t>
            </a:r>
            <a:r>
              <a:rPr lang="sk-SK" sz="2800" b="1" u="sng" dirty="0" smtClean="0"/>
              <a:t>minimalizácie energie</a:t>
            </a:r>
            <a:r>
              <a:rPr lang="sk-SK" sz="2800" dirty="0"/>
              <a:t> </a:t>
            </a:r>
            <a:r>
              <a:rPr lang="sk-SK" sz="2800" dirty="0" smtClean="0"/>
              <a:t>práve týchto dát</a:t>
            </a:r>
          </a:p>
          <a:p>
            <a:endParaRPr lang="sk-SK" sz="900" b="1" dirty="0">
              <a:solidFill>
                <a:srgbClr val="FF0000"/>
              </a:solidFill>
            </a:endParaRPr>
          </a:p>
          <a:p>
            <a:r>
              <a:rPr lang="sk-SK" sz="2800" b="1" dirty="0" err="1" smtClean="0"/>
              <a:t>Deep</a:t>
            </a:r>
            <a:r>
              <a:rPr lang="sk-SK" sz="2800" b="1" dirty="0" smtClean="0"/>
              <a:t> </a:t>
            </a:r>
            <a:r>
              <a:rPr lang="en-US" sz="2800" b="1" dirty="0" err="1"/>
              <a:t>B</a:t>
            </a:r>
            <a:r>
              <a:rPr lang="sk-SK" sz="2800" b="1" dirty="0" err="1" smtClean="0"/>
              <a:t>elief</a:t>
            </a:r>
            <a:r>
              <a:rPr lang="sk-SK" sz="2800" b="1" dirty="0" smtClean="0"/>
              <a:t> </a:t>
            </a:r>
            <a:r>
              <a:rPr lang="en-US" sz="2800" b="1" dirty="0" err="1"/>
              <a:t>N</a:t>
            </a:r>
            <a:r>
              <a:rPr lang="sk-SK" sz="2800" b="1" dirty="0" err="1" smtClean="0"/>
              <a:t>etwork</a:t>
            </a:r>
            <a:r>
              <a:rPr lang="en-US" sz="2800" b="1" dirty="0" smtClean="0"/>
              <a:t>:</a:t>
            </a:r>
            <a:endParaRPr lang="sk-SK" sz="2800" b="1" dirty="0" smtClean="0"/>
          </a:p>
          <a:p>
            <a:endParaRPr lang="en-US" sz="9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2800" dirty="0"/>
              <a:t>E</a:t>
            </a:r>
            <a:r>
              <a:rPr lang="en-US" sz="2800" dirty="0" err="1" smtClean="0"/>
              <a:t>fekt</a:t>
            </a:r>
            <a:r>
              <a:rPr lang="sk-SK" sz="2800" dirty="0" err="1" smtClean="0"/>
              <a:t>ívne</a:t>
            </a:r>
            <a:r>
              <a:rPr lang="sk-SK" sz="2800" dirty="0" smtClean="0"/>
              <a:t> trénovanie </a:t>
            </a:r>
            <a:r>
              <a:rPr lang="sk-SK" sz="2800" b="1" u="sng" dirty="0" smtClean="0"/>
              <a:t>ľubovoľného počtu vrstiev</a:t>
            </a:r>
            <a:r>
              <a:rPr lang="sk-SK" sz="2800" dirty="0" smtClean="0"/>
              <a:t> pomocou </a:t>
            </a:r>
            <a:r>
              <a:rPr lang="sk-SK" sz="2800" dirty="0" err="1" smtClean="0"/>
              <a:t>Restricted</a:t>
            </a:r>
            <a:r>
              <a:rPr lang="sk-SK" sz="2800" dirty="0" smtClean="0"/>
              <a:t> </a:t>
            </a:r>
            <a:r>
              <a:rPr lang="sk-SK" sz="2800" dirty="0" err="1" smtClean="0"/>
              <a:t>Boltzmann</a:t>
            </a:r>
            <a:r>
              <a:rPr lang="sk-SK" sz="2800" dirty="0" smtClean="0"/>
              <a:t> </a:t>
            </a:r>
            <a:r>
              <a:rPr lang="sk-SK" sz="2800" dirty="0" err="1" smtClean="0"/>
              <a:t>Machine</a:t>
            </a:r>
            <a:r>
              <a:rPr lang="sk-SK" sz="2800" dirty="0" smtClean="0"/>
              <a:t> </a:t>
            </a:r>
            <a:r>
              <a:rPr lang="en-US" sz="2800" dirty="0" smtClean="0"/>
              <a:t>(2006)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sz="2800" dirty="0" smtClean="0"/>
              <a:t>Dosahujú najlepšie výsledky v mnohých oblastiach</a:t>
            </a: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1613687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88640"/>
            <a:ext cx="9144000" cy="1080120"/>
          </a:xfrm>
          <a:prstGeom prst="rect">
            <a:avLst/>
          </a:prstGeom>
          <a:solidFill>
            <a:srgbClr val="C5E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TextBox 4"/>
          <p:cNvSpPr txBox="1"/>
          <p:nvPr/>
        </p:nvSpPr>
        <p:spPr>
          <a:xfrm>
            <a:off x="0" y="343979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4400" b="1" dirty="0" smtClean="0"/>
              <a:t>Čo chcem dosiahnuť</a:t>
            </a:r>
            <a:endParaRPr lang="sk-SK" sz="4400" b="1" dirty="0"/>
          </a:p>
        </p:txBody>
      </p:sp>
      <p:sp>
        <p:nvSpPr>
          <p:cNvPr id="7" name="BlokTextu 6"/>
          <p:cNvSpPr txBox="1"/>
          <p:nvPr/>
        </p:nvSpPr>
        <p:spPr>
          <a:xfrm>
            <a:off x="302216" y="1352426"/>
            <a:ext cx="84969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2800" dirty="0" smtClean="0"/>
              <a:t>Spracovávanie veľkého množstva neoznačených dát z </a:t>
            </a:r>
            <a:r>
              <a:rPr lang="sk-SK" sz="2800" dirty="0" err="1" smtClean="0"/>
              <a:t>eye</a:t>
            </a:r>
            <a:r>
              <a:rPr lang="en-US" sz="2800" dirty="0" smtClean="0"/>
              <a:t>-</a:t>
            </a:r>
            <a:r>
              <a:rPr lang="en-US" sz="2800" dirty="0" err="1" smtClean="0"/>
              <a:t>trackera</a:t>
            </a:r>
            <a:r>
              <a:rPr lang="sk-SK" sz="2800" dirty="0" smtClean="0"/>
              <a:t> pomocou </a:t>
            </a:r>
            <a:r>
              <a:rPr lang="sk-SK" sz="2800" dirty="0" err="1" smtClean="0"/>
              <a:t>Deep</a:t>
            </a:r>
            <a:r>
              <a:rPr lang="sk-SK" sz="2800" dirty="0" smtClean="0"/>
              <a:t> </a:t>
            </a:r>
            <a:r>
              <a:rPr lang="sk-SK" sz="2800" dirty="0" err="1" smtClean="0"/>
              <a:t>Belief</a:t>
            </a:r>
            <a:r>
              <a:rPr lang="sk-SK" sz="2800" dirty="0" smtClean="0"/>
              <a:t> </a:t>
            </a:r>
            <a:r>
              <a:rPr lang="sk-SK" sz="2800" dirty="0" err="1" smtClean="0"/>
              <a:t>Network</a:t>
            </a:r>
            <a:endParaRPr lang="sk-SK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k-SK" sz="2800" dirty="0" smtClean="0"/>
          </a:p>
          <a:p>
            <a:pPr marL="457200" lvl="2"/>
            <a:r>
              <a:rPr lang="sk-SK" sz="2800" b="1" dirty="0" smtClean="0">
                <a:solidFill>
                  <a:srgbClr val="33CC33"/>
                </a:solidFill>
              </a:rPr>
              <a:t>Prínos</a:t>
            </a:r>
            <a:r>
              <a:rPr lang="en-US" sz="2800" b="1" dirty="0">
                <a:solidFill>
                  <a:srgbClr val="33CC33"/>
                </a:solidFill>
              </a:rPr>
              <a:t>: </a:t>
            </a:r>
            <a:r>
              <a:rPr lang="sk-SK" sz="2800" b="1" dirty="0" smtClean="0">
                <a:solidFill>
                  <a:srgbClr val="33CC33"/>
                </a:solidFill>
              </a:rPr>
              <a:t>Je to veľmi špecifická </a:t>
            </a:r>
            <a:r>
              <a:rPr lang="sk-SK" sz="2800" b="1" dirty="0">
                <a:solidFill>
                  <a:srgbClr val="33CC33"/>
                </a:solidFill>
              </a:rPr>
              <a:t>oblasť vhodná na použitie neurónových sietí, ktorá ešte nie je </a:t>
            </a:r>
            <a:r>
              <a:rPr lang="sk-SK" sz="2800" b="1" dirty="0" smtClean="0">
                <a:solidFill>
                  <a:srgbClr val="33CC33"/>
                </a:solidFill>
              </a:rPr>
              <a:t>preskúmaná.</a:t>
            </a:r>
            <a:endParaRPr lang="en-US" sz="2800" b="1" dirty="0">
              <a:solidFill>
                <a:srgbClr val="33CC33"/>
              </a:solidFill>
            </a:endParaRPr>
          </a:p>
          <a:p>
            <a:endParaRPr lang="sk-SK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2800" dirty="0" smtClean="0"/>
              <a:t>Rozoznávanie výslovnosti kontinuálne vyslovených hlások pomocou </a:t>
            </a:r>
            <a:r>
              <a:rPr lang="sk-SK" sz="2800" dirty="0" err="1" smtClean="0"/>
              <a:t>Deep</a:t>
            </a:r>
            <a:r>
              <a:rPr lang="sk-SK" sz="2800" dirty="0" smtClean="0"/>
              <a:t> </a:t>
            </a:r>
            <a:r>
              <a:rPr lang="sk-SK" sz="2800" dirty="0" err="1" smtClean="0"/>
              <a:t>Belief</a:t>
            </a:r>
            <a:r>
              <a:rPr lang="sk-SK" sz="2800" dirty="0" smtClean="0"/>
              <a:t> </a:t>
            </a:r>
            <a:r>
              <a:rPr lang="sk-SK" sz="2800" dirty="0" err="1" smtClean="0"/>
              <a:t>Network</a:t>
            </a:r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lvl="1"/>
            <a:r>
              <a:rPr lang="sk-SK" sz="2800" b="1" dirty="0" smtClean="0">
                <a:solidFill>
                  <a:srgbClr val="33CC33"/>
                </a:solidFill>
              </a:rPr>
              <a:t>Prínos</a:t>
            </a:r>
            <a:r>
              <a:rPr lang="en-US" sz="2800" b="1" dirty="0" smtClean="0">
                <a:solidFill>
                  <a:srgbClr val="33CC33"/>
                </a:solidFill>
              </a:rPr>
              <a:t>:</a:t>
            </a:r>
            <a:r>
              <a:rPr lang="sk-SK" sz="2800" b="1" dirty="0">
                <a:solidFill>
                  <a:srgbClr val="33CC33"/>
                </a:solidFill>
              </a:rPr>
              <a:t> </a:t>
            </a:r>
            <a:r>
              <a:rPr lang="sk-SK" sz="2800" b="1" dirty="0" smtClean="0">
                <a:solidFill>
                  <a:srgbClr val="33CC33"/>
                </a:solidFill>
              </a:rPr>
              <a:t>Kontinuálna výslovnosť hlások má svoje špecifické využitie, no nemá dostupné riešenia.</a:t>
            </a:r>
            <a:endParaRPr lang="en-US" sz="2800" b="1" dirty="0" smtClean="0">
              <a:solidFill>
                <a:srgbClr val="33CC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424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88640"/>
            <a:ext cx="9144000" cy="1080120"/>
          </a:xfrm>
          <a:prstGeom prst="rect">
            <a:avLst/>
          </a:prstGeom>
          <a:solidFill>
            <a:srgbClr val="C5E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TextBox 4"/>
          <p:cNvSpPr txBox="1"/>
          <p:nvPr/>
        </p:nvSpPr>
        <p:spPr>
          <a:xfrm>
            <a:off x="0" y="343979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4400" b="1" dirty="0" smtClean="0"/>
              <a:t>R</a:t>
            </a:r>
            <a:r>
              <a:rPr lang="sk-SK" sz="4400" b="1" dirty="0" smtClean="0"/>
              <a:t>obustné modely</a:t>
            </a:r>
            <a:endParaRPr lang="sk-SK" sz="4400" b="1" dirty="0"/>
          </a:p>
        </p:txBody>
      </p:sp>
      <p:sp>
        <p:nvSpPr>
          <p:cNvPr id="7" name="Obdĺžnik 6"/>
          <p:cNvSpPr/>
          <p:nvPr/>
        </p:nvSpPr>
        <p:spPr>
          <a:xfrm>
            <a:off x="395536" y="3284984"/>
            <a:ext cx="8424936" cy="2925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Dropout</a:t>
            </a:r>
            <a:r>
              <a:rPr lang="en-US" sz="2800" dirty="0" smtClean="0"/>
              <a:t> – </a:t>
            </a:r>
            <a:r>
              <a:rPr lang="en-US" sz="2800" dirty="0" err="1" smtClean="0"/>
              <a:t>Vynech</a:t>
            </a:r>
            <a:r>
              <a:rPr lang="sk-SK" sz="2800" dirty="0" err="1" smtClean="0"/>
              <a:t>ávanie</a:t>
            </a:r>
            <a:r>
              <a:rPr lang="sk-SK" sz="2800" dirty="0" smtClean="0"/>
              <a:t> neurónu s </a:t>
            </a:r>
            <a:r>
              <a:rPr lang="en-US" sz="2800" dirty="0" smtClean="0"/>
              <a:t>50% </a:t>
            </a:r>
            <a:r>
              <a:rPr lang="en-US" sz="2800" dirty="0" err="1" smtClean="0"/>
              <a:t>pravdepod</a:t>
            </a:r>
            <a:r>
              <a:rPr lang="en-US" sz="2800" dirty="0" smtClean="0"/>
              <a:t>.</a:t>
            </a:r>
            <a:endParaRPr lang="sk-SK" sz="2800" dirty="0" smtClean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sk-SK" sz="2800" dirty="0" smtClean="0">
                <a:solidFill>
                  <a:srgbClr val="FF0000"/>
                </a:solidFill>
              </a:rPr>
              <a:t>Pomalšie učenie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sk-SK" sz="2800" dirty="0" smtClean="0">
                <a:solidFill>
                  <a:srgbClr val="33CC33"/>
                </a:solidFill>
              </a:rPr>
              <a:t>Zníženie </a:t>
            </a:r>
            <a:r>
              <a:rPr lang="sk-SK" sz="2800" dirty="0" err="1" smtClean="0">
                <a:solidFill>
                  <a:srgbClr val="33CC33"/>
                </a:solidFill>
              </a:rPr>
              <a:t>koadaptácie</a:t>
            </a:r>
            <a:endParaRPr lang="en-US" sz="2800" dirty="0" smtClean="0">
              <a:solidFill>
                <a:srgbClr val="33CC33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sk-SK" sz="2800" dirty="0" smtClean="0">
                <a:solidFill>
                  <a:srgbClr val="33CC33"/>
                </a:solidFill>
              </a:rPr>
              <a:t>Odstránenie rizika pretrénovania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err="1" smtClean="0">
                <a:solidFill>
                  <a:srgbClr val="33CC33"/>
                </a:solidFill>
              </a:rPr>
              <a:t>Robu</a:t>
            </a:r>
            <a:r>
              <a:rPr lang="sk-SK" sz="2800" dirty="0" err="1" smtClean="0">
                <a:solidFill>
                  <a:srgbClr val="33CC33"/>
                </a:solidFill>
              </a:rPr>
              <a:t>stnosť</a:t>
            </a:r>
            <a:endParaRPr lang="en-US" sz="2800" dirty="0">
              <a:solidFill>
                <a:srgbClr val="33CC33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33CC33"/>
                </a:solidFill>
              </a:rPr>
              <a:t>Mo</a:t>
            </a:r>
            <a:r>
              <a:rPr lang="sk-SK" sz="2800" b="1" dirty="0" err="1" smtClean="0">
                <a:solidFill>
                  <a:srgbClr val="33CC33"/>
                </a:solidFill>
              </a:rPr>
              <a:t>žnosť</a:t>
            </a:r>
            <a:r>
              <a:rPr lang="sk-SK" sz="2800" b="1" dirty="0" smtClean="0">
                <a:solidFill>
                  <a:srgbClr val="33CC33"/>
                </a:solidFill>
              </a:rPr>
              <a:t> genetického paralelného trénovania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sk-SK" sz="2800" dirty="0" smtClean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9" name="Obdĺžnik 8"/>
          <p:cNvSpPr/>
          <p:nvPr/>
        </p:nvSpPr>
        <p:spPr>
          <a:xfrm>
            <a:off x="395536" y="1844824"/>
            <a:ext cx="84249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800" dirty="0"/>
              <a:t>S</a:t>
            </a:r>
            <a:r>
              <a:rPr lang="sk-SK" sz="2800" dirty="0" smtClean="0"/>
              <a:t>priemerovaním viacerých modelov dostaneme lepší model.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88717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88640"/>
            <a:ext cx="9144000" cy="1080120"/>
          </a:xfrm>
          <a:prstGeom prst="rect">
            <a:avLst/>
          </a:prstGeom>
          <a:solidFill>
            <a:srgbClr val="C5E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TextBox 4"/>
          <p:cNvSpPr txBox="1"/>
          <p:nvPr/>
        </p:nvSpPr>
        <p:spPr>
          <a:xfrm>
            <a:off x="0" y="343979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4400" b="1" dirty="0" smtClean="0"/>
              <a:t>Vyššia v</a:t>
            </a:r>
            <a:r>
              <a:rPr lang="sk-SK" sz="4400" b="1" dirty="0" smtClean="0"/>
              <a:t>ízia</a:t>
            </a:r>
            <a:endParaRPr lang="sk-SK" sz="4400" b="1" dirty="0"/>
          </a:p>
        </p:txBody>
      </p:sp>
      <p:sp>
        <p:nvSpPr>
          <p:cNvPr id="3" name="BlokTextu 2"/>
          <p:cNvSpPr txBox="1"/>
          <p:nvPr/>
        </p:nvSpPr>
        <p:spPr>
          <a:xfrm>
            <a:off x="467544" y="1628800"/>
            <a:ext cx="817000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3200" dirty="0" smtClean="0"/>
              <a:t>Spracovávať dáta z </a:t>
            </a:r>
            <a:r>
              <a:rPr lang="sk-SK" sz="3200" dirty="0" err="1" smtClean="0"/>
              <a:t>eye</a:t>
            </a:r>
            <a:r>
              <a:rPr lang="en-US" sz="3200" dirty="0" smtClean="0"/>
              <a:t>-</a:t>
            </a:r>
            <a:r>
              <a:rPr lang="sk-SK" sz="3200" dirty="0" err="1" smtClean="0"/>
              <a:t>trackera</a:t>
            </a:r>
            <a:r>
              <a:rPr lang="sk-SK" sz="3200" dirty="0" smtClean="0"/>
              <a:t> </a:t>
            </a:r>
            <a:r>
              <a:rPr lang="sk-SK" sz="3200" dirty="0" smtClean="0"/>
              <a:t>pomocou </a:t>
            </a:r>
            <a:r>
              <a:rPr lang="sk-SK" sz="3200" dirty="0" smtClean="0"/>
              <a:t>robustných modelov</a:t>
            </a:r>
            <a:endParaRPr lang="en-US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3200" dirty="0" smtClean="0"/>
              <a:t>Aplikovať paralelné genetické trénovanie na týchto dátach na fakultnom </a:t>
            </a:r>
            <a:r>
              <a:rPr lang="sk-SK" sz="3200" dirty="0" err="1" smtClean="0"/>
              <a:t>clusteri</a:t>
            </a:r>
            <a:r>
              <a:rPr lang="sk-SK" sz="3200" dirty="0" smtClean="0"/>
              <a:t> </a:t>
            </a:r>
            <a:endParaRPr lang="sk-SK" sz="3200" dirty="0" smtClean="0"/>
          </a:p>
          <a:p>
            <a:endParaRPr lang="sk-SK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3200" dirty="0" smtClean="0"/>
              <a:t>Keďže ide o pomerne nové poznatky </a:t>
            </a:r>
            <a:r>
              <a:rPr lang="en-US" sz="3200" dirty="0" smtClean="0"/>
              <a:t>(2012),</a:t>
            </a:r>
          </a:p>
          <a:p>
            <a:r>
              <a:rPr lang="en-US" sz="3200" dirty="0" smtClean="0"/>
              <a:t>     </a:t>
            </a:r>
            <a:r>
              <a:rPr lang="sk-SK" sz="3200" dirty="0" smtClean="0"/>
              <a:t>tieto prístupy sú </a:t>
            </a:r>
            <a:r>
              <a:rPr lang="sk-SK" sz="3200" dirty="0" smtClean="0"/>
              <a:t>ešte neprebádané</a:t>
            </a:r>
            <a:endParaRPr lang="sk-SK" sz="3200" dirty="0" smtClean="0"/>
          </a:p>
          <a:p>
            <a:r>
              <a:rPr lang="sk-SK" sz="3200" dirty="0"/>
              <a:t> </a:t>
            </a:r>
            <a:r>
              <a:rPr lang="sk-SK" sz="3200" dirty="0" smtClean="0"/>
              <a:t>    a majú veľký potenciál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405734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3080</TotalTime>
  <Words>284</Words>
  <Application>Microsoft Office PowerPoint</Application>
  <PresentationFormat>Prezentácia na obrazovke (4:3)</PresentationFormat>
  <Paragraphs>52</Paragraphs>
  <Slides>7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8" baseType="lpstr">
      <vt:lpstr>Office Theme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Mirzek</dc:creator>
  <cp:lastModifiedBy>Miroslav Šimek</cp:lastModifiedBy>
  <cp:revision>105</cp:revision>
  <dcterms:created xsi:type="dcterms:W3CDTF">2013-06-21T09:22:37Z</dcterms:created>
  <dcterms:modified xsi:type="dcterms:W3CDTF">2014-05-13T00:46:36Z</dcterms:modified>
</cp:coreProperties>
</file>