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57" r:id="rId3"/>
    <p:sldId id="270" r:id="rId4"/>
    <p:sldId id="282" r:id="rId5"/>
    <p:sldId id="271" r:id="rId6"/>
    <p:sldId id="269" r:id="rId7"/>
    <p:sldId id="268" r:id="rId8"/>
    <p:sldId id="273" r:id="rId9"/>
    <p:sldId id="272" r:id="rId10"/>
    <p:sldId id="274" r:id="rId11"/>
    <p:sldId id="275" r:id="rId12"/>
    <p:sldId id="277" r:id="rId13"/>
    <p:sldId id="283" r:id="rId14"/>
    <p:sldId id="258" r:id="rId15"/>
    <p:sldId id="259" r:id="rId16"/>
    <p:sldId id="260" r:id="rId17"/>
    <p:sldId id="261" r:id="rId18"/>
    <p:sldId id="284" r:id="rId19"/>
    <p:sldId id="285" r:id="rId20"/>
    <p:sldId id="286" r:id="rId21"/>
    <p:sldId id="263" r:id="rId22"/>
    <p:sldId id="266" r:id="rId23"/>
    <p:sldId id="264" r:id="rId24"/>
    <p:sldId id="265" r:id="rId25"/>
    <p:sldId id="267" r:id="rId26"/>
    <p:sldId id="287" r:id="rId27"/>
    <p:sldId id="288" r:id="rId28"/>
    <p:sldId id="289" r:id="rId29"/>
    <p:sldId id="291" r:id="rId30"/>
    <p:sldId id="290" r:id="rId31"/>
    <p:sldId id="281" r:id="rId3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1" autoAdjust="0"/>
    <p:restoredTop sz="86833" autoAdjust="0"/>
  </p:normalViewPr>
  <p:slideViewPr>
    <p:cSldViewPr>
      <p:cViewPr varScale="1">
        <p:scale>
          <a:sx n="65" d="100"/>
          <a:sy n="65" d="100"/>
        </p:scale>
        <p:origin x="1422" y="72"/>
      </p:cViewPr>
      <p:guideLst>
        <p:guide orient="horz" pos="2160"/>
        <p:guide pos="2880"/>
      </p:guideLst>
    </p:cSldViewPr>
  </p:slideViewPr>
  <p:outlineViewPr>
    <p:cViewPr>
      <p:scale>
        <a:sx n="33" d="100"/>
        <a:sy n="33" d="100"/>
      </p:scale>
      <p:origin x="0" y="-90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A863A-790C-4B57-9DDF-B516907FB736}" type="datetimeFigureOut">
              <a:rPr lang="en-US" smtClean="0"/>
              <a:t>11/12/2015</a:t>
            </a:fld>
            <a:endParaRPr lang="en-US"/>
          </a:p>
        </p:txBody>
      </p:sp>
      <p:sp>
        <p:nvSpPr>
          <p:cNvPr id="4" name="Zástupný symbol obrazu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B1F87-7648-4EF0-A2B5-B5CB10F5EA81}" type="slidenum">
              <a:rPr lang="en-US" smtClean="0"/>
              <a:t>‹#›</a:t>
            </a:fld>
            <a:endParaRPr lang="en-US"/>
          </a:p>
        </p:txBody>
      </p:sp>
    </p:spTree>
    <p:extLst>
      <p:ext uri="{BB962C8B-B14F-4D97-AF65-F5344CB8AC3E}">
        <p14:creationId xmlns:p14="http://schemas.microsoft.com/office/powerpoint/2010/main" val="2006886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US"/>
          </a:p>
        </p:txBody>
      </p:sp>
      <p:sp>
        <p:nvSpPr>
          <p:cNvPr id="4" name="Zástupný symbol čísla snímky 3"/>
          <p:cNvSpPr>
            <a:spLocks noGrp="1"/>
          </p:cNvSpPr>
          <p:nvPr>
            <p:ph type="sldNum" sz="quarter" idx="10"/>
          </p:nvPr>
        </p:nvSpPr>
        <p:spPr/>
        <p:txBody>
          <a:bodyPr/>
          <a:lstStyle/>
          <a:p>
            <a:fld id="{57BB1F87-7648-4EF0-A2B5-B5CB10F5EA81}" type="slidenum">
              <a:rPr lang="en-US" smtClean="0"/>
              <a:t>2</a:t>
            </a:fld>
            <a:endParaRPr lang="en-US"/>
          </a:p>
        </p:txBody>
      </p:sp>
    </p:spTree>
    <p:extLst>
      <p:ext uri="{BB962C8B-B14F-4D97-AF65-F5344CB8AC3E}">
        <p14:creationId xmlns:p14="http://schemas.microsoft.com/office/powerpoint/2010/main" val="248770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57BB1F87-7648-4EF0-A2B5-B5CB10F5EA81}" type="slidenum">
              <a:rPr lang="en-US" smtClean="0"/>
              <a:t>21</a:t>
            </a:fld>
            <a:endParaRPr lang="en-US"/>
          </a:p>
        </p:txBody>
      </p:sp>
    </p:spTree>
    <p:extLst>
      <p:ext uri="{BB962C8B-B14F-4D97-AF65-F5344CB8AC3E}">
        <p14:creationId xmlns:p14="http://schemas.microsoft.com/office/powerpoint/2010/main" val="199871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ukazka</a:t>
            </a:r>
            <a:endParaRPr lang="sk-SK" dirty="0"/>
          </a:p>
        </p:txBody>
      </p:sp>
      <p:sp>
        <p:nvSpPr>
          <p:cNvPr id="4" name="Slide Number Placeholder 3"/>
          <p:cNvSpPr>
            <a:spLocks noGrp="1"/>
          </p:cNvSpPr>
          <p:nvPr>
            <p:ph type="sldNum" sz="quarter" idx="10"/>
          </p:nvPr>
        </p:nvSpPr>
        <p:spPr/>
        <p:txBody>
          <a:bodyPr/>
          <a:lstStyle/>
          <a:p>
            <a:fld id="{57BB1F87-7648-4EF0-A2B5-B5CB10F5EA81}" type="slidenum">
              <a:rPr lang="en-US" smtClean="0"/>
              <a:t>24</a:t>
            </a:fld>
            <a:endParaRPr lang="en-US"/>
          </a:p>
        </p:txBody>
      </p:sp>
    </p:spTree>
    <p:extLst>
      <p:ext uri="{BB962C8B-B14F-4D97-AF65-F5344CB8AC3E}">
        <p14:creationId xmlns:p14="http://schemas.microsoft.com/office/powerpoint/2010/main" val="273023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57BB1F87-7648-4EF0-A2B5-B5CB10F5EA81}" type="slidenum">
              <a:rPr lang="en-US" smtClean="0"/>
              <a:t>26</a:t>
            </a:fld>
            <a:endParaRPr lang="en-US"/>
          </a:p>
        </p:txBody>
      </p:sp>
    </p:spTree>
    <p:extLst>
      <p:ext uri="{BB962C8B-B14F-4D97-AF65-F5344CB8AC3E}">
        <p14:creationId xmlns:p14="http://schemas.microsoft.com/office/powerpoint/2010/main" val="330075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57BB1F87-7648-4EF0-A2B5-B5CB10F5EA81}" type="slidenum">
              <a:rPr lang="en-US" smtClean="0"/>
              <a:t>4</a:t>
            </a:fld>
            <a:endParaRPr lang="en-US"/>
          </a:p>
        </p:txBody>
      </p:sp>
    </p:spTree>
    <p:extLst>
      <p:ext uri="{BB962C8B-B14F-4D97-AF65-F5344CB8AC3E}">
        <p14:creationId xmlns:p14="http://schemas.microsoft.com/office/powerpoint/2010/main" val="143091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549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57BB1F87-7648-4EF0-A2B5-B5CB10F5EA81}" type="slidenum">
              <a:rPr lang="en-US" smtClean="0"/>
              <a:t>13</a:t>
            </a:fld>
            <a:endParaRPr lang="en-US"/>
          </a:p>
        </p:txBody>
      </p:sp>
    </p:spTree>
    <p:extLst>
      <p:ext uri="{BB962C8B-B14F-4D97-AF65-F5344CB8AC3E}">
        <p14:creationId xmlns:p14="http://schemas.microsoft.com/office/powerpoint/2010/main" val="318284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lvl="0">
              <a:buSzPct val="45000"/>
              <a:buFont typeface="StarSymbol"/>
              <a:buNone/>
            </a:pPr>
            <a:r>
              <a:rPr lang="sk-SK" dirty="0" err="1" smtClean="0"/>
              <a:t>Up</a:t>
            </a:r>
            <a:r>
              <a:rPr lang="sk-SK" dirty="0" smtClean="0"/>
              <a:t> to 20 </a:t>
            </a:r>
            <a:r>
              <a:rPr lang="sk-SK" dirty="0" err="1" smtClean="0"/>
              <a:t>users</a:t>
            </a:r>
            <a:r>
              <a:rPr lang="sk-SK" dirty="0" smtClean="0"/>
              <a:t> at </a:t>
            </a:r>
            <a:r>
              <a:rPr lang="sk-SK" dirty="0" err="1" smtClean="0"/>
              <a:t>the</a:t>
            </a:r>
            <a:r>
              <a:rPr lang="sk-SK" dirty="0" smtClean="0"/>
              <a:t> </a:t>
            </a:r>
            <a:r>
              <a:rPr lang="sk-SK" dirty="0" err="1" smtClean="0"/>
              <a:t>same</a:t>
            </a:r>
            <a:r>
              <a:rPr lang="sk-SK" dirty="0" smtClean="0"/>
              <a:t> </a:t>
            </a:r>
            <a:r>
              <a:rPr lang="sk-SK" dirty="0" err="1" smtClean="0"/>
              <a:t>time</a:t>
            </a:r>
            <a:endParaRPr lang="sk-SK" dirty="0" smtClean="0"/>
          </a:p>
          <a:p>
            <a:pPr lvl="0">
              <a:buSzPct val="45000"/>
              <a:buFont typeface="StarSymbol"/>
              <a:buNone/>
            </a:pPr>
            <a:r>
              <a:rPr lang="sk-SK" dirty="0" err="1" smtClean="0"/>
              <a:t>Eyetracker</a:t>
            </a:r>
            <a:r>
              <a:rPr lang="sk-SK" dirty="0" smtClean="0"/>
              <a:t> </a:t>
            </a:r>
            <a:r>
              <a:rPr lang="sk-SK" dirty="0" err="1" smtClean="0"/>
              <a:t>data</a:t>
            </a:r>
            <a:r>
              <a:rPr lang="sk-SK" dirty="0" smtClean="0"/>
              <a:t> </a:t>
            </a:r>
            <a:r>
              <a:rPr lang="sk-SK" dirty="0" err="1" smtClean="0"/>
              <a:t>for</a:t>
            </a:r>
            <a:r>
              <a:rPr lang="sk-SK" dirty="0" smtClean="0"/>
              <a:t> </a:t>
            </a:r>
            <a:r>
              <a:rPr lang="sk-SK" dirty="0" err="1" smtClean="0"/>
              <a:t>each</a:t>
            </a:r>
            <a:r>
              <a:rPr lang="sk-SK" dirty="0" smtClean="0"/>
              <a:t> user</a:t>
            </a:r>
          </a:p>
          <a:p>
            <a:pPr lvl="0">
              <a:buSzPct val="45000"/>
              <a:buFont typeface="StarSymbol"/>
              <a:buNone/>
            </a:pPr>
            <a:r>
              <a:rPr lang="sk-SK" dirty="0" smtClean="0"/>
              <a:t>50 </a:t>
            </a:r>
            <a:r>
              <a:rPr lang="sk-SK" dirty="0" err="1" smtClean="0"/>
              <a:t>people</a:t>
            </a:r>
            <a:r>
              <a:rPr lang="sk-SK" dirty="0" smtClean="0"/>
              <a:t> </a:t>
            </a:r>
            <a:r>
              <a:rPr lang="sk-SK" dirty="0" err="1" smtClean="0"/>
              <a:t>during</a:t>
            </a:r>
            <a:r>
              <a:rPr lang="sk-SK" dirty="0" smtClean="0"/>
              <a:t> </a:t>
            </a:r>
            <a:r>
              <a:rPr lang="sk-SK" dirty="0" err="1" smtClean="0"/>
              <a:t>one</a:t>
            </a:r>
            <a:r>
              <a:rPr lang="sk-SK" dirty="0" smtClean="0"/>
              <a:t> </a:t>
            </a:r>
            <a:r>
              <a:rPr lang="sk-SK" dirty="0" err="1" smtClean="0"/>
              <a:t>day</a:t>
            </a:r>
            <a:endParaRPr lang="sk-SK" dirty="0" smtClean="0"/>
          </a:p>
          <a:p>
            <a:pPr lvl="0">
              <a:buSzPct val="45000"/>
              <a:buFont typeface="StarSymbol"/>
              <a:buNone/>
            </a:pPr>
            <a:r>
              <a:rPr lang="sk-SK" dirty="0" smtClean="0"/>
              <a:t>~2,5GB of </a:t>
            </a:r>
            <a:r>
              <a:rPr lang="sk-SK" dirty="0" err="1" smtClean="0"/>
              <a:t>raw</a:t>
            </a:r>
            <a:r>
              <a:rPr lang="sk-SK" dirty="0" smtClean="0"/>
              <a:t> </a:t>
            </a:r>
            <a:r>
              <a:rPr lang="sk-SK" dirty="0" err="1" smtClean="0"/>
              <a:t>csv</a:t>
            </a:r>
            <a:r>
              <a:rPr lang="sk-SK" dirty="0" smtClean="0"/>
              <a:t> </a:t>
            </a:r>
            <a:r>
              <a:rPr lang="sk-SK" dirty="0" err="1" smtClean="0"/>
              <a:t>data</a:t>
            </a:r>
            <a:endParaRPr lang="sk-SK" dirty="0" smtClean="0"/>
          </a:p>
          <a:p>
            <a:pPr lvl="0">
              <a:buSzPct val="45000"/>
              <a:buFont typeface="StarSymbol"/>
              <a:buNone/>
            </a:pPr>
            <a:r>
              <a:rPr lang="sk-SK" dirty="0" err="1" smtClean="0"/>
              <a:t>Need</a:t>
            </a:r>
            <a:r>
              <a:rPr lang="sk-SK" dirty="0" smtClean="0"/>
              <a:t> </a:t>
            </a:r>
            <a:r>
              <a:rPr lang="sk-SK" dirty="0" err="1" smtClean="0"/>
              <a:t>for</a:t>
            </a:r>
            <a:r>
              <a:rPr lang="sk-SK" dirty="0" smtClean="0"/>
              <a:t> </a:t>
            </a:r>
            <a:r>
              <a:rPr lang="sk-SK" dirty="0" err="1" smtClean="0"/>
              <a:t>data</a:t>
            </a:r>
            <a:r>
              <a:rPr lang="sk-SK" dirty="0" smtClean="0"/>
              <a:t> </a:t>
            </a:r>
            <a:r>
              <a:rPr lang="sk-SK" dirty="0" err="1" smtClean="0"/>
              <a:t>preprocessing</a:t>
            </a:r>
            <a:endParaRPr lang="sk-SK" dirty="0" smtClean="0"/>
          </a:p>
          <a:p>
            <a:endParaRPr lang="en-US" dirty="0"/>
          </a:p>
        </p:txBody>
      </p:sp>
      <p:sp>
        <p:nvSpPr>
          <p:cNvPr id="4" name="Zástupný symbol čísla snímky 3"/>
          <p:cNvSpPr>
            <a:spLocks noGrp="1"/>
          </p:cNvSpPr>
          <p:nvPr>
            <p:ph type="sldNum" sz="quarter" idx="10"/>
          </p:nvPr>
        </p:nvSpPr>
        <p:spPr/>
        <p:txBody>
          <a:bodyPr/>
          <a:lstStyle/>
          <a:p>
            <a:fld id="{57BB1F87-7648-4EF0-A2B5-B5CB10F5EA81}" type="slidenum">
              <a:rPr lang="en-US" smtClean="0"/>
              <a:t>14</a:t>
            </a:fld>
            <a:endParaRPr lang="en-US"/>
          </a:p>
        </p:txBody>
      </p:sp>
    </p:spTree>
    <p:extLst>
      <p:ext uri="{BB962C8B-B14F-4D97-AF65-F5344CB8AC3E}">
        <p14:creationId xmlns:p14="http://schemas.microsoft.com/office/powerpoint/2010/main" val="55232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US"/>
          </a:p>
        </p:txBody>
      </p:sp>
      <p:sp>
        <p:nvSpPr>
          <p:cNvPr id="4" name="Zástupný symbol čísla snímky 3"/>
          <p:cNvSpPr>
            <a:spLocks noGrp="1"/>
          </p:cNvSpPr>
          <p:nvPr>
            <p:ph type="sldNum" sz="quarter" idx="10"/>
          </p:nvPr>
        </p:nvSpPr>
        <p:spPr/>
        <p:txBody>
          <a:bodyPr/>
          <a:lstStyle/>
          <a:p>
            <a:fld id="{57BB1F87-7648-4EF0-A2B5-B5CB10F5EA81}" type="slidenum">
              <a:rPr lang="en-US" smtClean="0"/>
              <a:t>16</a:t>
            </a:fld>
            <a:endParaRPr lang="en-US"/>
          </a:p>
        </p:txBody>
      </p:sp>
    </p:spTree>
    <p:extLst>
      <p:ext uri="{BB962C8B-B14F-4D97-AF65-F5344CB8AC3E}">
        <p14:creationId xmlns:p14="http://schemas.microsoft.com/office/powerpoint/2010/main" val="359348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k-SK" sz="1200" b="0" i="0" u="none" strike="noStrike" kern="1200" dirty="0" smtClean="0">
                <a:solidFill>
                  <a:schemeClr val="tx1"/>
                </a:solidFill>
                <a:effectLst/>
                <a:latin typeface="+mn-lt"/>
                <a:ea typeface="+mn-ea"/>
                <a:cs typeface="+mn-cs"/>
              </a:rPr>
              <a:t>H1. Používateľ pri správaní, ktoré spôsobuje skresľovanie informácií, zameria svoj pohľad najskôr na extrémne (krajné) odpovede</a:t>
            </a:r>
            <a:endParaRPr lang="sk-SK" b="0" dirty="0" smtClean="0">
              <a:effectLst/>
            </a:endParaRPr>
          </a:p>
          <a:p>
            <a:r>
              <a:rPr lang="sk-SK" sz="1200" b="0" i="0" u="none" strike="noStrike" kern="1200" dirty="0" smtClean="0">
                <a:solidFill>
                  <a:schemeClr val="tx1"/>
                </a:solidFill>
                <a:effectLst/>
                <a:latin typeface="+mn-lt"/>
                <a:ea typeface="+mn-ea"/>
                <a:cs typeface="+mn-cs"/>
              </a:rPr>
              <a:t>H2. Klamanie je v danom návrhu experimentu kognitívne menej náročné a teda odpovedanie trvá kratšiu dobu</a:t>
            </a:r>
            <a:endParaRPr lang="sk-SK" dirty="0"/>
          </a:p>
        </p:txBody>
      </p:sp>
      <p:sp>
        <p:nvSpPr>
          <p:cNvPr id="4" name="Slide Number Placeholder 3"/>
          <p:cNvSpPr>
            <a:spLocks noGrp="1"/>
          </p:cNvSpPr>
          <p:nvPr>
            <p:ph type="sldNum" sz="quarter" idx="10"/>
          </p:nvPr>
        </p:nvSpPr>
        <p:spPr/>
        <p:txBody>
          <a:bodyPr/>
          <a:lstStyle/>
          <a:p>
            <a:fld id="{57BB1F87-7648-4EF0-A2B5-B5CB10F5EA81}" type="slidenum">
              <a:rPr lang="en-US" smtClean="0"/>
              <a:t>18</a:t>
            </a:fld>
            <a:endParaRPr lang="en-US"/>
          </a:p>
        </p:txBody>
      </p:sp>
    </p:spTree>
    <p:extLst>
      <p:ext uri="{BB962C8B-B14F-4D97-AF65-F5344CB8AC3E}">
        <p14:creationId xmlns:p14="http://schemas.microsoft.com/office/powerpoint/2010/main" val="1231352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US"/>
          </a:p>
        </p:txBody>
      </p:sp>
      <p:sp>
        <p:nvSpPr>
          <p:cNvPr id="4" name="Zástupný symbol čísla snímky 3"/>
          <p:cNvSpPr>
            <a:spLocks noGrp="1"/>
          </p:cNvSpPr>
          <p:nvPr>
            <p:ph type="sldNum" sz="quarter" idx="10"/>
          </p:nvPr>
        </p:nvSpPr>
        <p:spPr/>
        <p:txBody>
          <a:bodyPr/>
          <a:lstStyle/>
          <a:p>
            <a:fld id="{57BB1F87-7648-4EF0-A2B5-B5CB10F5EA81}" type="slidenum">
              <a:rPr lang="en-US" smtClean="0"/>
              <a:t>19</a:t>
            </a:fld>
            <a:endParaRPr lang="en-US"/>
          </a:p>
        </p:txBody>
      </p:sp>
    </p:spTree>
    <p:extLst>
      <p:ext uri="{BB962C8B-B14F-4D97-AF65-F5344CB8AC3E}">
        <p14:creationId xmlns:p14="http://schemas.microsoft.com/office/powerpoint/2010/main" val="331564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sk-SK" dirty="0" smtClean="0"/>
              <a:t>Z výsledkov môžeme vidieť, že niektoré z metrík sa ukazujú ako štatisticky významné.</a:t>
            </a:r>
          </a:p>
          <a:p>
            <a:pPr lvl="0"/>
            <a:r>
              <a:rPr lang="sk-SK" dirty="0" smtClean="0"/>
              <a:t>Pri prvej fixácii na odpoveď sme sledovali či používateľ po prečítaní otázky zameral svoj pohľad najskôr na krajné odpovede alebo na stredné odpovede. Pri zavádzaní bol pohľad častejšie zameraný na krajné odpovede ako na stredné</a:t>
            </a:r>
          </a:p>
          <a:p>
            <a:pPr lvl="0"/>
            <a:r>
              <a:rPr lang="sk-SK" dirty="0" smtClean="0"/>
              <a:t>Reakčným časom sme merali čas od zobrazenia otázky do jej zodpovedania. Štatisticky pri zavádzaní používateľom trvalo zodpovedanie otázky dlhšie.</a:t>
            </a:r>
          </a:p>
          <a:p>
            <a:pPr lvl="0"/>
            <a:r>
              <a:rPr lang="sk-SK" dirty="0" smtClean="0"/>
              <a:t>Pri priemer zreničky sme sledovali rozdiel medzi </a:t>
            </a:r>
            <a:r>
              <a:rPr lang="sk-SK" dirty="0" err="1" smtClean="0"/>
              <a:t>primerom</a:t>
            </a:r>
            <a:r>
              <a:rPr lang="sk-SK" dirty="0" smtClean="0"/>
              <a:t> zreničky v čase -1200ms a v čase +800ms po zodpovedaní otázky, a štatisticky bol tento rozdiel väčší pri pravdivých odpovediach</a:t>
            </a:r>
          </a:p>
          <a:p>
            <a:endParaRPr lang="sk-SK" dirty="0"/>
          </a:p>
        </p:txBody>
      </p:sp>
      <p:sp>
        <p:nvSpPr>
          <p:cNvPr id="4" name="Slide Number Placeholder 3"/>
          <p:cNvSpPr>
            <a:spLocks noGrp="1"/>
          </p:cNvSpPr>
          <p:nvPr>
            <p:ph type="sldNum" sz="quarter" idx="10"/>
          </p:nvPr>
        </p:nvSpPr>
        <p:spPr/>
        <p:txBody>
          <a:bodyPr/>
          <a:lstStyle/>
          <a:p>
            <a:fld id="{57BB1F87-7648-4EF0-A2B5-B5CB10F5EA81}" type="slidenum">
              <a:rPr lang="en-US" smtClean="0"/>
              <a:t>20</a:t>
            </a:fld>
            <a:endParaRPr lang="en-US"/>
          </a:p>
        </p:txBody>
      </p:sp>
    </p:spTree>
    <p:extLst>
      <p:ext uri="{BB962C8B-B14F-4D97-AF65-F5344CB8AC3E}">
        <p14:creationId xmlns:p14="http://schemas.microsoft.com/office/powerpoint/2010/main" val="1066949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116633"/>
            <a:ext cx="8424936" cy="936103"/>
          </a:xfrm>
        </p:spPr>
        <p:txBody>
          <a:bodyPr anchor="ctr">
            <a:normAutofit/>
          </a:bodyPr>
          <a:lstStyle>
            <a:lvl1pPr algn="l">
              <a:defRPr sz="3200"/>
            </a:lvl1pPr>
          </a:lstStyle>
          <a:p>
            <a:r>
              <a:rPr lang="sk-SK" smtClean="0"/>
              <a:t>Kliknite sem a upravte štýl predlohy nadpisov.</a:t>
            </a:r>
            <a:endParaRPr lang="sk-SK" dirty="0"/>
          </a:p>
        </p:txBody>
      </p:sp>
      <p:sp>
        <p:nvSpPr>
          <p:cNvPr id="3" name="Podnadpis 2"/>
          <p:cNvSpPr>
            <a:spLocks noGrp="1"/>
          </p:cNvSpPr>
          <p:nvPr>
            <p:ph type="subTitle" idx="1"/>
          </p:nvPr>
        </p:nvSpPr>
        <p:spPr>
          <a:xfrm>
            <a:off x="395536" y="4437112"/>
            <a:ext cx="7376864" cy="12016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dirty="0"/>
          </a:p>
        </p:txBody>
      </p:sp>
      <p:sp>
        <p:nvSpPr>
          <p:cNvPr id="7" name="Rectangle 6"/>
          <p:cNvSpPr/>
          <p:nvPr userDrawn="1"/>
        </p:nvSpPr>
        <p:spPr>
          <a:xfrm>
            <a:off x="6156176" y="6165304"/>
            <a:ext cx="2987824"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5805264"/>
            <a:ext cx="2664296" cy="955414"/>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306" t="9405" r="4121" b="15099"/>
          <a:stretch/>
        </p:blipFill>
        <p:spPr>
          <a:xfrm>
            <a:off x="4644008" y="5877272"/>
            <a:ext cx="4032448" cy="7200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päty 4"/>
          <p:cNvSpPr>
            <a:spLocks noGrp="1"/>
          </p:cNvSpPr>
          <p:nvPr>
            <p:ph type="ftr" sz="quarter" idx="11"/>
          </p:nvPr>
        </p:nvSpPr>
        <p:spPr>
          <a:xfrm>
            <a:off x="3124200" y="6356350"/>
            <a:ext cx="2895600" cy="365125"/>
          </a:xfrm>
          <a:prstGeom prst="rect">
            <a:avLst/>
          </a:prstGeom>
        </p:spPr>
        <p:txBody>
          <a:bodyPr/>
          <a:lstStyle/>
          <a:p>
            <a:endParaRPr lang="sk-SK"/>
          </a:p>
        </p:txBody>
      </p:sp>
      <p:sp>
        <p:nvSpPr>
          <p:cNvPr id="6" name="Zástupný symbol čísla snímky 5"/>
          <p:cNvSpPr>
            <a:spLocks noGrp="1"/>
          </p:cNvSpPr>
          <p:nvPr>
            <p:ph type="sldNum" sz="quarter" idx="12"/>
          </p:nvPr>
        </p:nvSpPr>
        <p:spPr/>
        <p:txBody>
          <a:bodyPr/>
          <a:lstStyle/>
          <a:p>
            <a:fld id="{D920B1B5-D958-4A91-AE1D-A2AAAB5B3981}"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päty 4"/>
          <p:cNvSpPr>
            <a:spLocks noGrp="1"/>
          </p:cNvSpPr>
          <p:nvPr>
            <p:ph type="ftr" sz="quarter" idx="11"/>
          </p:nvPr>
        </p:nvSpPr>
        <p:spPr>
          <a:xfrm>
            <a:off x="3124200" y="6356350"/>
            <a:ext cx="2895600" cy="365125"/>
          </a:xfrm>
          <a:prstGeom prst="rect">
            <a:avLst/>
          </a:prstGeom>
        </p:spPr>
        <p:txBody>
          <a:bodyPr/>
          <a:lstStyle/>
          <a:p>
            <a:endParaRPr lang="sk-SK"/>
          </a:p>
        </p:txBody>
      </p:sp>
      <p:sp>
        <p:nvSpPr>
          <p:cNvPr id="6" name="Zástupný symbol čísla snímky 5"/>
          <p:cNvSpPr>
            <a:spLocks noGrp="1"/>
          </p:cNvSpPr>
          <p:nvPr>
            <p:ph type="sldNum" sz="quarter" idx="12"/>
          </p:nvPr>
        </p:nvSpPr>
        <p:spPr/>
        <p:txBody>
          <a:bodyPr/>
          <a:lstStyle/>
          <a:p>
            <a:fld id="{D920B1B5-D958-4A91-AE1D-A2AAAB5B3981}"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dirty="0"/>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dirty="0"/>
          </a:p>
        </p:txBody>
      </p:sp>
      <p:sp>
        <p:nvSpPr>
          <p:cNvPr id="5" name="Zástupný symbol päty 4"/>
          <p:cNvSpPr>
            <a:spLocks noGrp="1"/>
          </p:cNvSpPr>
          <p:nvPr>
            <p:ph type="ftr" sz="quarter" idx="11"/>
          </p:nvPr>
        </p:nvSpPr>
        <p:spPr>
          <a:xfrm>
            <a:off x="3124200" y="6356350"/>
            <a:ext cx="2895600" cy="365125"/>
          </a:xfrm>
          <a:prstGeom prst="rect">
            <a:avLst/>
          </a:prstGeom>
        </p:spPr>
        <p:txBody>
          <a:bodyPr/>
          <a:lstStyle/>
          <a:p>
            <a:endParaRPr lang="sk-SK"/>
          </a:p>
        </p:txBody>
      </p:sp>
      <p:sp>
        <p:nvSpPr>
          <p:cNvPr id="6" name="Zástupný symbol čísla snímky 5"/>
          <p:cNvSpPr>
            <a:spLocks noGrp="1"/>
          </p:cNvSpPr>
          <p:nvPr>
            <p:ph type="sldNum" sz="quarter" idx="12"/>
          </p:nvPr>
        </p:nvSpPr>
        <p:spPr/>
        <p:txBody>
          <a:bodyPr/>
          <a:lstStyle/>
          <a:p>
            <a:fld id="{D920B1B5-D958-4A91-AE1D-A2AAAB5B3981}"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dirty="0"/>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5" name="Zástupný symbol päty 4"/>
          <p:cNvSpPr>
            <a:spLocks noGrp="1"/>
          </p:cNvSpPr>
          <p:nvPr>
            <p:ph type="ftr" sz="quarter" idx="11"/>
          </p:nvPr>
        </p:nvSpPr>
        <p:spPr>
          <a:xfrm>
            <a:off x="3124200" y="6356350"/>
            <a:ext cx="2895600" cy="365125"/>
          </a:xfrm>
          <a:prstGeom prst="rect">
            <a:avLst/>
          </a:prstGeom>
        </p:spPr>
        <p:txBody>
          <a:bodyPr/>
          <a:lstStyle/>
          <a:p>
            <a:endParaRPr lang="sk-SK"/>
          </a:p>
        </p:txBody>
      </p:sp>
      <p:sp>
        <p:nvSpPr>
          <p:cNvPr id="6" name="Zástupný symbol čísla snímky 5"/>
          <p:cNvSpPr>
            <a:spLocks noGrp="1"/>
          </p:cNvSpPr>
          <p:nvPr>
            <p:ph type="sldNum" sz="quarter" idx="12"/>
          </p:nvPr>
        </p:nvSpPr>
        <p:spPr/>
        <p:txBody>
          <a:bodyPr/>
          <a:lstStyle/>
          <a:p>
            <a:fld id="{D920B1B5-D958-4A91-AE1D-A2AAAB5B3981}"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dirty="0"/>
          </a:p>
        </p:txBody>
      </p:sp>
      <p:sp>
        <p:nvSpPr>
          <p:cNvPr id="3" name="Zástupný symbol obsahu 2"/>
          <p:cNvSpPr>
            <a:spLocks noGrp="1"/>
          </p:cNvSpPr>
          <p:nvPr>
            <p:ph sz="half" idx="1"/>
          </p:nvPr>
        </p:nvSpPr>
        <p:spPr>
          <a:xfrm>
            <a:off x="457200" y="1600200"/>
            <a:ext cx="4038600" cy="4525963"/>
          </a:xfrm>
        </p:spPr>
        <p:txBody>
          <a:bodyPr/>
          <a:lstStyle>
            <a:lvl1pPr>
              <a:defRPr sz="24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sk-SK" dirty="0" smtClean="0"/>
              <a:t>Kliknite sem a upravte štýly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sk-SK" dirty="0"/>
          </a:p>
        </p:txBody>
      </p:sp>
      <p:sp>
        <p:nvSpPr>
          <p:cNvPr id="4" name="Zástupný symbol obsahu 3"/>
          <p:cNvSpPr>
            <a:spLocks noGrp="1"/>
          </p:cNvSpPr>
          <p:nvPr>
            <p:ph sz="half" idx="2"/>
          </p:nvPr>
        </p:nvSpPr>
        <p:spPr>
          <a:xfrm>
            <a:off x="4648200" y="1600200"/>
            <a:ext cx="4038600" cy="4525963"/>
          </a:xfrm>
        </p:spPr>
        <p:txBody>
          <a:bodyPr/>
          <a:lstStyle>
            <a:lvl1pPr>
              <a:defRPr sz="24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sk-SK" dirty="0" smtClean="0"/>
              <a:t>Kliknite sem a upravte štýly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sk-SK" dirty="0"/>
          </a:p>
        </p:txBody>
      </p:sp>
      <p:sp>
        <p:nvSpPr>
          <p:cNvPr id="6" name="Zástupný symbol päty 5"/>
          <p:cNvSpPr>
            <a:spLocks noGrp="1"/>
          </p:cNvSpPr>
          <p:nvPr>
            <p:ph type="ftr" sz="quarter" idx="11"/>
          </p:nvPr>
        </p:nvSpPr>
        <p:spPr>
          <a:xfrm>
            <a:off x="3124200" y="6356350"/>
            <a:ext cx="2895600" cy="365125"/>
          </a:xfrm>
          <a:prstGeom prst="rect">
            <a:avLst/>
          </a:prstGeom>
        </p:spPr>
        <p:txBody>
          <a:bodyPr/>
          <a:lstStyle/>
          <a:p>
            <a:endParaRPr lang="sk-SK"/>
          </a:p>
        </p:txBody>
      </p:sp>
      <p:sp>
        <p:nvSpPr>
          <p:cNvPr id="7" name="Zástupný symbol čísla snímky 6"/>
          <p:cNvSpPr>
            <a:spLocks noGrp="1"/>
          </p:cNvSpPr>
          <p:nvPr>
            <p:ph type="sldNum" sz="quarter" idx="12"/>
          </p:nvPr>
        </p:nvSpPr>
        <p:spPr/>
        <p:txBody>
          <a:bodyPr/>
          <a:lstStyle/>
          <a:p>
            <a:fld id="{D920B1B5-D958-4A91-AE1D-A2AAAB5B3981}"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dirty="0"/>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dirty="0"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1800"/>
            </a:lvl2pPr>
            <a:lvl3pPr>
              <a:defRPr sz="1400"/>
            </a:lvl3pPr>
            <a:lvl4pPr>
              <a:defRPr sz="1400"/>
            </a:lvl4pPr>
            <a:lvl5pPr>
              <a:defRPr sz="1400"/>
            </a:lvl5pPr>
            <a:lvl6pPr>
              <a:defRPr sz="1600"/>
            </a:lvl6pPr>
            <a:lvl7pPr>
              <a:defRPr sz="1600"/>
            </a:lvl7pPr>
            <a:lvl8pPr>
              <a:defRPr sz="1600"/>
            </a:lvl8pPr>
            <a:lvl9pPr>
              <a:defRPr sz="1600"/>
            </a:lvl9pPr>
          </a:lstStyle>
          <a:p>
            <a:pPr lvl="0"/>
            <a:r>
              <a:rPr lang="sk-SK" dirty="0" smtClean="0"/>
              <a:t>Kliknite sem a upravte štýly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sk-SK" dirty="0"/>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1800"/>
            </a:lvl2pPr>
            <a:lvl3pPr>
              <a:defRPr sz="1400"/>
            </a:lvl3pPr>
            <a:lvl4pPr>
              <a:defRPr sz="1400"/>
            </a:lvl4pPr>
            <a:lvl5pPr>
              <a:defRPr sz="1400"/>
            </a:lvl5pPr>
            <a:lvl6pPr>
              <a:defRPr sz="1600"/>
            </a:lvl6pPr>
            <a:lvl7pPr>
              <a:defRPr sz="1600"/>
            </a:lvl7pPr>
            <a:lvl8pPr>
              <a:defRPr sz="1600"/>
            </a:lvl8pPr>
            <a:lvl9pPr>
              <a:defRPr sz="1600"/>
            </a:lvl9pPr>
          </a:lstStyle>
          <a:p>
            <a:pPr lvl="0"/>
            <a:r>
              <a:rPr lang="sk-SK" dirty="0" smtClean="0"/>
              <a:t>Kliknite sem a upravte štýly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sk-SK" dirty="0"/>
          </a:p>
        </p:txBody>
      </p:sp>
      <p:sp>
        <p:nvSpPr>
          <p:cNvPr id="8" name="Zástupný symbol päty 7"/>
          <p:cNvSpPr>
            <a:spLocks noGrp="1"/>
          </p:cNvSpPr>
          <p:nvPr>
            <p:ph type="ftr" sz="quarter" idx="11"/>
          </p:nvPr>
        </p:nvSpPr>
        <p:spPr>
          <a:xfrm>
            <a:off x="3124200" y="6356350"/>
            <a:ext cx="2895600" cy="365125"/>
          </a:xfrm>
          <a:prstGeom prst="rect">
            <a:avLst/>
          </a:prstGeom>
        </p:spPr>
        <p:txBody>
          <a:bodyPr/>
          <a:lstStyle/>
          <a:p>
            <a:endParaRPr lang="sk-SK"/>
          </a:p>
        </p:txBody>
      </p:sp>
      <p:sp>
        <p:nvSpPr>
          <p:cNvPr id="9" name="Zástupný symbol čísla snímky 8"/>
          <p:cNvSpPr>
            <a:spLocks noGrp="1"/>
          </p:cNvSpPr>
          <p:nvPr>
            <p:ph type="sldNum" sz="quarter" idx="12"/>
          </p:nvPr>
        </p:nvSpPr>
        <p:spPr/>
        <p:txBody>
          <a:bodyPr/>
          <a:lstStyle/>
          <a:p>
            <a:fld id="{D920B1B5-D958-4A91-AE1D-A2AAAB5B3981}" type="slidenum">
              <a:rPr lang="sk-SK" smtClean="0"/>
              <a:pPr/>
              <a:t>‹#›</a:t>
            </a:fld>
            <a:endParaRPr lang="sk-SK"/>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4" name="Zástupný symbol päty 3"/>
          <p:cNvSpPr>
            <a:spLocks noGrp="1"/>
          </p:cNvSpPr>
          <p:nvPr>
            <p:ph type="ftr" sz="quarter" idx="11"/>
          </p:nvPr>
        </p:nvSpPr>
        <p:spPr>
          <a:xfrm>
            <a:off x="3124200" y="6356350"/>
            <a:ext cx="2895600" cy="365125"/>
          </a:xfrm>
          <a:prstGeom prst="rect">
            <a:avLst/>
          </a:prstGeom>
        </p:spPr>
        <p:txBody>
          <a:bodyPr/>
          <a:lstStyle/>
          <a:p>
            <a:endParaRPr lang="sk-SK"/>
          </a:p>
        </p:txBody>
      </p:sp>
      <p:sp>
        <p:nvSpPr>
          <p:cNvPr id="5" name="Zástupný symbol čísla snímky 4"/>
          <p:cNvSpPr>
            <a:spLocks noGrp="1"/>
          </p:cNvSpPr>
          <p:nvPr>
            <p:ph type="sldNum" sz="quarter" idx="12"/>
          </p:nvPr>
        </p:nvSpPr>
        <p:spPr/>
        <p:txBody>
          <a:bodyPr/>
          <a:lstStyle/>
          <a:p>
            <a:fld id="{D920B1B5-D958-4A91-AE1D-A2AAAB5B3981}" type="slidenum">
              <a:rPr lang="sk-SK" smtClean="0"/>
              <a:pPr/>
              <a:t>‹#›</a:t>
            </a:fld>
            <a:endParaRPr lang="sk-SK"/>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3" name="Zástupný symbol päty 2"/>
          <p:cNvSpPr>
            <a:spLocks noGrp="1"/>
          </p:cNvSpPr>
          <p:nvPr>
            <p:ph type="ftr" sz="quarter" idx="11"/>
          </p:nvPr>
        </p:nvSpPr>
        <p:spPr>
          <a:xfrm>
            <a:off x="3124200" y="6356350"/>
            <a:ext cx="2895600" cy="365125"/>
          </a:xfrm>
          <a:prstGeom prst="rect">
            <a:avLst/>
          </a:prstGeom>
        </p:spPr>
        <p:txBody>
          <a:bodyPr/>
          <a:lstStyle/>
          <a:p>
            <a:endParaRPr lang="sk-SK"/>
          </a:p>
        </p:txBody>
      </p:sp>
      <p:sp>
        <p:nvSpPr>
          <p:cNvPr id="4" name="Zástupný symbol čísla snímky 3"/>
          <p:cNvSpPr>
            <a:spLocks noGrp="1"/>
          </p:cNvSpPr>
          <p:nvPr>
            <p:ph type="sldNum" sz="quarter" idx="12"/>
          </p:nvPr>
        </p:nvSpPr>
        <p:spPr/>
        <p:txBody>
          <a:bodyPr/>
          <a:lstStyle/>
          <a:p>
            <a:fld id="{D920B1B5-D958-4A91-AE1D-A2AAAB5B3981}"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dirty="0"/>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6" name="Zástupný symbol päty 5"/>
          <p:cNvSpPr>
            <a:spLocks noGrp="1"/>
          </p:cNvSpPr>
          <p:nvPr>
            <p:ph type="ftr" sz="quarter" idx="11"/>
          </p:nvPr>
        </p:nvSpPr>
        <p:spPr>
          <a:xfrm>
            <a:off x="3124200" y="6356350"/>
            <a:ext cx="2895600" cy="365125"/>
          </a:xfrm>
          <a:prstGeom prst="rect">
            <a:avLst/>
          </a:prstGeom>
        </p:spPr>
        <p:txBody>
          <a:bodyPr/>
          <a:lstStyle/>
          <a:p>
            <a:endParaRPr lang="sk-SK"/>
          </a:p>
        </p:txBody>
      </p:sp>
      <p:sp>
        <p:nvSpPr>
          <p:cNvPr id="7" name="Zástupný symbol čísla snímky 6"/>
          <p:cNvSpPr>
            <a:spLocks noGrp="1"/>
          </p:cNvSpPr>
          <p:nvPr>
            <p:ph type="sldNum" sz="quarter" idx="12"/>
          </p:nvPr>
        </p:nvSpPr>
        <p:spPr/>
        <p:txBody>
          <a:bodyPr/>
          <a:lstStyle/>
          <a:p>
            <a:fld id="{D920B1B5-D958-4A91-AE1D-A2AAAB5B3981}"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6" name="Zástupný symbol päty 5"/>
          <p:cNvSpPr>
            <a:spLocks noGrp="1"/>
          </p:cNvSpPr>
          <p:nvPr>
            <p:ph type="ftr" sz="quarter" idx="11"/>
          </p:nvPr>
        </p:nvSpPr>
        <p:spPr>
          <a:xfrm>
            <a:off x="3124200" y="6356350"/>
            <a:ext cx="2895600" cy="365125"/>
          </a:xfrm>
          <a:prstGeom prst="rect">
            <a:avLst/>
          </a:prstGeom>
        </p:spPr>
        <p:txBody>
          <a:bodyPr/>
          <a:lstStyle/>
          <a:p>
            <a:endParaRPr lang="sk-SK"/>
          </a:p>
        </p:txBody>
      </p:sp>
      <p:sp>
        <p:nvSpPr>
          <p:cNvPr id="7" name="Zástupný symbol čísla snímky 6"/>
          <p:cNvSpPr>
            <a:spLocks noGrp="1"/>
          </p:cNvSpPr>
          <p:nvPr>
            <p:ph type="sldNum" sz="quarter" idx="12"/>
          </p:nvPr>
        </p:nvSpPr>
        <p:spPr/>
        <p:txBody>
          <a:bodyPr/>
          <a:lstStyle/>
          <a:p>
            <a:fld id="{D920B1B5-D958-4A91-AE1D-A2AAAB5B3981}"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dirty="0" smtClean="0"/>
              <a:t>Kliknite sem a upravte štýl predlohy nadpisov.</a:t>
            </a:r>
            <a:endParaRPr lang="sk-SK" dirty="0"/>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dirty="0" smtClean="0"/>
              <a:t>Kliknite sem a upravte štýly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sk-SK" dirty="0"/>
          </a:p>
        </p:txBody>
      </p:sp>
      <p:sp>
        <p:nvSpPr>
          <p:cNvPr id="6" name="Zástupný symbol čísla snímky 5"/>
          <p:cNvSpPr>
            <a:spLocks noGrp="1"/>
          </p:cNvSpPr>
          <p:nvPr>
            <p:ph type="sldNum" sz="quarter" idx="4"/>
          </p:nvPr>
        </p:nvSpPr>
        <p:spPr>
          <a:xfrm>
            <a:off x="457200" y="636184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0B1B5-D958-4A91-AE1D-A2AAAB5B3981}" type="slidenum">
              <a:rPr lang="sk-SK" smtClean="0"/>
              <a:pPr/>
              <a:t>‹#›</a:t>
            </a:fld>
            <a:endParaRPr lang="sk-SK"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3277" t="16242" r="66949" b="24101"/>
          <a:stretch/>
        </p:blipFill>
        <p:spPr>
          <a:xfrm>
            <a:off x="7740352" y="6371109"/>
            <a:ext cx="1008112" cy="442267"/>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44208" y="6374402"/>
            <a:ext cx="1224136" cy="4389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itchFamily="34" charset="0"/>
        <a:buNone/>
        <a:defRPr sz="14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14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itchFamily="34" charset="0"/>
        <a:buNone/>
        <a:defRPr sz="14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file:///D:\OneDrive\_data\__!UXI\WUD\2015\2.%20Pokyny_kalibracia_ostra.pptx#-1,1,Pokyny ku kalibr&#225;ci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2.jpeg"/><Relationship Id="rId7" Type="http://schemas.openxmlformats.org/officeDocument/2006/relationships/image" Target="../media/image10.jpeg"/><Relationship Id="rId12"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gif"/><Relationship Id="rId11" Type="http://schemas.openxmlformats.org/officeDocument/2006/relationships/image" Target="../media/image19.jpeg"/><Relationship Id="rId5" Type="http://schemas.openxmlformats.org/officeDocument/2006/relationships/image" Target="../media/image14.jpe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7504" y="116633"/>
            <a:ext cx="8856984" cy="1080119"/>
          </a:xfrm>
        </p:spPr>
        <p:txBody>
          <a:bodyPr>
            <a:noAutofit/>
          </a:bodyPr>
          <a:lstStyle/>
          <a:p>
            <a:r>
              <a:rPr lang="en-US" sz="3800" dirty="0" smtClean="0"/>
              <a:t>UX Group: Eye-tracking </a:t>
            </a:r>
            <a:r>
              <a:rPr lang="en-US" sz="3800" dirty="0"/>
              <a:t>with </a:t>
            </a:r>
            <a:r>
              <a:rPr lang="en-US" sz="3800" dirty="0" smtClean="0"/>
              <a:t>quantity</a:t>
            </a:r>
            <a:endParaRPr lang="sk-SK" sz="3800" dirty="0"/>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1783788"/>
            <a:ext cx="5971491" cy="3949468"/>
          </a:xfrm>
          <a:prstGeom prst="rect">
            <a:avLst/>
          </a:prstGeom>
        </p:spPr>
      </p:pic>
      <p:sp>
        <p:nvSpPr>
          <p:cNvPr id="3" name="TextBox 2"/>
          <p:cNvSpPr txBox="1"/>
          <p:nvPr/>
        </p:nvSpPr>
        <p:spPr>
          <a:xfrm>
            <a:off x="5940921" y="1033572"/>
            <a:ext cx="2802370" cy="523220"/>
          </a:xfrm>
          <a:prstGeom prst="rect">
            <a:avLst/>
          </a:prstGeom>
          <a:noFill/>
        </p:spPr>
        <p:txBody>
          <a:bodyPr wrap="none" rtlCol="0">
            <a:spAutoFit/>
          </a:bodyPr>
          <a:lstStyle/>
          <a:p>
            <a:r>
              <a:rPr lang="en-US" sz="2800" b="1" dirty="0" smtClean="0"/>
              <a:t>M</a:t>
            </a:r>
            <a:r>
              <a:rPr lang="sk-SK" sz="2800" b="1" dirty="0" smtClean="0"/>
              <a:t>ária Bieliková</a:t>
            </a:r>
            <a:endParaRPr lang="sk-SK" sz="2800" b="1" dirty="0"/>
          </a:p>
        </p:txBody>
      </p:sp>
    </p:spTree>
  </p:cSld>
  <p:clrMapOvr>
    <a:masterClrMapping/>
  </p:clrMapOvr>
  <mc:AlternateContent xmlns:mc="http://schemas.openxmlformats.org/markup-compatibility/2006" xmlns:p14="http://schemas.microsoft.com/office/powerpoint/2010/main">
    <mc:Choice Requires="p14">
      <p:transition spd="slow" p14:dur="2000" advTm="44493"/>
    </mc:Choice>
    <mc:Fallback xmlns="">
      <p:transition spd="slow" advTm="4449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44624"/>
            <a:ext cx="8229600" cy="850106"/>
          </a:xfrm>
        </p:spPr>
        <p:txBody>
          <a:bodyPr/>
          <a:lstStyle/>
          <a:p>
            <a:r>
              <a:rPr lang="en-US" dirty="0" smtClean="0"/>
              <a:t>Annotate recorded data</a:t>
            </a:r>
            <a:endParaRPr lang="sk-SK" dirty="0"/>
          </a:p>
        </p:txBody>
      </p:sp>
      <p:sp>
        <p:nvSpPr>
          <p:cNvPr id="3" name="Slide Number Placeholder 2"/>
          <p:cNvSpPr>
            <a:spLocks noGrp="1"/>
          </p:cNvSpPr>
          <p:nvPr>
            <p:ph type="sldNum" sz="quarter" idx="12"/>
          </p:nvPr>
        </p:nvSpPr>
        <p:spPr/>
        <p:txBody>
          <a:bodyPr/>
          <a:lstStyle/>
          <a:p>
            <a:fld id="{D920B1B5-D958-4A91-AE1D-A2AAAB5B3981}" type="slidenum">
              <a:rPr lang="sk-SK" smtClean="0"/>
              <a:pPr/>
              <a:t>10</a:t>
            </a:fld>
            <a:endParaRPr lang="sk-SK"/>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8890135" cy="581693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3793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recorded data</a:t>
            </a:r>
            <a:endParaRPr lang="sk-SK" dirty="0"/>
          </a:p>
        </p:txBody>
      </p:sp>
      <p:sp>
        <p:nvSpPr>
          <p:cNvPr id="3" name="Slide Number Placeholder 2"/>
          <p:cNvSpPr>
            <a:spLocks noGrp="1"/>
          </p:cNvSpPr>
          <p:nvPr>
            <p:ph type="sldNum" sz="quarter" idx="12"/>
          </p:nvPr>
        </p:nvSpPr>
        <p:spPr/>
        <p:txBody>
          <a:bodyPr/>
          <a:lstStyle/>
          <a:p>
            <a:fld id="{D920B1B5-D958-4A91-AE1D-A2AAAB5B3981}" type="slidenum">
              <a:rPr lang="sk-SK" smtClean="0"/>
              <a:pPr/>
              <a:t>11</a:t>
            </a:fld>
            <a:endParaRPr lang="sk-SK"/>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30" y="1700808"/>
            <a:ext cx="8809566" cy="403244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497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Enjoy your data!</a:t>
            </a:r>
            <a:endParaRPr lang="sk-SK" dirty="0"/>
          </a:p>
        </p:txBody>
      </p:sp>
      <p:sp>
        <p:nvSpPr>
          <p:cNvPr id="3" name="Slide Number Placeholder 2"/>
          <p:cNvSpPr>
            <a:spLocks noGrp="1"/>
          </p:cNvSpPr>
          <p:nvPr>
            <p:ph type="sldNum" sz="quarter" idx="12"/>
          </p:nvPr>
        </p:nvSpPr>
        <p:spPr/>
        <p:txBody>
          <a:bodyPr/>
          <a:lstStyle/>
          <a:p>
            <a:fld id="{D920B1B5-D958-4A91-AE1D-A2AAAB5B3981}" type="slidenum">
              <a:rPr lang="sk-SK" smtClean="0"/>
              <a:pPr/>
              <a:t>12</a:t>
            </a:fld>
            <a:endParaRPr lang="sk-SK"/>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83" y="1340768"/>
            <a:ext cx="7944603" cy="139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40" y="2720340"/>
            <a:ext cx="7805765" cy="2316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1990" y="1388740"/>
            <a:ext cx="5100616" cy="40893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135" y="1868170"/>
            <a:ext cx="5112568" cy="3922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1976" y="2292126"/>
            <a:ext cx="4762872" cy="38731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7196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674642"/>
          </a:xfrm>
        </p:spPr>
        <p:txBody>
          <a:bodyPr>
            <a:normAutofit/>
          </a:bodyPr>
          <a:lstStyle/>
          <a:p>
            <a:r>
              <a:rPr lang="sk-SK" sz="5600" dirty="0" smtClean="0"/>
              <a:t>UX Group </a:t>
            </a:r>
            <a:r>
              <a:rPr lang="sk-SK" sz="5600" dirty="0" err="1" smtClean="0"/>
              <a:t>Lab</a:t>
            </a:r>
            <a:r>
              <a:rPr lang="sk-SK" sz="5600" dirty="0" smtClean="0"/>
              <a:t> – </a:t>
            </a:r>
            <a:br>
              <a:rPr lang="sk-SK" sz="5600" dirty="0" smtClean="0"/>
            </a:br>
            <a:r>
              <a:rPr lang="sk-SK" sz="5600" dirty="0" err="1" smtClean="0"/>
              <a:t>first</a:t>
            </a:r>
            <a:r>
              <a:rPr lang="sk-SK" sz="5600" dirty="0" smtClean="0"/>
              <a:t> </a:t>
            </a:r>
            <a:r>
              <a:rPr lang="sk-SK" sz="5600" dirty="0" err="1"/>
              <a:t>e</a:t>
            </a:r>
            <a:r>
              <a:rPr lang="sk-SK" sz="5600" dirty="0" err="1" smtClean="0"/>
              <a:t>xperiences</a:t>
            </a:r>
            <a:endParaRPr lang="sk-SK" sz="5600" dirty="0"/>
          </a:p>
        </p:txBody>
      </p:sp>
      <p:sp>
        <p:nvSpPr>
          <p:cNvPr id="6" name="Rectangle 5"/>
          <p:cNvSpPr/>
          <p:nvPr/>
        </p:nvSpPr>
        <p:spPr>
          <a:xfrm>
            <a:off x="5724128" y="5949280"/>
            <a:ext cx="3312368" cy="90872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38456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en-US" sz="3600" dirty="0" smtClean="0"/>
              <a:t>Twin-experiment</a:t>
            </a:r>
            <a:br>
              <a:rPr lang="en-US" sz="3600" dirty="0" smtClean="0"/>
            </a:br>
            <a:r>
              <a:rPr lang="en-US" sz="2000" dirty="0" smtClean="0"/>
              <a:t>(two experiments taken with the same group of 50 participants, </a:t>
            </a:r>
            <a:r>
              <a:rPr lang="sk-SK" sz="2000" dirty="0"/>
              <a:t>~2,5GB of </a:t>
            </a:r>
            <a:r>
              <a:rPr lang="sk-SK" sz="2000" dirty="0" err="1"/>
              <a:t>raw</a:t>
            </a:r>
            <a:r>
              <a:rPr lang="sk-SK" sz="2000" dirty="0"/>
              <a:t> </a:t>
            </a:r>
            <a:r>
              <a:rPr lang="sk-SK" sz="2000" dirty="0" err="1"/>
              <a:t>csv</a:t>
            </a:r>
            <a:r>
              <a:rPr lang="sk-SK" sz="2000" dirty="0"/>
              <a:t> </a:t>
            </a:r>
            <a:r>
              <a:rPr lang="sk-SK" sz="2000" dirty="0" err="1" smtClean="0"/>
              <a:t>data</a:t>
            </a:r>
            <a:r>
              <a:rPr lang="en-US" sz="2000" dirty="0" smtClean="0"/>
              <a:t>)</a:t>
            </a:r>
            <a:endParaRPr lang="en-US" sz="2000" dirty="0"/>
          </a:p>
        </p:txBody>
      </p:sp>
      <p:sp>
        <p:nvSpPr>
          <p:cNvPr id="3" name="Zástupný symbol obsahu 2"/>
          <p:cNvSpPr>
            <a:spLocks noGrp="1"/>
          </p:cNvSpPr>
          <p:nvPr>
            <p:ph idx="1"/>
          </p:nvPr>
        </p:nvSpPr>
        <p:spPr>
          <a:xfrm>
            <a:off x="457200" y="1988840"/>
            <a:ext cx="8229600" cy="4137323"/>
          </a:xfrm>
        </p:spPr>
        <p:txBody>
          <a:bodyPr/>
          <a:lstStyle/>
          <a:p>
            <a:r>
              <a:rPr lang="en-US" dirty="0" smtClean="0"/>
              <a:t>Experiment #1:</a:t>
            </a:r>
          </a:p>
          <a:p>
            <a:r>
              <a:rPr lang="en-US" dirty="0" smtClean="0">
                <a:solidFill>
                  <a:srgbClr val="0070C0"/>
                </a:solidFill>
              </a:rPr>
              <a:t>Crowdsourcing</a:t>
            </a:r>
            <a:r>
              <a:rPr lang="en-US" dirty="0" smtClean="0"/>
              <a:t> study demonstrating the use </a:t>
            </a:r>
            <a:br>
              <a:rPr lang="en-US" dirty="0" smtClean="0"/>
            </a:br>
            <a:r>
              <a:rPr lang="en-US" dirty="0" smtClean="0"/>
              <a:t>of eye-tracking for human computation scenario.</a:t>
            </a:r>
          </a:p>
          <a:p>
            <a:r>
              <a:rPr lang="en-US" sz="1800" i="1" dirty="0" smtClean="0"/>
              <a:t>Participants had to </a:t>
            </a:r>
            <a:r>
              <a:rPr lang="en-US" sz="1800" i="1" dirty="0" smtClean="0">
                <a:solidFill>
                  <a:srgbClr val="0070C0"/>
                </a:solidFill>
              </a:rPr>
              <a:t>categorize </a:t>
            </a:r>
            <a:r>
              <a:rPr lang="en-US" sz="1800" i="1" dirty="0">
                <a:solidFill>
                  <a:srgbClr val="0070C0"/>
                </a:solidFill>
              </a:rPr>
              <a:t>of documentary movies</a:t>
            </a:r>
            <a:r>
              <a:rPr lang="en-US" sz="1800" i="1" dirty="0"/>
              <a:t> based on their </a:t>
            </a:r>
            <a:r>
              <a:rPr lang="en-US" sz="1800" i="1" dirty="0" smtClean="0"/>
              <a:t>descriptions.</a:t>
            </a:r>
            <a:endParaRPr lang="en-US" sz="1800" i="1" dirty="0"/>
          </a:p>
          <a:p>
            <a:pPr marL="457200" indent="-457200">
              <a:buFont typeface="+mj-lt"/>
              <a:buAutoNum type="arabicPeriod"/>
            </a:pPr>
            <a:endParaRPr lang="en-US" dirty="0" smtClean="0"/>
          </a:p>
          <a:p>
            <a:r>
              <a:rPr lang="en-US" dirty="0" smtClean="0"/>
              <a:t>Experiment #2:</a:t>
            </a:r>
            <a:endParaRPr lang="en-US" dirty="0"/>
          </a:p>
          <a:p>
            <a:r>
              <a:rPr lang="en-US" dirty="0" smtClean="0"/>
              <a:t>Questionnaire </a:t>
            </a:r>
            <a:r>
              <a:rPr lang="en-US" dirty="0" smtClean="0">
                <a:solidFill>
                  <a:srgbClr val="0070C0"/>
                </a:solidFill>
              </a:rPr>
              <a:t>deception detection </a:t>
            </a:r>
            <a:r>
              <a:rPr lang="en-US" dirty="0" smtClean="0"/>
              <a:t>using eye-tracking</a:t>
            </a:r>
          </a:p>
          <a:p>
            <a:r>
              <a:rPr lang="en-US" sz="1800" i="1" dirty="0" smtClean="0"/>
              <a:t>Participants had to fill out the </a:t>
            </a:r>
            <a:r>
              <a:rPr lang="en-US" sz="1800" i="1" dirty="0" smtClean="0">
                <a:solidFill>
                  <a:srgbClr val="0070C0"/>
                </a:solidFill>
              </a:rPr>
              <a:t>big five </a:t>
            </a:r>
            <a:r>
              <a:rPr lang="en-US" sz="1800" i="1" dirty="0" smtClean="0"/>
              <a:t>personality trait questionnaire.</a:t>
            </a:r>
          </a:p>
        </p:txBody>
      </p:sp>
      <p:sp>
        <p:nvSpPr>
          <p:cNvPr id="4" name="Zástupný symbol čísla snímky 3"/>
          <p:cNvSpPr>
            <a:spLocks noGrp="1"/>
          </p:cNvSpPr>
          <p:nvPr>
            <p:ph type="sldNum" sz="quarter" idx="12"/>
          </p:nvPr>
        </p:nvSpPr>
        <p:spPr/>
        <p:txBody>
          <a:bodyPr/>
          <a:lstStyle/>
          <a:p>
            <a:fld id="{D920B1B5-D958-4A91-AE1D-A2AAAB5B3981}" type="slidenum">
              <a:rPr lang="sk-SK" smtClean="0"/>
              <a:pPr/>
              <a:t>14</a:t>
            </a:fld>
            <a:endParaRPr lang="sk-SK" dirty="0"/>
          </a:p>
        </p:txBody>
      </p:sp>
    </p:spTree>
    <p:extLst>
      <p:ext uri="{BB962C8B-B14F-4D97-AF65-F5344CB8AC3E}">
        <p14:creationId xmlns:p14="http://schemas.microsoft.com/office/powerpoint/2010/main" val="247259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426170"/>
          </a:xfrm>
        </p:spPr>
        <p:txBody>
          <a:bodyPr>
            <a:normAutofit/>
          </a:bodyPr>
          <a:lstStyle/>
          <a:p>
            <a:r>
              <a:rPr lang="en-US" dirty="0" smtClean="0"/>
              <a:t>Experiment #1: </a:t>
            </a:r>
            <a:br>
              <a:rPr lang="en-US" dirty="0" smtClean="0"/>
            </a:br>
            <a:r>
              <a:rPr lang="en-US" dirty="0" smtClean="0"/>
              <a:t>Crowdsourcing movie categorizations</a:t>
            </a:r>
            <a:endParaRPr lang="en-US" dirty="0"/>
          </a:p>
        </p:txBody>
      </p:sp>
      <p:sp>
        <p:nvSpPr>
          <p:cNvPr id="3" name="Zástupný symbol obsahu 2"/>
          <p:cNvSpPr>
            <a:spLocks noGrp="1"/>
          </p:cNvSpPr>
          <p:nvPr>
            <p:ph idx="1"/>
          </p:nvPr>
        </p:nvSpPr>
        <p:spPr>
          <a:xfrm>
            <a:off x="457200" y="2132856"/>
            <a:ext cx="8229600" cy="3993307"/>
          </a:xfrm>
        </p:spPr>
        <p:txBody>
          <a:bodyPr>
            <a:normAutofit/>
          </a:bodyPr>
          <a:lstStyle/>
          <a:p>
            <a:r>
              <a:rPr lang="en-US" dirty="0" smtClean="0">
                <a:solidFill>
                  <a:srgbClr val="0070C0"/>
                </a:solidFill>
              </a:rPr>
              <a:t>Participant’s task: </a:t>
            </a:r>
          </a:p>
          <a:p>
            <a:pPr marL="457200" indent="-457200">
              <a:buFont typeface="+mj-lt"/>
              <a:buAutoNum type="arabicPeriod"/>
            </a:pPr>
            <a:r>
              <a:rPr lang="en-US" dirty="0" smtClean="0"/>
              <a:t>View the description of a documentary movie</a:t>
            </a:r>
          </a:p>
          <a:p>
            <a:pPr marL="457200" indent="-457200">
              <a:buFont typeface="+mj-lt"/>
              <a:buAutoNum type="arabicPeriod"/>
            </a:pPr>
            <a:r>
              <a:rPr lang="en-US" dirty="0" smtClean="0"/>
              <a:t>Pick a primary category for the movie from the list</a:t>
            </a:r>
          </a:p>
          <a:p>
            <a:pPr marL="457200" indent="-457200">
              <a:buFont typeface="+mj-lt"/>
              <a:buAutoNum type="arabicPeriod"/>
            </a:pPr>
            <a:r>
              <a:rPr lang="en-US" dirty="0" smtClean="0"/>
              <a:t>[Optionally] Pick a secondary category</a:t>
            </a:r>
            <a:endParaRPr lang="sk-SK" dirty="0" smtClean="0"/>
          </a:p>
          <a:p>
            <a:endParaRPr lang="sk-SK" dirty="0"/>
          </a:p>
          <a:p>
            <a:r>
              <a:rPr lang="en-US" dirty="0" smtClean="0">
                <a:solidFill>
                  <a:srgbClr val="0070C0"/>
                </a:solidFill>
              </a:rPr>
              <a:t>Hypothesis</a:t>
            </a:r>
            <a:r>
              <a:rPr lang="sk-SK" dirty="0" smtClean="0">
                <a:solidFill>
                  <a:srgbClr val="0070C0"/>
                </a:solidFill>
              </a:rPr>
              <a:t>: </a:t>
            </a:r>
          </a:p>
          <a:p>
            <a:r>
              <a:rPr lang="en-US" dirty="0" smtClean="0"/>
              <a:t>We can discover additional classification information, if we eye-track the workers during the task</a:t>
            </a:r>
          </a:p>
        </p:txBody>
      </p:sp>
      <p:sp>
        <p:nvSpPr>
          <p:cNvPr id="4" name="Zástupný symbol čísla snímky 3"/>
          <p:cNvSpPr>
            <a:spLocks noGrp="1"/>
          </p:cNvSpPr>
          <p:nvPr>
            <p:ph type="sldNum" sz="quarter" idx="12"/>
          </p:nvPr>
        </p:nvSpPr>
        <p:spPr/>
        <p:txBody>
          <a:bodyPr/>
          <a:lstStyle/>
          <a:p>
            <a:fld id="{D920B1B5-D958-4A91-AE1D-A2AAAB5B3981}" type="slidenum">
              <a:rPr lang="sk-SK" smtClean="0"/>
              <a:pPr/>
              <a:t>15</a:t>
            </a:fld>
            <a:endParaRPr lang="sk-SK"/>
          </a:p>
        </p:txBody>
      </p:sp>
    </p:spTree>
    <p:extLst>
      <p:ext uri="{BB962C8B-B14F-4D97-AF65-F5344CB8AC3E}">
        <p14:creationId xmlns:p14="http://schemas.microsoft.com/office/powerpoint/2010/main" val="292159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D920B1B5-D958-4A91-AE1D-A2AAAB5B3981}" type="slidenum">
              <a:rPr lang="sk-SK" smtClean="0"/>
              <a:pPr/>
              <a:t>16</a:t>
            </a:fld>
            <a:endParaRPr lang="sk-SK"/>
          </a:p>
        </p:txBody>
      </p:sp>
      <p:pic>
        <p:nvPicPr>
          <p:cNvPr id="2050" name="Picture 2" descr="penguins.png"/>
          <p:cNvPicPr>
            <a:picLocks noChangeAspect="1" noChangeArrowheads="1"/>
          </p:cNvPicPr>
          <p:nvPr/>
        </p:nvPicPr>
        <p:blipFill rotWithShape="1">
          <a:blip r:embed="rId3">
            <a:extLst>
              <a:ext uri="{28A0092B-C50C-407E-A947-70E740481C1C}">
                <a14:useLocalDpi xmlns:a14="http://schemas.microsoft.com/office/drawing/2010/main" val="0"/>
              </a:ext>
            </a:extLst>
          </a:blip>
          <a:srcRect t="16624" r="-585"/>
          <a:stretch/>
        </p:blipFill>
        <p:spPr bwMode="auto">
          <a:xfrm>
            <a:off x="469490" y="1268760"/>
            <a:ext cx="8172399" cy="4755672"/>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a:spLocks noGrp="1"/>
          </p:cNvSpPr>
          <p:nvPr>
            <p:ph type="title"/>
          </p:nvPr>
        </p:nvSpPr>
        <p:spPr>
          <a:xfrm>
            <a:off x="444405" y="-13394"/>
            <a:ext cx="8229600" cy="1426170"/>
          </a:xfrm>
        </p:spPr>
        <p:txBody>
          <a:bodyPr>
            <a:normAutofit/>
          </a:bodyPr>
          <a:lstStyle/>
          <a:p>
            <a:r>
              <a:rPr lang="en-US" dirty="0"/>
              <a:t>Experiment #1:</a:t>
            </a:r>
            <a:br>
              <a:rPr lang="en-US" dirty="0"/>
            </a:br>
            <a:r>
              <a:rPr lang="en-US" dirty="0" smtClean="0"/>
              <a:t>Task user interface with example </a:t>
            </a:r>
            <a:r>
              <a:rPr lang="en-US" dirty="0" smtClean="0">
                <a:solidFill>
                  <a:srgbClr val="0070C0"/>
                </a:solidFill>
              </a:rPr>
              <a:t>gaze plot</a:t>
            </a:r>
            <a:r>
              <a:rPr lang="en-US" dirty="0" smtClean="0"/>
              <a:t>.</a:t>
            </a:r>
            <a:endParaRPr lang="en-US" dirty="0"/>
          </a:p>
        </p:txBody>
      </p:sp>
    </p:spTree>
    <p:extLst>
      <p:ext uri="{BB962C8B-B14F-4D97-AF65-F5344CB8AC3E}">
        <p14:creationId xmlns:p14="http://schemas.microsoft.com/office/powerpoint/2010/main" val="3763248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1" y="1786217"/>
            <a:ext cx="8229600" cy="1143000"/>
          </a:xfrm>
        </p:spPr>
        <p:txBody>
          <a:bodyPr>
            <a:normAutofit/>
          </a:bodyPr>
          <a:lstStyle/>
          <a:p>
            <a:r>
              <a:rPr lang="en-US" dirty="0" smtClean="0"/>
              <a:t>The gaze reveals, what other options </a:t>
            </a:r>
            <a:r>
              <a:rPr lang="sk-SK" dirty="0" smtClean="0"/>
              <a:t/>
            </a:r>
            <a:br>
              <a:rPr lang="sk-SK" dirty="0" smtClean="0"/>
            </a:br>
            <a:r>
              <a:rPr lang="en-US" dirty="0" smtClean="0"/>
              <a:t>the workers considered</a:t>
            </a:r>
            <a:endParaRPr lang="en-US" dirty="0"/>
          </a:p>
        </p:txBody>
      </p:sp>
      <p:sp>
        <p:nvSpPr>
          <p:cNvPr id="4" name="Zástupný symbol čísla snímky 3"/>
          <p:cNvSpPr>
            <a:spLocks noGrp="1"/>
          </p:cNvSpPr>
          <p:nvPr>
            <p:ph type="sldNum" sz="quarter" idx="12"/>
          </p:nvPr>
        </p:nvSpPr>
        <p:spPr/>
        <p:txBody>
          <a:bodyPr/>
          <a:lstStyle/>
          <a:p>
            <a:fld id="{D920B1B5-D958-4A91-AE1D-A2AAAB5B3981}" type="slidenum">
              <a:rPr lang="sk-SK" smtClean="0"/>
              <a:pPr/>
              <a:t>17</a:t>
            </a:fld>
            <a:endParaRPr lang="sk-SK"/>
          </a:p>
        </p:txBody>
      </p:sp>
      <p:sp>
        <p:nvSpPr>
          <p:cNvPr id="5" name="BlokTextu 4"/>
          <p:cNvSpPr txBox="1"/>
          <p:nvPr/>
        </p:nvSpPr>
        <p:spPr>
          <a:xfrm>
            <a:off x="3059833" y="3186842"/>
            <a:ext cx="5904655" cy="1754326"/>
          </a:xfrm>
          <a:prstGeom prst="rect">
            <a:avLst/>
          </a:prstGeom>
          <a:noFill/>
        </p:spPr>
        <p:txBody>
          <a:bodyPr wrap="square" rtlCol="0">
            <a:spAutoFit/>
          </a:bodyPr>
          <a:lstStyle/>
          <a:p>
            <a:r>
              <a:rPr lang="en-US" dirty="0" smtClean="0"/>
              <a:t>“Saving </a:t>
            </a:r>
            <a:r>
              <a:rPr lang="en-US" dirty="0"/>
              <a:t>rhino </a:t>
            </a:r>
            <a:r>
              <a:rPr lang="en-US" dirty="0" err="1"/>
              <a:t>phila</a:t>
            </a:r>
            <a:r>
              <a:rPr lang="en-US" dirty="0"/>
              <a:t>"</a:t>
            </a:r>
          </a:p>
          <a:p>
            <a:endParaRPr lang="sk-SK" dirty="0" smtClean="0"/>
          </a:p>
          <a:p>
            <a:r>
              <a:rPr lang="en-US" dirty="0" smtClean="0"/>
              <a:t>[["</a:t>
            </a:r>
            <a:r>
              <a:rPr lang="en-US" dirty="0"/>
              <a:t>animals", 100], ["crime", 50]]</a:t>
            </a:r>
          </a:p>
          <a:p>
            <a:endParaRPr lang="sk-SK" dirty="0" smtClean="0"/>
          </a:p>
          <a:p>
            <a:r>
              <a:rPr lang="en-US" dirty="0" smtClean="0"/>
              <a:t>[["</a:t>
            </a:r>
            <a:r>
              <a:rPr lang="en-US" dirty="0"/>
              <a:t>traveling", 1150.0], ["geography", 1017.0], ["biography", 500.0], ["health", 400.0], ["animals", 367.0], </a:t>
            </a:r>
          </a:p>
        </p:txBody>
      </p:sp>
      <p:sp>
        <p:nvSpPr>
          <p:cNvPr id="6" name="BlokTextu 5"/>
          <p:cNvSpPr txBox="1"/>
          <p:nvPr/>
        </p:nvSpPr>
        <p:spPr>
          <a:xfrm>
            <a:off x="490650" y="3186842"/>
            <a:ext cx="2267272" cy="1477328"/>
          </a:xfrm>
          <a:prstGeom prst="rect">
            <a:avLst/>
          </a:prstGeom>
          <a:noFill/>
        </p:spPr>
        <p:txBody>
          <a:bodyPr wrap="square" rtlCol="0">
            <a:spAutoFit/>
          </a:bodyPr>
          <a:lstStyle/>
          <a:p>
            <a:r>
              <a:rPr lang="en-US" dirty="0" smtClean="0"/>
              <a:t>Title:</a:t>
            </a:r>
            <a:endParaRPr lang="sk-SK" dirty="0" smtClean="0"/>
          </a:p>
          <a:p>
            <a:endParaRPr lang="sk-SK" dirty="0"/>
          </a:p>
          <a:p>
            <a:r>
              <a:rPr lang="en-US" dirty="0" smtClean="0"/>
              <a:t>Picked</a:t>
            </a:r>
            <a:r>
              <a:rPr lang="sk-SK" dirty="0" smtClean="0"/>
              <a:t> </a:t>
            </a:r>
            <a:r>
              <a:rPr lang="en-US" dirty="0" smtClean="0"/>
              <a:t>categories</a:t>
            </a:r>
            <a:r>
              <a:rPr lang="sk-SK" dirty="0" smtClean="0"/>
              <a:t>:</a:t>
            </a:r>
          </a:p>
          <a:p>
            <a:endParaRPr lang="sk-SK" dirty="0"/>
          </a:p>
          <a:p>
            <a:r>
              <a:rPr lang="en-US" dirty="0" smtClean="0"/>
              <a:t>Viewed categories</a:t>
            </a:r>
            <a:r>
              <a:rPr lang="sk-SK" dirty="0" smtClean="0"/>
              <a:t>:</a:t>
            </a:r>
            <a:endParaRPr lang="en-US" dirty="0"/>
          </a:p>
        </p:txBody>
      </p:sp>
      <p:sp>
        <p:nvSpPr>
          <p:cNvPr id="9"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a:t>Experiment #</a:t>
            </a:r>
            <a:r>
              <a:rPr lang="en-US" dirty="0" smtClean="0"/>
              <a:t>1</a:t>
            </a:r>
            <a:r>
              <a:rPr lang="sk-SK" dirty="0" smtClean="0"/>
              <a:t>:</a:t>
            </a:r>
            <a:r>
              <a:rPr lang="en-US" dirty="0" smtClean="0"/>
              <a:t/>
            </a:r>
            <a:br>
              <a:rPr lang="en-US" dirty="0" smtClean="0"/>
            </a:br>
            <a:r>
              <a:rPr lang="en-US" dirty="0" smtClean="0">
                <a:solidFill>
                  <a:srgbClr val="0070C0"/>
                </a:solidFill>
              </a:rPr>
              <a:t>Observations</a:t>
            </a:r>
            <a:endParaRPr lang="en-US" dirty="0">
              <a:solidFill>
                <a:srgbClr val="0070C0"/>
              </a:solidFill>
            </a:endParaRPr>
          </a:p>
        </p:txBody>
      </p:sp>
    </p:spTree>
    <p:extLst>
      <p:ext uri="{BB962C8B-B14F-4D97-AF65-F5344CB8AC3E}">
        <p14:creationId xmlns:p14="http://schemas.microsoft.com/office/powerpoint/2010/main" val="2177895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426170"/>
          </a:xfrm>
        </p:spPr>
        <p:txBody>
          <a:bodyPr>
            <a:normAutofit/>
          </a:bodyPr>
          <a:lstStyle/>
          <a:p>
            <a:r>
              <a:rPr lang="en-US" dirty="0" smtClean="0"/>
              <a:t>Experiment #2: </a:t>
            </a:r>
            <a:br>
              <a:rPr lang="en-US" dirty="0" smtClean="0"/>
            </a:br>
            <a:r>
              <a:rPr lang="en-US" dirty="0"/>
              <a:t>Questionnaire deception detection </a:t>
            </a:r>
          </a:p>
        </p:txBody>
      </p:sp>
      <p:sp>
        <p:nvSpPr>
          <p:cNvPr id="3" name="Zástupný symbol obsahu 2"/>
          <p:cNvSpPr>
            <a:spLocks noGrp="1"/>
          </p:cNvSpPr>
          <p:nvPr>
            <p:ph idx="1"/>
          </p:nvPr>
        </p:nvSpPr>
        <p:spPr>
          <a:xfrm>
            <a:off x="457200" y="2132856"/>
            <a:ext cx="8579296" cy="3993307"/>
          </a:xfrm>
        </p:spPr>
        <p:txBody>
          <a:bodyPr>
            <a:normAutofit fontScale="92500"/>
          </a:bodyPr>
          <a:lstStyle/>
          <a:p>
            <a:r>
              <a:rPr lang="en-US" dirty="0" smtClean="0">
                <a:solidFill>
                  <a:srgbClr val="0070C0"/>
                </a:solidFill>
              </a:rPr>
              <a:t>Participant’s task: </a:t>
            </a:r>
          </a:p>
          <a:p>
            <a:r>
              <a:rPr lang="en-US" dirty="0" smtClean="0"/>
              <a:t>Fill </a:t>
            </a:r>
            <a:r>
              <a:rPr lang="en-US" dirty="0"/>
              <a:t>out the big five personality trait </a:t>
            </a:r>
            <a:r>
              <a:rPr lang="en-US" dirty="0" smtClean="0"/>
              <a:t>questionnaire that</a:t>
            </a:r>
            <a:r>
              <a:rPr lang="sk-SK" dirty="0" smtClean="0"/>
              <a:t> </a:t>
            </a:r>
            <a:r>
              <a:rPr lang="sk-SK" dirty="0" err="1" smtClean="0"/>
              <a:t>matches</a:t>
            </a:r>
            <a:endParaRPr lang="sk-SK" dirty="0" smtClean="0"/>
          </a:p>
          <a:p>
            <a:pPr marL="457200" indent="-457200">
              <a:buFont typeface="+mj-lt"/>
              <a:buAutoNum type="arabicPeriod"/>
            </a:pPr>
            <a:r>
              <a:rPr lang="en-US" dirty="0" smtClean="0"/>
              <a:t>your personality</a:t>
            </a:r>
            <a:r>
              <a:rPr lang="sk-SK" dirty="0" smtClean="0"/>
              <a:t> (</a:t>
            </a:r>
            <a:r>
              <a:rPr lang="sk-SK" dirty="0" err="1" smtClean="0"/>
              <a:t>respond</a:t>
            </a:r>
            <a:r>
              <a:rPr lang="sk-SK" dirty="0" smtClean="0"/>
              <a:t> </a:t>
            </a:r>
            <a:r>
              <a:rPr lang="sk-SK" dirty="0" err="1" smtClean="0"/>
              <a:t>honestly</a:t>
            </a:r>
            <a:r>
              <a:rPr lang="sk-SK" dirty="0" smtClean="0"/>
              <a:t>)</a:t>
            </a:r>
            <a:endParaRPr lang="en-US" dirty="0" smtClean="0"/>
          </a:p>
          <a:p>
            <a:pPr marL="457200" indent="-457200">
              <a:buFont typeface="+mj-lt"/>
              <a:buAutoNum type="arabicPeriod"/>
            </a:pPr>
            <a:r>
              <a:rPr lang="sk-SK" dirty="0" err="1" smtClean="0"/>
              <a:t>an</a:t>
            </a:r>
            <a:r>
              <a:rPr lang="sk-SK" dirty="0" smtClean="0"/>
              <a:t> </a:t>
            </a:r>
            <a:r>
              <a:rPr lang="en-US" dirty="0" smtClean="0"/>
              <a:t>ideal worker for job position</a:t>
            </a:r>
            <a:r>
              <a:rPr lang="sk-SK" dirty="0" smtClean="0"/>
              <a:t> (</a:t>
            </a:r>
            <a:r>
              <a:rPr lang="sk-SK" dirty="0" err="1" smtClean="0"/>
              <a:t>faking</a:t>
            </a:r>
            <a:r>
              <a:rPr lang="sk-SK" dirty="0" smtClean="0"/>
              <a:t> </a:t>
            </a:r>
            <a:r>
              <a:rPr lang="sk-SK" dirty="0" err="1" smtClean="0"/>
              <a:t>good</a:t>
            </a:r>
            <a:r>
              <a:rPr lang="sk-SK" dirty="0" smtClean="0"/>
              <a:t> </a:t>
            </a:r>
            <a:r>
              <a:rPr lang="sk-SK" dirty="0" err="1" smtClean="0"/>
              <a:t>instruction</a:t>
            </a:r>
            <a:r>
              <a:rPr lang="sk-SK" dirty="0" smtClean="0"/>
              <a:t>)</a:t>
            </a:r>
          </a:p>
          <a:p>
            <a:endParaRPr lang="sk-SK" dirty="0"/>
          </a:p>
          <a:p>
            <a:r>
              <a:rPr lang="en-US" dirty="0" smtClean="0">
                <a:solidFill>
                  <a:srgbClr val="0070C0"/>
                </a:solidFill>
              </a:rPr>
              <a:t>Hypothesis</a:t>
            </a:r>
            <a:r>
              <a:rPr lang="sk-SK" dirty="0" smtClean="0">
                <a:solidFill>
                  <a:srgbClr val="0070C0"/>
                </a:solidFill>
              </a:rPr>
              <a:t>: </a:t>
            </a:r>
          </a:p>
          <a:p>
            <a:pPr>
              <a:spcAft>
                <a:spcPts val="1200"/>
              </a:spcAft>
            </a:pPr>
            <a:r>
              <a:rPr lang="en-US" dirty="0" smtClean="0"/>
              <a:t>We can detect deception by analysis of gaze data</a:t>
            </a:r>
            <a:endParaRPr lang="sk-SK" dirty="0" smtClean="0"/>
          </a:p>
          <a:p>
            <a:pPr lvl="1">
              <a:spcBef>
                <a:spcPts val="1200"/>
              </a:spcBef>
            </a:pPr>
            <a:r>
              <a:rPr lang="en-US" sz="1700" b="0" dirty="0" smtClean="0"/>
              <a:t>Van </a:t>
            </a:r>
            <a:r>
              <a:rPr lang="en-US" sz="1700" b="0" dirty="0" err="1"/>
              <a:t>Hooft</a:t>
            </a:r>
            <a:r>
              <a:rPr lang="en-US" sz="1700" b="0" dirty="0"/>
              <a:t>, </a:t>
            </a:r>
            <a:r>
              <a:rPr lang="en-US" sz="1700" b="0" dirty="0" smtClean="0"/>
              <a:t>E.</a:t>
            </a:r>
            <a:r>
              <a:rPr lang="sk-SK" sz="1700" b="0" dirty="0" smtClean="0"/>
              <a:t>A.</a:t>
            </a:r>
            <a:r>
              <a:rPr lang="en-US" sz="1700" b="0" dirty="0" smtClean="0"/>
              <a:t>J.</a:t>
            </a:r>
            <a:r>
              <a:rPr lang="sk-SK" sz="1700" b="0" dirty="0" smtClean="0"/>
              <a:t> </a:t>
            </a:r>
            <a:r>
              <a:rPr lang="en-US" sz="1700" b="0" dirty="0" smtClean="0"/>
              <a:t>&amp; </a:t>
            </a:r>
            <a:r>
              <a:rPr lang="en-US" sz="1700" b="0" dirty="0"/>
              <a:t>Born, </a:t>
            </a:r>
            <a:r>
              <a:rPr lang="en-US" sz="1700" b="0" dirty="0" smtClean="0"/>
              <a:t>M.P</a:t>
            </a:r>
            <a:r>
              <a:rPr lang="en-US" sz="1700" b="0" dirty="0"/>
              <a:t>. (2012). Intentional response distortion on personality tests: Using eye-tracking to understand response processes when faking. Journal of Applied Psychology, 97(2), 301–316. doi:10.1037/a0025711</a:t>
            </a:r>
            <a:endParaRPr lang="en-US" sz="1700" b="0" dirty="0" smtClean="0"/>
          </a:p>
        </p:txBody>
      </p:sp>
      <p:sp>
        <p:nvSpPr>
          <p:cNvPr id="4" name="Zástupný symbol čísla snímky 3"/>
          <p:cNvSpPr>
            <a:spLocks noGrp="1"/>
          </p:cNvSpPr>
          <p:nvPr>
            <p:ph type="sldNum" sz="quarter" idx="12"/>
          </p:nvPr>
        </p:nvSpPr>
        <p:spPr/>
        <p:txBody>
          <a:bodyPr/>
          <a:lstStyle/>
          <a:p>
            <a:fld id="{D920B1B5-D958-4A91-AE1D-A2AAAB5B3981}" type="slidenum">
              <a:rPr lang="sk-SK" smtClean="0"/>
              <a:pPr/>
              <a:t>18</a:t>
            </a:fld>
            <a:endParaRPr lang="sk-SK"/>
          </a:p>
        </p:txBody>
      </p:sp>
    </p:spTree>
    <p:extLst>
      <p:ext uri="{BB962C8B-B14F-4D97-AF65-F5344CB8AC3E}">
        <p14:creationId xmlns:p14="http://schemas.microsoft.com/office/powerpoint/2010/main" val="7224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D920B1B5-D958-4A91-AE1D-A2AAAB5B3981}" type="slidenum">
              <a:rPr lang="sk-SK" smtClean="0"/>
              <a:pPr/>
              <a:t>19</a:t>
            </a:fld>
            <a:endParaRPr lang="sk-SK"/>
          </a:p>
        </p:txBody>
      </p:sp>
      <p:sp>
        <p:nvSpPr>
          <p:cNvPr id="7" name="Nadpis 1"/>
          <p:cNvSpPr>
            <a:spLocks noGrp="1"/>
          </p:cNvSpPr>
          <p:nvPr>
            <p:ph type="title"/>
          </p:nvPr>
        </p:nvSpPr>
        <p:spPr>
          <a:xfrm>
            <a:off x="444405" y="-13394"/>
            <a:ext cx="8229600" cy="1426170"/>
          </a:xfrm>
        </p:spPr>
        <p:txBody>
          <a:bodyPr>
            <a:normAutofit/>
          </a:bodyPr>
          <a:lstStyle/>
          <a:p>
            <a:r>
              <a:rPr lang="en-US" dirty="0"/>
              <a:t>Experiment </a:t>
            </a:r>
            <a:r>
              <a:rPr lang="en-US" dirty="0" smtClean="0"/>
              <a:t>#2:</a:t>
            </a:r>
            <a:r>
              <a:rPr lang="en-US" dirty="0"/>
              <a:t/>
            </a:r>
            <a:br>
              <a:rPr lang="en-US" dirty="0"/>
            </a:br>
            <a:r>
              <a:rPr lang="en-US" dirty="0" smtClean="0"/>
              <a:t>Big </a:t>
            </a:r>
            <a:r>
              <a:rPr lang="en-US" dirty="0"/>
              <a:t>five personality trait </a:t>
            </a:r>
            <a:r>
              <a:rPr lang="en-US" dirty="0" smtClean="0">
                <a:solidFill>
                  <a:srgbClr val="00B0F0"/>
                </a:solidFill>
              </a:rPr>
              <a:t>question</a:t>
            </a:r>
            <a:r>
              <a:rPr lang="sk-SK" dirty="0" smtClean="0">
                <a:solidFill>
                  <a:srgbClr val="00B0F0"/>
                </a:solidFill>
              </a:rPr>
              <a:t> </a:t>
            </a:r>
            <a:r>
              <a:rPr lang="sk-SK" dirty="0" err="1" smtClean="0">
                <a:solidFill>
                  <a:srgbClr val="00B0F0"/>
                </a:solidFill>
              </a:rPr>
              <a:t>example</a:t>
            </a:r>
            <a:endParaRPr lang="en-US" dirty="0">
              <a:solidFill>
                <a:srgbClr val="00B0F0"/>
              </a:solidFill>
            </a:endParaRPr>
          </a:p>
        </p:txBody>
      </p:sp>
      <p:pic>
        <p:nvPicPr>
          <p:cNvPr id="2" name="Picture 2" descr="Screenshot from 2015-08-11 11:12: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4824"/>
            <a:ext cx="8784976" cy="2764072"/>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37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lstStyle/>
          <a:p>
            <a:r>
              <a:rPr lang="en-US" sz="4000" dirty="0" smtClean="0"/>
              <a:t>20 eye-trackers in one room </a:t>
            </a:r>
            <a:r>
              <a:rPr lang="en-US" dirty="0" smtClean="0"/>
              <a:t/>
            </a:r>
            <a:br>
              <a:rPr lang="en-US" dirty="0" smtClean="0"/>
            </a:br>
            <a:r>
              <a:rPr lang="en-US" dirty="0" smtClean="0"/>
              <a:t>(UXI Labs @ Slovak University of Technology) </a:t>
            </a:r>
            <a:endParaRPr lang="en-US" dirty="0"/>
          </a:p>
        </p:txBody>
      </p:sp>
      <p:sp>
        <p:nvSpPr>
          <p:cNvPr id="13" name="Zástupný symbol obsahu 12"/>
          <p:cNvSpPr>
            <a:spLocks noGrp="1"/>
          </p:cNvSpPr>
          <p:nvPr>
            <p:ph idx="1"/>
          </p:nvPr>
        </p:nvSpPr>
        <p:spPr>
          <a:xfrm>
            <a:off x="539552" y="1795744"/>
            <a:ext cx="3538736" cy="4297552"/>
          </a:xfrm>
        </p:spPr>
        <p:txBody>
          <a:bodyPr>
            <a:normAutofit/>
          </a:bodyPr>
          <a:lstStyle/>
          <a:p>
            <a:r>
              <a:rPr lang="en-US" dirty="0" smtClean="0"/>
              <a:t>20x </a:t>
            </a:r>
            <a:r>
              <a:rPr lang="en-US" dirty="0" err="1" smtClean="0"/>
              <a:t>Tobii</a:t>
            </a:r>
            <a:r>
              <a:rPr lang="en-US" dirty="0" smtClean="0"/>
              <a:t> X2-60 eye trackers</a:t>
            </a:r>
          </a:p>
          <a:p>
            <a:r>
              <a:rPr lang="en-US" dirty="0" smtClean="0">
                <a:solidFill>
                  <a:srgbClr val="0070C0"/>
                </a:solidFill>
              </a:rPr>
              <a:t>Screen</a:t>
            </a:r>
            <a:r>
              <a:rPr lang="en-US" dirty="0" smtClean="0"/>
              <a:t> recording</a:t>
            </a:r>
          </a:p>
          <a:p>
            <a:r>
              <a:rPr lang="en-US" dirty="0" smtClean="0">
                <a:solidFill>
                  <a:srgbClr val="0070C0"/>
                </a:solidFill>
              </a:rPr>
              <a:t>Face</a:t>
            </a:r>
            <a:r>
              <a:rPr lang="en-US" dirty="0" smtClean="0"/>
              <a:t> recording</a:t>
            </a:r>
          </a:p>
          <a:p>
            <a:r>
              <a:rPr lang="en-US" dirty="0" smtClean="0"/>
              <a:t>+</a:t>
            </a:r>
            <a:endParaRPr lang="en-US" dirty="0"/>
          </a:p>
          <a:p>
            <a:r>
              <a:rPr lang="en-US" dirty="0" smtClean="0"/>
              <a:t>Infrastructure for</a:t>
            </a:r>
            <a:r>
              <a:rPr lang="en-US" dirty="0"/>
              <a:t> </a:t>
            </a:r>
            <a:r>
              <a:rPr lang="en-US" dirty="0">
                <a:solidFill>
                  <a:srgbClr val="0070C0"/>
                </a:solidFill>
              </a:rPr>
              <a:t>t</a:t>
            </a:r>
            <a:r>
              <a:rPr lang="en-US" dirty="0" smtClean="0">
                <a:solidFill>
                  <a:srgbClr val="0070C0"/>
                </a:solidFill>
              </a:rPr>
              <a:t>ransferring</a:t>
            </a:r>
            <a:r>
              <a:rPr lang="en-US" dirty="0" smtClean="0"/>
              <a:t> all the </a:t>
            </a:r>
            <a:r>
              <a:rPr lang="en-US" dirty="0" smtClean="0">
                <a:solidFill>
                  <a:srgbClr val="0070C0"/>
                </a:solidFill>
              </a:rPr>
              <a:t>data</a:t>
            </a:r>
            <a:r>
              <a:rPr lang="en-US" dirty="0" smtClean="0"/>
              <a:t> to the central server</a:t>
            </a:r>
          </a:p>
          <a:p>
            <a:endParaRPr lang="en-US" sz="2600" dirty="0"/>
          </a:p>
        </p:txBody>
      </p:sp>
      <p:sp>
        <p:nvSpPr>
          <p:cNvPr id="4" name="Zástupný symbol čísla snímky 3"/>
          <p:cNvSpPr>
            <a:spLocks noGrp="1"/>
          </p:cNvSpPr>
          <p:nvPr>
            <p:ph type="sldNum" sz="quarter" idx="12"/>
          </p:nvPr>
        </p:nvSpPr>
        <p:spPr/>
        <p:txBody>
          <a:bodyPr/>
          <a:lstStyle/>
          <a:p>
            <a:fld id="{D920B1B5-D958-4A91-AE1D-A2AAAB5B3981}" type="slidenum">
              <a:rPr lang="sk-SK" smtClean="0"/>
              <a:pPr/>
              <a:t>2</a:t>
            </a:fld>
            <a:endParaRPr lang="sk-SK" dirty="0"/>
          </a:p>
        </p:txBody>
      </p:sp>
      <p:grpSp>
        <p:nvGrpSpPr>
          <p:cNvPr id="2" name="Group 1"/>
          <p:cNvGrpSpPr/>
          <p:nvPr/>
        </p:nvGrpSpPr>
        <p:grpSpPr>
          <a:xfrm>
            <a:off x="4283968" y="1844824"/>
            <a:ext cx="4320480" cy="2785542"/>
            <a:chOff x="4283968" y="1844824"/>
            <a:chExt cx="4320480" cy="2785542"/>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1844824"/>
              <a:ext cx="4320480" cy="2785542"/>
            </a:xfrm>
            <a:prstGeom prst="rect">
              <a:avLst/>
            </a:prstGeom>
          </p:spPr>
        </p:pic>
        <p:sp>
          <p:nvSpPr>
            <p:cNvPr id="18" name="Oval 17"/>
            <p:cNvSpPr/>
            <p:nvPr/>
          </p:nvSpPr>
          <p:spPr>
            <a:xfrm rot="4048306">
              <a:off x="5959416" y="3121221"/>
              <a:ext cx="530478" cy="1105239"/>
            </a:xfrm>
            <a:prstGeom prst="ellipse">
              <a:avLst/>
            </a:prstGeom>
            <a:noFill/>
            <a:ln w="57150">
              <a:solidFill>
                <a:schemeClr val="accent2"/>
              </a:solidFill>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Oval 18"/>
            <p:cNvSpPr/>
            <p:nvPr/>
          </p:nvSpPr>
          <p:spPr>
            <a:xfrm rot="20254817">
              <a:off x="5698428" y="2063237"/>
              <a:ext cx="727857" cy="451957"/>
            </a:xfrm>
            <a:prstGeom prst="ellipse">
              <a:avLst/>
            </a:prstGeom>
            <a:noFill/>
            <a:ln>
              <a:solidFill>
                <a:srgbClr val="00B050"/>
              </a:solidFill>
            </a:ln>
            <a:effectLst>
              <a:glow rad="635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0" name="Straight Arrow Connector 19"/>
            <p:cNvCxnSpPr/>
            <p:nvPr/>
          </p:nvCxnSpPr>
          <p:spPr>
            <a:xfrm flipH="1">
              <a:off x="6062355" y="2494608"/>
              <a:ext cx="1587568" cy="349384"/>
            </a:xfrm>
            <a:prstGeom prst="straightConnector1">
              <a:avLst/>
            </a:prstGeom>
            <a:ln w="6350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328075" y="2669300"/>
              <a:ext cx="1321849" cy="1003157"/>
            </a:xfrm>
            <a:prstGeom prst="straightConnector1">
              <a:avLst/>
            </a:prstGeom>
            <a:ln w="698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076056" y="4771565"/>
            <a:ext cx="1558440" cy="584775"/>
          </a:xfrm>
          <a:prstGeom prst="rect">
            <a:avLst/>
          </a:prstGeom>
          <a:solidFill>
            <a:srgbClr val="00B050"/>
          </a:solidFill>
          <a:ln>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sk-SK" sz="1600" b="1" dirty="0" smtClean="0"/>
              <a:t>3D </a:t>
            </a:r>
            <a:r>
              <a:rPr lang="en-US" sz="1600" b="1" dirty="0" smtClean="0"/>
              <a:t>depth camera</a:t>
            </a:r>
            <a:endParaRPr lang="en-US" sz="1600" b="1" dirty="0"/>
          </a:p>
        </p:txBody>
      </p:sp>
      <p:sp>
        <p:nvSpPr>
          <p:cNvPr id="22" name="TextBox 21"/>
          <p:cNvSpPr txBox="1"/>
          <p:nvPr/>
        </p:nvSpPr>
        <p:spPr>
          <a:xfrm>
            <a:off x="6870703" y="4765518"/>
            <a:ext cx="1558440" cy="707886"/>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sk-SK" sz="2000" b="1" dirty="0" smtClean="0"/>
              <a:t>60Hz</a:t>
            </a:r>
          </a:p>
          <a:p>
            <a:r>
              <a:rPr lang="sk-SK" sz="2000" b="1" dirty="0" err="1" smtClean="0"/>
              <a:t>eyetracker</a:t>
            </a:r>
            <a:endParaRPr lang="en-US" sz="2000" b="1" dirty="0"/>
          </a:p>
        </p:txBody>
      </p:sp>
    </p:spTree>
    <p:extLst>
      <p:ext uri="{BB962C8B-B14F-4D97-AF65-F5344CB8AC3E}">
        <p14:creationId xmlns:p14="http://schemas.microsoft.com/office/powerpoint/2010/main" val="2631020407"/>
      </p:ext>
    </p:extLst>
  </p:cSld>
  <p:clrMapOvr>
    <a:masterClrMapping/>
  </p:clrMapOvr>
  <mc:AlternateContent xmlns:mc="http://schemas.openxmlformats.org/markup-compatibility/2006" xmlns:p14="http://schemas.microsoft.com/office/powerpoint/2010/main">
    <mc:Choice Requires="p14">
      <p:transition spd="slow" p14:dur="2000" advTm="50236"/>
    </mc:Choice>
    <mc:Fallback xmlns="">
      <p:transition spd="slow" advTm="5023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1" y="1786217"/>
            <a:ext cx="8229600" cy="1143000"/>
          </a:xfrm>
        </p:spPr>
        <p:txBody>
          <a:bodyPr>
            <a:normAutofit/>
          </a:bodyPr>
          <a:lstStyle/>
          <a:p>
            <a:r>
              <a:rPr lang="en-US" dirty="0" smtClean="0"/>
              <a:t>We were looking for fixation order, response times, pupil dilation, first fixation…</a:t>
            </a:r>
            <a:endParaRPr lang="en-US" dirty="0"/>
          </a:p>
        </p:txBody>
      </p:sp>
      <p:sp>
        <p:nvSpPr>
          <p:cNvPr id="4" name="Zástupný symbol čísla snímky 3"/>
          <p:cNvSpPr>
            <a:spLocks noGrp="1"/>
          </p:cNvSpPr>
          <p:nvPr>
            <p:ph type="sldNum" sz="quarter" idx="12"/>
          </p:nvPr>
        </p:nvSpPr>
        <p:spPr/>
        <p:txBody>
          <a:bodyPr/>
          <a:lstStyle/>
          <a:p>
            <a:fld id="{D920B1B5-D958-4A91-AE1D-A2AAAB5B3981}" type="slidenum">
              <a:rPr lang="sk-SK" smtClean="0"/>
              <a:pPr/>
              <a:t>20</a:t>
            </a:fld>
            <a:endParaRPr lang="sk-SK"/>
          </a:p>
        </p:txBody>
      </p:sp>
      <p:sp>
        <p:nvSpPr>
          <p:cNvPr id="5" name="BlokTextu 4"/>
          <p:cNvSpPr txBox="1"/>
          <p:nvPr/>
        </p:nvSpPr>
        <p:spPr>
          <a:xfrm>
            <a:off x="457200" y="3029966"/>
            <a:ext cx="8229600" cy="3200876"/>
          </a:xfrm>
          <a:prstGeom prst="rect">
            <a:avLst/>
          </a:prstGeom>
          <a:noFill/>
        </p:spPr>
        <p:txBody>
          <a:bodyPr wrap="square" rtlCol="0">
            <a:spAutoFit/>
          </a:bodyPr>
          <a:lstStyle/>
          <a:p>
            <a:r>
              <a:rPr lang="en-US" sz="2400" dirty="0" smtClean="0"/>
              <a:t>Deception cases were characteristic by:</a:t>
            </a:r>
          </a:p>
          <a:p>
            <a:pPr marL="285750" indent="-285750">
              <a:spcBef>
                <a:spcPts val="1200"/>
              </a:spcBef>
              <a:buFont typeface="Arial" panose="020B0604020202020204" pitchFamily="34" charset="0"/>
              <a:buChar char="•"/>
            </a:pPr>
            <a:r>
              <a:rPr lang="en-US" sz="2400" dirty="0" smtClean="0"/>
              <a:t>First fixations at extreme response options</a:t>
            </a:r>
          </a:p>
          <a:p>
            <a:r>
              <a:rPr lang="en-US" sz="2400" dirty="0" smtClean="0"/>
              <a:t>	p = 3.538e-14 &lt; 0.001</a:t>
            </a:r>
          </a:p>
          <a:p>
            <a:pPr marL="285750" indent="-285750">
              <a:buFont typeface="Arial" panose="020B0604020202020204" pitchFamily="34" charset="0"/>
              <a:buChar char="•"/>
            </a:pPr>
            <a:r>
              <a:rPr lang="en-US" sz="2400" dirty="0" smtClean="0"/>
              <a:t>Longer reaction times</a:t>
            </a:r>
          </a:p>
          <a:p>
            <a:r>
              <a:rPr lang="en-US" sz="2400" dirty="0" smtClean="0"/>
              <a:t>	p = 0.039 &lt; 0.05</a:t>
            </a:r>
          </a:p>
          <a:p>
            <a:pPr marL="285750" indent="-285750">
              <a:buFont typeface="Arial" panose="020B0604020202020204" pitchFamily="34" charset="0"/>
              <a:buChar char="•"/>
            </a:pPr>
            <a:r>
              <a:rPr lang="en-US" sz="2400" dirty="0" smtClean="0"/>
              <a:t>Pupil dilation variance before and after answering </a:t>
            </a:r>
            <a:br>
              <a:rPr lang="en-US" sz="2400" dirty="0" smtClean="0"/>
            </a:br>
            <a:r>
              <a:rPr lang="en-US" sz="2400" dirty="0" smtClean="0"/>
              <a:t>a question</a:t>
            </a:r>
          </a:p>
          <a:p>
            <a:r>
              <a:rPr lang="en-US" sz="2400" dirty="0" smtClean="0"/>
              <a:t>	p = 0.022 &lt; 0.05</a:t>
            </a:r>
            <a:endParaRPr lang="en-US" sz="2400" dirty="0"/>
          </a:p>
        </p:txBody>
      </p:sp>
      <p:sp>
        <p:nvSpPr>
          <p:cNvPr id="9"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a:t>Experiment </a:t>
            </a:r>
            <a:r>
              <a:rPr lang="en-US" dirty="0" smtClean="0"/>
              <a:t>#2</a:t>
            </a:r>
            <a:r>
              <a:rPr lang="sk-SK" dirty="0" smtClean="0"/>
              <a:t>:</a:t>
            </a:r>
            <a:r>
              <a:rPr lang="en-US" dirty="0" smtClean="0"/>
              <a:t/>
            </a:r>
            <a:br>
              <a:rPr lang="en-US" dirty="0" smtClean="0"/>
            </a:br>
            <a:r>
              <a:rPr lang="en-US" dirty="0" smtClean="0">
                <a:solidFill>
                  <a:srgbClr val="0070C0"/>
                </a:solidFill>
              </a:rPr>
              <a:t>Observations</a:t>
            </a:r>
            <a:endParaRPr lang="en-US" dirty="0">
              <a:solidFill>
                <a:srgbClr val="0070C0"/>
              </a:solidFill>
            </a:endParaRPr>
          </a:p>
        </p:txBody>
      </p:sp>
    </p:spTree>
    <p:extLst>
      <p:ext uri="{BB962C8B-B14F-4D97-AF65-F5344CB8AC3E}">
        <p14:creationId xmlns:p14="http://schemas.microsoft.com/office/powerpoint/2010/main" val="1572152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5256584"/>
          </a:xfrm>
        </p:spPr>
        <p:txBody>
          <a:bodyPr>
            <a:noAutofit/>
          </a:bodyPr>
          <a:lstStyle/>
          <a:p>
            <a:r>
              <a:rPr lang="en-US" sz="6600" dirty="0" smtClean="0"/>
              <a:t>Methodological lessons learn</a:t>
            </a:r>
            <a:r>
              <a:rPr lang="sk-SK" sz="6600" dirty="0" smtClean="0"/>
              <a:t>t</a:t>
            </a:r>
            <a:endParaRPr lang="en-US" sz="6600" dirty="0"/>
          </a:p>
        </p:txBody>
      </p:sp>
      <p:sp>
        <p:nvSpPr>
          <p:cNvPr id="5" name="Rectangle 4"/>
          <p:cNvSpPr/>
          <p:nvPr/>
        </p:nvSpPr>
        <p:spPr>
          <a:xfrm>
            <a:off x="5724128" y="5949280"/>
            <a:ext cx="3312368" cy="90872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40386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i="1" dirty="0" smtClean="0"/>
              <a:t>Have some assistants</a:t>
            </a:r>
            <a:endParaRPr lang="en-US" i="1" dirty="0"/>
          </a:p>
        </p:txBody>
      </p:sp>
      <p:sp>
        <p:nvSpPr>
          <p:cNvPr id="3" name="Zástupný symbol obsahu 2"/>
          <p:cNvSpPr>
            <a:spLocks noGrp="1"/>
          </p:cNvSpPr>
          <p:nvPr>
            <p:ph idx="1"/>
          </p:nvPr>
        </p:nvSpPr>
        <p:spPr/>
        <p:txBody>
          <a:bodyPr/>
          <a:lstStyle/>
          <a:p>
            <a:r>
              <a:rPr lang="en-US" dirty="0" smtClean="0"/>
              <a:t>There were </a:t>
            </a:r>
            <a:r>
              <a:rPr lang="en-US" dirty="0" smtClean="0">
                <a:solidFill>
                  <a:srgbClr val="0070C0"/>
                </a:solidFill>
              </a:rPr>
              <a:t>3 of us</a:t>
            </a:r>
            <a:r>
              <a:rPr lang="en-US" dirty="0" smtClean="0"/>
              <a:t>: </a:t>
            </a:r>
            <a:r>
              <a:rPr lang="en-US" dirty="0"/>
              <a:t>o</a:t>
            </a:r>
            <a:r>
              <a:rPr lang="en-US" dirty="0" smtClean="0"/>
              <a:t>ne experiment conductor and two assistants. It was </a:t>
            </a:r>
            <a:r>
              <a:rPr lang="en-US" dirty="0" smtClean="0">
                <a:solidFill>
                  <a:srgbClr val="0070C0"/>
                </a:solidFill>
              </a:rPr>
              <a:t>enough</a:t>
            </a:r>
            <a:r>
              <a:rPr lang="en-US" dirty="0" smtClean="0"/>
              <a:t> for 20 people, but </a:t>
            </a:r>
            <a:r>
              <a:rPr lang="en-US" dirty="0" smtClean="0">
                <a:solidFill>
                  <a:srgbClr val="0070C0"/>
                </a:solidFill>
              </a:rPr>
              <a:t>barely</a:t>
            </a:r>
            <a:r>
              <a:rPr lang="en-US" dirty="0" smtClean="0"/>
              <a:t>.</a:t>
            </a:r>
            <a:endParaRPr lang="en-US" dirty="0"/>
          </a:p>
        </p:txBody>
      </p:sp>
      <p:sp>
        <p:nvSpPr>
          <p:cNvPr id="4" name="Zástupný symbol čísla snímky 3"/>
          <p:cNvSpPr>
            <a:spLocks noGrp="1"/>
          </p:cNvSpPr>
          <p:nvPr>
            <p:ph type="sldNum" sz="quarter" idx="12"/>
          </p:nvPr>
        </p:nvSpPr>
        <p:spPr/>
        <p:txBody>
          <a:bodyPr/>
          <a:lstStyle/>
          <a:p>
            <a:fld id="{D920B1B5-D958-4A91-AE1D-A2AAAB5B3981}" type="slidenum">
              <a:rPr lang="sk-SK" smtClean="0"/>
              <a:pPr/>
              <a:t>22</a:t>
            </a:fld>
            <a:endParaRPr lang="sk-SK"/>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6201" y="2455394"/>
            <a:ext cx="5942143" cy="3800935"/>
          </a:xfrm>
          <a:prstGeom prst="rect">
            <a:avLst/>
          </a:prstGeom>
        </p:spPr>
      </p:pic>
    </p:spTree>
    <p:extLst>
      <p:ext uri="{BB962C8B-B14F-4D97-AF65-F5344CB8AC3E}">
        <p14:creationId xmlns:p14="http://schemas.microsoft.com/office/powerpoint/2010/main" val="1043680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i="1" dirty="0" smtClean="0"/>
              <a:t>Do a </a:t>
            </a:r>
            <a:r>
              <a:rPr lang="en-US" i="1" dirty="0" smtClean="0">
                <a:solidFill>
                  <a:srgbClr val="0070C0"/>
                </a:solidFill>
              </a:rPr>
              <a:t>pilot study with multiple participants</a:t>
            </a:r>
            <a:r>
              <a:rPr lang="en-US" i="1" dirty="0" smtClean="0"/>
              <a:t>, don’t just do it with individuals</a:t>
            </a:r>
            <a:endParaRPr lang="en-US" i="1" dirty="0"/>
          </a:p>
        </p:txBody>
      </p:sp>
      <p:sp>
        <p:nvSpPr>
          <p:cNvPr id="3" name="Zástupný symbol obsahu 2"/>
          <p:cNvSpPr>
            <a:spLocks noGrp="1"/>
          </p:cNvSpPr>
          <p:nvPr>
            <p:ph idx="1"/>
          </p:nvPr>
        </p:nvSpPr>
        <p:spPr/>
        <p:txBody>
          <a:bodyPr>
            <a:normAutofit lnSpcReduction="10000"/>
          </a:bodyPr>
          <a:lstStyle/>
          <a:p>
            <a:r>
              <a:rPr lang="en-US" dirty="0" smtClean="0"/>
              <a:t>If the study has to be parallel recording, do the pilot likewise</a:t>
            </a:r>
          </a:p>
          <a:p>
            <a:endParaRPr lang="en-US" dirty="0"/>
          </a:p>
          <a:p>
            <a:r>
              <a:rPr lang="en-US" dirty="0" smtClean="0"/>
              <a:t>Pilot </a:t>
            </a:r>
            <a:r>
              <a:rPr lang="en-US" dirty="0" smtClean="0">
                <a:solidFill>
                  <a:srgbClr val="0070C0"/>
                </a:solidFill>
              </a:rPr>
              <a:t>allowed</a:t>
            </a:r>
            <a:r>
              <a:rPr lang="en-US" dirty="0" smtClean="0"/>
              <a:t> us </a:t>
            </a:r>
            <a:r>
              <a:rPr lang="en-US" dirty="0" smtClean="0">
                <a:solidFill>
                  <a:srgbClr val="0070C0"/>
                </a:solidFill>
              </a:rPr>
              <a:t>to</a:t>
            </a:r>
            <a:r>
              <a:rPr lang="en-US" dirty="0" smtClean="0"/>
              <a:t> properly </a:t>
            </a:r>
            <a:r>
              <a:rPr lang="en-US" dirty="0" smtClean="0">
                <a:solidFill>
                  <a:srgbClr val="0070C0"/>
                </a:solidFill>
              </a:rPr>
              <a:t>update instructions</a:t>
            </a:r>
          </a:p>
          <a:p>
            <a:pPr marL="800100" lvl="1" indent="-342900">
              <a:buFont typeface="Arial" panose="020B0604020202020204" pitchFamily="34" charset="0"/>
              <a:buChar char="•"/>
            </a:pPr>
            <a:r>
              <a:rPr lang="en-US" dirty="0"/>
              <a:t>No browser window resizing, no zooming</a:t>
            </a:r>
          </a:p>
          <a:p>
            <a:pPr marL="800100" lvl="1" indent="-342900">
              <a:buFont typeface="Arial" panose="020B0604020202020204" pitchFamily="34" charset="0"/>
              <a:buChar char="•"/>
            </a:pPr>
            <a:r>
              <a:rPr lang="en-US" dirty="0" smtClean="0"/>
              <a:t>Make the </a:t>
            </a:r>
            <a:r>
              <a:rPr lang="en-US" dirty="0" smtClean="0">
                <a:solidFill>
                  <a:srgbClr val="0070C0"/>
                </a:solidFill>
              </a:rPr>
              <a:t>scenario as simple as possible</a:t>
            </a:r>
            <a:r>
              <a:rPr lang="en-US" dirty="0" smtClean="0"/>
              <a:t>. The more steps there are, the more mistakes the participants make.</a:t>
            </a:r>
          </a:p>
          <a:p>
            <a:pPr marL="800100" lvl="1" indent="-342900">
              <a:buFont typeface="Arial" panose="020B0604020202020204" pitchFamily="34" charset="0"/>
              <a:buChar char="•"/>
            </a:pPr>
            <a:endParaRPr lang="en-US" dirty="0" smtClean="0"/>
          </a:p>
          <a:p>
            <a:r>
              <a:rPr lang="en-US" sz="3200" dirty="0" smtClean="0"/>
              <a:t>Instructions are crucial</a:t>
            </a:r>
          </a:p>
          <a:p>
            <a:pPr marL="342900" indent="-342900">
              <a:buFont typeface="Arial" panose="020B0604020202020204" pitchFamily="34" charset="0"/>
              <a:buChar char="•"/>
            </a:pPr>
            <a:r>
              <a:rPr lang="en-US" sz="3200" dirty="0" smtClean="0">
                <a:solidFill>
                  <a:srgbClr val="FF0000"/>
                </a:solidFill>
              </a:rPr>
              <a:t>Don’t just use paper instructions</a:t>
            </a:r>
            <a:r>
              <a:rPr lang="en-US" sz="3200" dirty="0" smtClean="0"/>
              <a:t>, use slides and presentation as well</a:t>
            </a:r>
            <a:endParaRPr lang="en-US" sz="3200" dirty="0"/>
          </a:p>
        </p:txBody>
      </p:sp>
      <p:sp>
        <p:nvSpPr>
          <p:cNvPr id="4" name="Zástupný symbol čísla snímky 3"/>
          <p:cNvSpPr>
            <a:spLocks noGrp="1"/>
          </p:cNvSpPr>
          <p:nvPr>
            <p:ph type="sldNum" sz="quarter" idx="12"/>
          </p:nvPr>
        </p:nvSpPr>
        <p:spPr/>
        <p:txBody>
          <a:bodyPr/>
          <a:lstStyle/>
          <a:p>
            <a:fld id="{D920B1B5-D958-4A91-AE1D-A2AAAB5B3981}" type="slidenum">
              <a:rPr lang="sk-SK" smtClean="0"/>
              <a:pPr/>
              <a:t>23</a:t>
            </a:fld>
            <a:endParaRPr lang="sk-SK"/>
          </a:p>
        </p:txBody>
      </p:sp>
    </p:spTree>
    <p:extLst>
      <p:ext uri="{BB962C8B-B14F-4D97-AF65-F5344CB8AC3E}">
        <p14:creationId xmlns:p14="http://schemas.microsoft.com/office/powerpoint/2010/main" val="100124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i="1" dirty="0" smtClean="0"/>
              <a:t>Group calibration is best done two-step</a:t>
            </a:r>
            <a:endParaRPr lang="en-US" i="1" dirty="0"/>
          </a:p>
        </p:txBody>
      </p:sp>
      <p:sp>
        <p:nvSpPr>
          <p:cNvPr id="3" name="Zástupný symbol obsahu 2"/>
          <p:cNvSpPr>
            <a:spLocks noGrp="1"/>
          </p:cNvSpPr>
          <p:nvPr>
            <p:ph idx="1"/>
          </p:nvPr>
        </p:nvSpPr>
        <p:spPr/>
        <p:txBody>
          <a:bodyPr/>
          <a:lstStyle/>
          <a:p>
            <a:r>
              <a:rPr lang="en-US" dirty="0" smtClean="0">
                <a:solidFill>
                  <a:srgbClr val="0070C0"/>
                </a:solidFill>
              </a:rPr>
              <a:t>First</a:t>
            </a:r>
            <a:r>
              <a:rPr lang="en-US" dirty="0" smtClean="0"/>
              <a:t>, do a </a:t>
            </a:r>
            <a:r>
              <a:rPr lang="en-US" dirty="0" smtClean="0">
                <a:hlinkClick r:id="rId3" action="ppaction://hlinkpres?slideindex=1&amp;slidetitle=Pokyny ku kalibrácii"/>
              </a:rPr>
              <a:t>presentation (slide) demonstration</a:t>
            </a:r>
            <a:r>
              <a:rPr lang="en-US" dirty="0" smtClean="0"/>
              <a:t>. </a:t>
            </a:r>
          </a:p>
          <a:p>
            <a:pPr marL="800100" lvl="1" indent="-342900">
              <a:buFont typeface="Arial" panose="020B0604020202020204" pitchFamily="34" charset="0"/>
              <a:buChar char="•"/>
            </a:pPr>
            <a:r>
              <a:rPr lang="en-US" sz="2200" dirty="0" smtClean="0"/>
              <a:t>Do not allow participants to do anything during the explanation. </a:t>
            </a:r>
          </a:p>
          <a:p>
            <a:pPr marL="800100" lvl="1" indent="-342900">
              <a:buFont typeface="Arial" panose="020B0604020202020204" pitchFamily="34" charset="0"/>
              <a:buChar char="•"/>
            </a:pPr>
            <a:r>
              <a:rPr lang="en-US" sz="2200" dirty="0" smtClean="0"/>
              <a:t>Make them watch you, or they will screw up.</a:t>
            </a:r>
          </a:p>
          <a:p>
            <a:endParaRPr lang="en-US" dirty="0"/>
          </a:p>
          <a:p>
            <a:r>
              <a:rPr lang="en-US" dirty="0" smtClean="0">
                <a:solidFill>
                  <a:srgbClr val="0070C0"/>
                </a:solidFill>
              </a:rPr>
              <a:t>Second</a:t>
            </a:r>
            <a:r>
              <a:rPr lang="sk-SK" dirty="0" smtClean="0">
                <a:solidFill>
                  <a:srgbClr val="0070C0"/>
                </a:solidFill>
              </a:rPr>
              <a:t>,</a:t>
            </a:r>
            <a:r>
              <a:rPr lang="en-US" dirty="0" smtClean="0"/>
              <a:t> </a:t>
            </a:r>
            <a:r>
              <a:rPr lang="sk-SK" dirty="0" smtClean="0"/>
              <a:t>l</a:t>
            </a:r>
            <a:r>
              <a:rPr lang="en-US" dirty="0" smtClean="0"/>
              <a:t>et everyone follow the remembered instruction from the first step. </a:t>
            </a:r>
          </a:p>
          <a:p>
            <a:pPr marL="800100" lvl="1" indent="-342900">
              <a:buFont typeface="Arial" panose="020B0604020202020204" pitchFamily="34" charset="0"/>
              <a:buChar char="•"/>
            </a:pPr>
            <a:r>
              <a:rPr lang="en-US" sz="2200" dirty="0" smtClean="0"/>
              <a:t>Watch the calibration status on the dashboard</a:t>
            </a:r>
          </a:p>
          <a:p>
            <a:pPr marL="800100" lvl="1" indent="-342900">
              <a:buFont typeface="Arial" panose="020B0604020202020204" pitchFamily="34" charset="0"/>
              <a:buChar char="•"/>
            </a:pPr>
            <a:r>
              <a:rPr lang="en-US" sz="2200" dirty="0"/>
              <a:t>Attend everyone that raises any problems</a:t>
            </a:r>
          </a:p>
          <a:p>
            <a:pPr marL="800100" lvl="1" indent="-342900">
              <a:buFont typeface="Arial" panose="020B0604020202020204" pitchFamily="34" charset="0"/>
              <a:buChar char="•"/>
            </a:pPr>
            <a:r>
              <a:rPr lang="en-US" sz="2200" dirty="0" smtClean="0"/>
              <a:t>3 experiment conductors were enough to handle calibration problems</a:t>
            </a:r>
            <a:endParaRPr lang="en-US" sz="2200" dirty="0"/>
          </a:p>
        </p:txBody>
      </p:sp>
      <p:sp>
        <p:nvSpPr>
          <p:cNvPr id="4" name="Zástupný symbol čísla snímky 3"/>
          <p:cNvSpPr>
            <a:spLocks noGrp="1"/>
          </p:cNvSpPr>
          <p:nvPr>
            <p:ph type="sldNum" sz="quarter" idx="12"/>
          </p:nvPr>
        </p:nvSpPr>
        <p:spPr/>
        <p:txBody>
          <a:bodyPr/>
          <a:lstStyle/>
          <a:p>
            <a:fld id="{D920B1B5-D958-4A91-AE1D-A2AAAB5B3981}" type="slidenum">
              <a:rPr lang="sk-SK" smtClean="0"/>
              <a:pPr/>
              <a:t>24</a:t>
            </a:fld>
            <a:endParaRPr lang="sk-SK"/>
          </a:p>
        </p:txBody>
      </p:sp>
    </p:spTree>
    <p:extLst>
      <p:ext uri="{BB962C8B-B14F-4D97-AF65-F5344CB8AC3E}">
        <p14:creationId xmlns:p14="http://schemas.microsoft.com/office/powerpoint/2010/main" val="2537724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obsahu 6"/>
          <p:cNvSpPr>
            <a:spLocks noGrp="1"/>
          </p:cNvSpPr>
          <p:nvPr>
            <p:ph idx="1"/>
          </p:nvPr>
        </p:nvSpPr>
        <p:spPr>
          <a:xfrm>
            <a:off x="457200" y="260648"/>
            <a:ext cx="8579296" cy="5865515"/>
          </a:xfrm>
        </p:spPr>
        <p:txBody>
          <a:bodyPr>
            <a:normAutofit/>
          </a:bodyPr>
          <a:lstStyle/>
          <a:p>
            <a:r>
              <a:rPr lang="en-US" sz="3200" i="1" dirty="0"/>
              <a:t>Never let participants to do anything during the time you speak to them. </a:t>
            </a:r>
            <a:endParaRPr lang="en-US" sz="3200" i="1" dirty="0" smtClean="0"/>
          </a:p>
          <a:p>
            <a:r>
              <a:rPr lang="en-US" sz="3200" i="1" dirty="0"/>
              <a:t/>
            </a:r>
            <a:br>
              <a:rPr lang="en-US" sz="3200" i="1" dirty="0"/>
            </a:br>
            <a:r>
              <a:rPr lang="en-US" sz="3200" i="1" dirty="0"/>
              <a:t/>
            </a:r>
            <a:br>
              <a:rPr lang="en-US" sz="3200" i="1" dirty="0"/>
            </a:br>
            <a:r>
              <a:rPr lang="en-US" sz="3200" i="1" dirty="0"/>
              <a:t>Stress to them the necessity of discipline</a:t>
            </a:r>
            <a:r>
              <a:rPr lang="en-US" sz="3200" i="1" dirty="0" smtClean="0"/>
              <a:t>.</a:t>
            </a:r>
          </a:p>
          <a:p>
            <a:r>
              <a:rPr lang="en-US" sz="3200" i="1" dirty="0"/>
              <a:t/>
            </a:r>
            <a:br>
              <a:rPr lang="en-US" sz="3200" i="1" dirty="0"/>
            </a:br>
            <a:r>
              <a:rPr lang="en-US" sz="3200" i="1" dirty="0"/>
              <a:t/>
            </a:r>
            <a:br>
              <a:rPr lang="en-US" sz="3200" i="1" dirty="0"/>
            </a:br>
            <a:r>
              <a:rPr lang="en-US" sz="3200" i="1" dirty="0"/>
              <a:t>Paper instructions won’t always save you. Participants do not read them properly. </a:t>
            </a:r>
            <a:r>
              <a:rPr lang="en-US" sz="3200" i="1" dirty="0">
                <a:solidFill>
                  <a:srgbClr val="00B0F0"/>
                </a:solidFill>
              </a:rPr>
              <a:t>Better communicate important things also verbally.</a:t>
            </a:r>
          </a:p>
        </p:txBody>
      </p:sp>
      <p:sp>
        <p:nvSpPr>
          <p:cNvPr id="4" name="Zástupný symbol čísla snímky 3"/>
          <p:cNvSpPr>
            <a:spLocks noGrp="1"/>
          </p:cNvSpPr>
          <p:nvPr>
            <p:ph type="sldNum" sz="quarter" idx="12"/>
          </p:nvPr>
        </p:nvSpPr>
        <p:spPr/>
        <p:txBody>
          <a:bodyPr/>
          <a:lstStyle/>
          <a:p>
            <a:fld id="{D920B1B5-D958-4A91-AE1D-A2AAAB5B3981}" type="slidenum">
              <a:rPr lang="sk-SK" smtClean="0"/>
              <a:pPr/>
              <a:t>25</a:t>
            </a:fld>
            <a:endParaRPr lang="sk-SK"/>
          </a:p>
        </p:txBody>
      </p:sp>
    </p:spTree>
    <p:extLst>
      <p:ext uri="{BB962C8B-B14F-4D97-AF65-F5344CB8AC3E}">
        <p14:creationId xmlns:p14="http://schemas.microsoft.com/office/powerpoint/2010/main" val="2778611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5256584"/>
          </a:xfrm>
        </p:spPr>
        <p:txBody>
          <a:bodyPr>
            <a:noAutofit/>
          </a:bodyPr>
          <a:lstStyle/>
          <a:p>
            <a:r>
              <a:rPr lang="en-US" sz="6600" dirty="0" smtClean="0"/>
              <a:t>M</a:t>
            </a:r>
            <a:r>
              <a:rPr lang="sk-SK" sz="6600" dirty="0" err="1" smtClean="0"/>
              <a:t>ore</a:t>
            </a:r>
            <a:r>
              <a:rPr lang="sk-SK" sz="6600" dirty="0" smtClean="0"/>
              <a:t> </a:t>
            </a:r>
            <a:r>
              <a:rPr lang="sk-SK" sz="6600" dirty="0" err="1" smtClean="0"/>
              <a:t>group</a:t>
            </a:r>
            <a:r>
              <a:rPr lang="sk-SK" sz="6600" dirty="0" smtClean="0"/>
              <a:t> </a:t>
            </a:r>
            <a:r>
              <a:rPr lang="sk-SK" sz="6600" dirty="0" err="1" smtClean="0"/>
              <a:t>studies</a:t>
            </a:r>
            <a:r>
              <a:rPr lang="sk-SK" sz="6600" dirty="0" smtClean="0"/>
              <a:t> in </a:t>
            </a:r>
            <a:r>
              <a:rPr lang="sk-SK" sz="6600" dirty="0" err="1" smtClean="0"/>
              <a:t>preparation</a:t>
            </a:r>
            <a:endParaRPr lang="en-US" sz="6600" dirty="0"/>
          </a:p>
        </p:txBody>
      </p:sp>
      <p:sp>
        <p:nvSpPr>
          <p:cNvPr id="5" name="Rectangle 4"/>
          <p:cNvSpPr/>
          <p:nvPr/>
        </p:nvSpPr>
        <p:spPr>
          <a:xfrm>
            <a:off x="5724128" y="5949280"/>
            <a:ext cx="3312368" cy="90872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203705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search ability for target findability evaluation</a:t>
            </a:r>
            <a:endParaRPr lang="en-US" dirty="0"/>
          </a:p>
        </p:txBody>
      </p:sp>
      <p:sp>
        <p:nvSpPr>
          <p:cNvPr id="4" name="Zástupný symbol čísla snímky 3"/>
          <p:cNvSpPr>
            <a:spLocks noGrp="1"/>
          </p:cNvSpPr>
          <p:nvPr>
            <p:ph type="sldNum" sz="quarter" idx="12"/>
          </p:nvPr>
        </p:nvSpPr>
        <p:spPr/>
        <p:txBody>
          <a:bodyPr/>
          <a:lstStyle/>
          <a:p>
            <a:fld id="{E31375A4-56A4-47D6-9801-1991572033F7}" type="slidenum">
              <a:rPr lang="sk-SK" sz="1500"/>
              <a:pPr/>
              <a:t>27</a:t>
            </a:fld>
            <a:endParaRPr lang="sk-SK" sz="1500" dirty="0"/>
          </a:p>
        </p:txBody>
      </p:sp>
      <p:sp>
        <p:nvSpPr>
          <p:cNvPr id="3" name="Zástupný symbol obsahu 2"/>
          <p:cNvSpPr>
            <a:spLocks noGrp="1"/>
          </p:cNvSpPr>
          <p:nvPr>
            <p:ph idx="4294967295"/>
          </p:nvPr>
        </p:nvSpPr>
        <p:spPr>
          <a:xfrm>
            <a:off x="0" y="1600200"/>
            <a:ext cx="8229600" cy="4525963"/>
          </a:xfrm>
        </p:spPr>
        <p:txBody>
          <a:bodyPr/>
          <a:lstStyle/>
          <a:p>
            <a:pPr algn="ctr"/>
            <a:endParaRPr lang="sk-SK" dirty="0" smtClean="0"/>
          </a:p>
          <a:p>
            <a:pPr algn="ctr"/>
            <a:r>
              <a:rPr lang="en-US" dirty="0" smtClean="0"/>
              <a:t>Target</a:t>
            </a:r>
            <a:r>
              <a:rPr lang="sk-SK" dirty="0" smtClean="0"/>
              <a:t>: </a:t>
            </a:r>
            <a:endParaRPr lang="sk-SK" dirty="0"/>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2636912"/>
            <a:ext cx="1374647" cy="1374647"/>
          </a:xfrm>
          <a:prstGeom prst="rect">
            <a:avLst/>
          </a:prstGeom>
          <a:ln>
            <a:solidFill>
              <a:schemeClr val="tx1"/>
            </a:solidFill>
          </a:ln>
        </p:spPr>
      </p:pic>
    </p:spTree>
    <p:extLst>
      <p:ext uri="{BB962C8B-B14F-4D97-AF65-F5344CB8AC3E}">
        <p14:creationId xmlns:p14="http://schemas.microsoft.com/office/powerpoint/2010/main" val="297342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obsahu 4"/>
          <p:cNvPicPr>
            <a:picLocks noGrp="1" noChangeAspect="1"/>
          </p:cNvPicPr>
          <p:nvPr>
            <p:ph idx="1"/>
          </p:nvPr>
        </p:nvPicPr>
        <p:blipFill rotWithShape="1">
          <a:blip r:embed="rId2">
            <a:extLst>
              <a:ext uri="{28A0092B-C50C-407E-A947-70E740481C1C}">
                <a14:useLocalDpi xmlns:a14="http://schemas.microsoft.com/office/drawing/2010/main" val="0"/>
              </a:ext>
            </a:extLst>
          </a:blip>
          <a:srcRect t="7818" b="6165"/>
          <a:stretch/>
        </p:blipFill>
        <p:spPr>
          <a:xfrm>
            <a:off x="1" y="797391"/>
            <a:ext cx="9144000" cy="5203359"/>
          </a:xfrm>
        </p:spPr>
      </p:pic>
      <p:sp>
        <p:nvSpPr>
          <p:cNvPr id="4" name="Zástupný symbol čísla snímky 3"/>
          <p:cNvSpPr>
            <a:spLocks noGrp="1"/>
          </p:cNvSpPr>
          <p:nvPr>
            <p:ph type="sldNum" sz="quarter" idx="12"/>
          </p:nvPr>
        </p:nvSpPr>
        <p:spPr/>
        <p:txBody>
          <a:bodyPr/>
          <a:lstStyle/>
          <a:p>
            <a:fld id="{E31375A4-56A4-47D6-9801-1991572033F7}" type="slidenum">
              <a:rPr lang="sk-SK" smtClean="0"/>
              <a:pPr/>
              <a:t>28</a:t>
            </a:fld>
            <a:endParaRPr lang="sk-SK" dirty="0"/>
          </a:p>
        </p:txBody>
      </p:sp>
    </p:spTree>
    <p:extLst>
      <p:ext uri="{BB962C8B-B14F-4D97-AF65-F5344CB8AC3E}">
        <p14:creationId xmlns:p14="http://schemas.microsoft.com/office/powerpoint/2010/main" val="211982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obsahu 4"/>
          <p:cNvPicPr>
            <a:picLocks noGrp="1" noChangeAspect="1"/>
          </p:cNvPicPr>
          <p:nvPr>
            <p:ph idx="1"/>
          </p:nvPr>
        </p:nvPicPr>
        <p:blipFill rotWithShape="1">
          <a:blip r:embed="rId2">
            <a:extLst>
              <a:ext uri="{28A0092B-C50C-407E-A947-70E740481C1C}">
                <a14:useLocalDpi xmlns:a14="http://schemas.microsoft.com/office/drawing/2010/main" val="0"/>
              </a:ext>
            </a:extLst>
          </a:blip>
          <a:srcRect t="3369" b="13357"/>
          <a:stretch/>
        </p:blipFill>
        <p:spPr>
          <a:xfrm>
            <a:off x="35536" y="980728"/>
            <a:ext cx="9144000" cy="5013808"/>
          </a:xfrm>
        </p:spPr>
      </p:pic>
      <p:sp>
        <p:nvSpPr>
          <p:cNvPr id="4" name="Zástupný symbol čísla snímky 3"/>
          <p:cNvSpPr>
            <a:spLocks noGrp="1"/>
          </p:cNvSpPr>
          <p:nvPr>
            <p:ph type="sldNum" sz="quarter" idx="12"/>
          </p:nvPr>
        </p:nvSpPr>
        <p:spPr/>
        <p:txBody>
          <a:bodyPr/>
          <a:lstStyle/>
          <a:p>
            <a:fld id="{E31375A4-56A4-47D6-9801-1991572033F7}" type="slidenum">
              <a:rPr lang="sk-SK" smtClean="0"/>
              <a:pPr/>
              <a:t>29</a:t>
            </a:fld>
            <a:endParaRPr lang="sk-SK" dirty="0"/>
          </a:p>
        </p:txBody>
      </p:sp>
    </p:spTree>
    <p:extLst>
      <p:ext uri="{BB962C8B-B14F-4D97-AF65-F5344CB8AC3E}">
        <p14:creationId xmlns:p14="http://schemas.microsoft.com/office/powerpoint/2010/main" val="4114215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00B0F0"/>
                </a:solidFill>
              </a:rPr>
              <a:t>Mass data collection </a:t>
            </a:r>
            <a:r>
              <a:rPr lang="en-US" sz="3600" dirty="0" smtClean="0"/>
              <a:t>is excellent for summative studies</a:t>
            </a:r>
            <a:endParaRPr lang="en-US" sz="3600"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5400" dirty="0" smtClean="0"/>
              <a:t>Same conditions for every participant</a:t>
            </a:r>
          </a:p>
          <a:p>
            <a:pPr marL="342900" indent="-342900">
              <a:buFont typeface="Arial" panose="020B0604020202020204" pitchFamily="34" charset="0"/>
              <a:buChar char="•"/>
            </a:pPr>
            <a:r>
              <a:rPr lang="en-US" sz="5400" dirty="0" smtClean="0"/>
              <a:t>Saving staff time</a:t>
            </a:r>
          </a:p>
          <a:p>
            <a:endParaRPr lang="en-US" sz="5400" dirty="0" smtClean="0"/>
          </a:p>
        </p:txBody>
      </p:sp>
      <p:sp>
        <p:nvSpPr>
          <p:cNvPr id="4" name="Slide Number Placeholder 3"/>
          <p:cNvSpPr>
            <a:spLocks noGrp="1"/>
          </p:cNvSpPr>
          <p:nvPr>
            <p:ph type="sldNum" sz="quarter" idx="12"/>
          </p:nvPr>
        </p:nvSpPr>
        <p:spPr/>
        <p:txBody>
          <a:bodyPr/>
          <a:lstStyle/>
          <a:p>
            <a:fld id="{D920B1B5-D958-4A91-AE1D-A2AAAB5B3981}" type="slidenum">
              <a:rPr lang="sk-SK" smtClean="0"/>
              <a:pPr/>
              <a:t>3</a:t>
            </a:fld>
            <a:endParaRPr lang="sk-SK"/>
          </a:p>
        </p:txBody>
      </p:sp>
    </p:spTree>
    <p:extLst>
      <p:ext uri="{BB962C8B-B14F-4D97-AF65-F5344CB8AC3E}">
        <p14:creationId xmlns:p14="http://schemas.microsoft.com/office/powerpoint/2010/main" val="729654084"/>
      </p:ext>
    </p:extLst>
  </p:cSld>
  <p:clrMapOvr>
    <a:masterClrMapping/>
  </p:clrMapOvr>
  <mc:AlternateContent xmlns:mc="http://schemas.openxmlformats.org/markup-compatibility/2006" xmlns:p14="http://schemas.microsoft.com/office/powerpoint/2010/main">
    <mc:Choice Requires="p14">
      <p:transition spd="slow" p14:dur="2000" advTm="169433"/>
    </mc:Choice>
    <mc:Fallback xmlns="">
      <p:transition spd="slow" advTm="16943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obsahu 4"/>
          <p:cNvPicPr>
            <a:picLocks noGrp="1" noChangeAspect="1"/>
          </p:cNvPicPr>
          <p:nvPr>
            <p:ph idx="1"/>
          </p:nvPr>
        </p:nvPicPr>
        <p:blipFill rotWithShape="1">
          <a:blip r:embed="rId2">
            <a:extLst>
              <a:ext uri="{28A0092B-C50C-407E-A947-70E740481C1C}">
                <a14:useLocalDpi xmlns:a14="http://schemas.microsoft.com/office/drawing/2010/main" val="0"/>
              </a:ext>
            </a:extLst>
          </a:blip>
          <a:srcRect t="2809" b="13454"/>
          <a:stretch/>
        </p:blipFill>
        <p:spPr>
          <a:xfrm>
            <a:off x="18196" y="980728"/>
            <a:ext cx="9144000" cy="5021451"/>
          </a:xfrm>
        </p:spPr>
      </p:pic>
      <p:sp>
        <p:nvSpPr>
          <p:cNvPr id="4" name="Zástupný symbol čísla snímky 3"/>
          <p:cNvSpPr>
            <a:spLocks noGrp="1"/>
          </p:cNvSpPr>
          <p:nvPr>
            <p:ph type="sldNum" sz="quarter" idx="12"/>
          </p:nvPr>
        </p:nvSpPr>
        <p:spPr/>
        <p:txBody>
          <a:bodyPr/>
          <a:lstStyle/>
          <a:p>
            <a:fld id="{E31375A4-56A4-47D6-9801-1991572033F7}" type="slidenum">
              <a:rPr lang="sk-SK" smtClean="0"/>
              <a:pPr/>
              <a:t>30</a:t>
            </a:fld>
            <a:endParaRPr lang="sk-SK" dirty="0"/>
          </a:p>
        </p:txBody>
      </p:sp>
    </p:spTree>
    <p:extLst>
      <p:ext uri="{BB962C8B-B14F-4D97-AF65-F5344CB8AC3E}">
        <p14:creationId xmlns:p14="http://schemas.microsoft.com/office/powerpoint/2010/main" val="2582932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95536" y="1700808"/>
            <a:ext cx="7948364" cy="3308020"/>
            <a:chOff x="395536" y="1700808"/>
            <a:chExt cx="7948364" cy="3308020"/>
          </a:xfrm>
        </p:grpSpPr>
        <p:pic>
          <p:nvPicPr>
            <p:cNvPr id="1026" name="Picture 2" descr="https://scontent.xx.fbcdn.net/hphotos-xpf1/v/t1.0-9/12208381_984495068260902_9143793052300796542_n.jpg?oh=a4be6cf849b5dc532ff0d5710d646f22&amp;oe=56F661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8840"/>
              <a:ext cx="7886700" cy="3000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1700808"/>
              <a:ext cx="788670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Rectangle 7"/>
            <p:cNvSpPr/>
            <p:nvPr/>
          </p:nvSpPr>
          <p:spPr>
            <a:xfrm>
              <a:off x="395536" y="4288748"/>
              <a:ext cx="7948364"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5" name="Title 4"/>
          <p:cNvSpPr>
            <a:spLocks noGrp="1"/>
          </p:cNvSpPr>
          <p:nvPr>
            <p:ph type="title"/>
          </p:nvPr>
        </p:nvSpPr>
        <p:spPr>
          <a:xfrm>
            <a:off x="457200" y="274638"/>
            <a:ext cx="8435280" cy="2074242"/>
          </a:xfrm>
        </p:spPr>
        <p:txBody>
          <a:bodyPr>
            <a:normAutofit/>
          </a:bodyPr>
          <a:lstStyle/>
          <a:p>
            <a:r>
              <a:rPr lang="sk-SK" sz="3400" dirty="0" err="1" smtClean="0"/>
              <a:t>Join</a:t>
            </a:r>
            <a:r>
              <a:rPr lang="sk-SK" sz="3400" dirty="0" smtClean="0"/>
              <a:t> </a:t>
            </a:r>
            <a:r>
              <a:rPr lang="sk-SK" sz="3400" dirty="0" err="1" smtClean="0"/>
              <a:t>us</a:t>
            </a:r>
            <a:r>
              <a:rPr lang="sk-SK" sz="3400" dirty="0" smtClean="0"/>
              <a:t> at </a:t>
            </a:r>
            <a:r>
              <a:rPr lang="en-US" sz="3400" dirty="0" smtClean="0"/>
              <a:t>FB</a:t>
            </a:r>
            <a:r>
              <a:rPr lang="en-US" sz="3400" dirty="0"/>
              <a:t/>
            </a:r>
            <a:br>
              <a:rPr lang="en-US" sz="3400" dirty="0"/>
            </a:br>
            <a:r>
              <a:rPr lang="en-US" sz="3400" dirty="0" smtClean="0"/>
              <a:t>http://</a:t>
            </a:r>
            <a:r>
              <a:rPr lang="en-US" sz="3400" dirty="0"/>
              <a:t>www.facebook.com/groups/UXIsk</a:t>
            </a:r>
            <a:r>
              <a:rPr lang="en-US" sz="3400" dirty="0" smtClean="0"/>
              <a:t>/</a:t>
            </a:r>
            <a:endParaRPr lang="sk-SK" sz="3400" dirty="0"/>
          </a:p>
        </p:txBody>
      </p:sp>
      <p:sp>
        <p:nvSpPr>
          <p:cNvPr id="4" name="Slide Number Placeholder 3"/>
          <p:cNvSpPr>
            <a:spLocks noGrp="1"/>
          </p:cNvSpPr>
          <p:nvPr>
            <p:ph type="sldNum" sz="quarter" idx="12"/>
          </p:nvPr>
        </p:nvSpPr>
        <p:spPr/>
        <p:txBody>
          <a:bodyPr/>
          <a:lstStyle/>
          <a:p>
            <a:fld id="{D920B1B5-D958-4A91-AE1D-A2AAAB5B3981}" type="slidenum">
              <a:rPr lang="sk-SK" smtClean="0"/>
              <a:pPr/>
              <a:t>31</a:t>
            </a:fld>
            <a:endParaRPr lang="sk-SK"/>
          </a:p>
        </p:txBody>
      </p:sp>
    </p:spTree>
    <p:extLst>
      <p:ext uri="{BB962C8B-B14F-4D97-AF65-F5344CB8AC3E}">
        <p14:creationId xmlns:p14="http://schemas.microsoft.com/office/powerpoint/2010/main" val="4209873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674642"/>
          </a:xfrm>
        </p:spPr>
        <p:txBody>
          <a:bodyPr>
            <a:normAutofit/>
          </a:bodyPr>
          <a:lstStyle/>
          <a:p>
            <a:r>
              <a:rPr lang="en-US" sz="5600" dirty="0"/>
              <a:t>Group studies need </a:t>
            </a:r>
            <a:r>
              <a:rPr lang="en-US" sz="5600" dirty="0" smtClean="0"/>
              <a:t> </a:t>
            </a:r>
            <a:r>
              <a:rPr lang="en-US" sz="5600" dirty="0"/>
              <a:t>infrastructure software</a:t>
            </a:r>
            <a:endParaRPr lang="sk-SK" sz="5600" dirty="0"/>
          </a:p>
        </p:txBody>
      </p:sp>
      <p:sp>
        <p:nvSpPr>
          <p:cNvPr id="6" name="Rectangle 5"/>
          <p:cNvSpPr/>
          <p:nvPr/>
        </p:nvSpPr>
        <p:spPr>
          <a:xfrm>
            <a:off x="5724128" y="5949280"/>
            <a:ext cx="3312368" cy="90872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388637646"/>
      </p:ext>
    </p:extLst>
  </p:cSld>
  <p:clrMapOvr>
    <a:masterClrMapping/>
  </p:clrMapOvr>
  <mc:AlternateContent xmlns:mc="http://schemas.openxmlformats.org/markup-compatibility/2006" xmlns:p14="http://schemas.microsoft.com/office/powerpoint/2010/main">
    <mc:Choice Requires="p14">
      <p:transition spd="slow" p14:dur="2000" advTm="5866"/>
    </mc:Choice>
    <mc:Fallback xmlns="">
      <p:transition spd="slow" advTm="586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Our UX Group Research Software</a:t>
            </a:r>
            <a:endParaRPr lang="sk-SK" sz="32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3600" dirty="0">
                <a:solidFill>
                  <a:srgbClr val="00B0F0"/>
                </a:solidFill>
              </a:rPr>
              <a:t>Data collection </a:t>
            </a:r>
            <a:r>
              <a:rPr lang="en-US" sz="2600" dirty="0" smtClean="0"/>
              <a:t>from all UX nodes</a:t>
            </a:r>
          </a:p>
          <a:p>
            <a:pPr marL="342900" indent="-342900">
              <a:buFont typeface="Arial" panose="020B0604020202020204" pitchFamily="34" charset="0"/>
              <a:buChar char="•"/>
            </a:pPr>
            <a:endParaRPr lang="en-US" sz="2600" dirty="0" smtClean="0"/>
          </a:p>
          <a:p>
            <a:pPr marL="342900" indent="-342900">
              <a:buFont typeface="Arial" panose="020B0604020202020204" pitchFamily="34" charset="0"/>
              <a:buChar char="•"/>
            </a:pPr>
            <a:r>
              <a:rPr lang="en-US" sz="2600" dirty="0" smtClean="0"/>
              <a:t>Lifecycle </a:t>
            </a:r>
            <a:r>
              <a:rPr lang="en-US" sz="2600" dirty="0">
                <a:solidFill>
                  <a:srgbClr val="00B0F0"/>
                </a:solidFill>
              </a:rPr>
              <a:t>management </a:t>
            </a:r>
            <a:r>
              <a:rPr lang="en-US" sz="2600" dirty="0"/>
              <a:t>of</a:t>
            </a:r>
            <a:r>
              <a:rPr lang="en-US" sz="2600" dirty="0">
                <a:solidFill>
                  <a:srgbClr val="00B0F0"/>
                </a:solidFill>
              </a:rPr>
              <a:t> </a:t>
            </a:r>
            <a:r>
              <a:rPr lang="en-US" sz="2600" dirty="0" smtClean="0"/>
              <a:t>user studies</a:t>
            </a:r>
            <a:r>
              <a:rPr lang="en-US" sz="2600" dirty="0" smtClean="0">
                <a:solidFill>
                  <a:srgbClr val="00B0F0"/>
                </a:solidFill>
              </a:rPr>
              <a:t> </a:t>
            </a:r>
            <a:r>
              <a:rPr lang="en-US" sz="2600" dirty="0">
                <a:solidFill>
                  <a:srgbClr val="00B0F0"/>
                </a:solidFill>
              </a:rPr>
              <a:t>projects</a:t>
            </a:r>
          </a:p>
          <a:p>
            <a:pPr marL="342900" indent="-342900">
              <a:buFont typeface="Arial" panose="020B0604020202020204" pitchFamily="34" charset="0"/>
              <a:buChar char="•"/>
            </a:pPr>
            <a:r>
              <a:rPr lang="en-US" sz="2600" dirty="0">
                <a:solidFill>
                  <a:srgbClr val="00B0F0"/>
                </a:solidFill>
              </a:rPr>
              <a:t>Processing</a:t>
            </a:r>
            <a:r>
              <a:rPr lang="en-US" sz="2600" dirty="0"/>
              <a:t> of </a:t>
            </a:r>
            <a:r>
              <a:rPr lang="en-US" sz="2600" dirty="0" smtClean="0"/>
              <a:t>gathered data</a:t>
            </a:r>
            <a:endParaRPr lang="en-US" sz="2600" dirty="0"/>
          </a:p>
          <a:p>
            <a:pPr marL="800100" lvl="1" indent="-342900">
              <a:buFont typeface="Arial" panose="020B0604020202020204" pitchFamily="34" charset="0"/>
              <a:buChar char="•"/>
            </a:pPr>
            <a:r>
              <a:rPr lang="en-US" sz="2400" dirty="0"/>
              <a:t>Annotations</a:t>
            </a:r>
          </a:p>
          <a:p>
            <a:pPr marL="800100" lvl="1" indent="-342900">
              <a:buFont typeface="Arial" panose="020B0604020202020204" pitchFamily="34" charset="0"/>
              <a:buChar char="•"/>
            </a:pPr>
            <a:r>
              <a:rPr lang="en-US" sz="2400" dirty="0"/>
              <a:t>Cleaning</a:t>
            </a:r>
          </a:p>
          <a:p>
            <a:pPr marL="800100" lvl="1" indent="-342900">
              <a:buFont typeface="Arial" panose="020B0604020202020204" pitchFamily="34" charset="0"/>
              <a:buChar char="•"/>
            </a:pPr>
            <a:r>
              <a:rPr lang="en-US" sz="2400" dirty="0"/>
              <a:t>Export</a:t>
            </a:r>
          </a:p>
          <a:p>
            <a:pPr marL="800100" lvl="1" indent="-342900">
              <a:buFont typeface="Arial" panose="020B0604020202020204" pitchFamily="34" charset="0"/>
              <a:buChar char="•"/>
            </a:pPr>
            <a:r>
              <a:rPr lang="en-US" sz="2400" dirty="0" err="1"/>
              <a:t>Archivation</a:t>
            </a:r>
            <a:endParaRPr lang="en-US" sz="2400" dirty="0"/>
          </a:p>
          <a:p>
            <a:endParaRPr lang="sk-SK" dirty="0"/>
          </a:p>
        </p:txBody>
      </p:sp>
      <p:sp>
        <p:nvSpPr>
          <p:cNvPr id="4" name="Slide Number Placeholder 3"/>
          <p:cNvSpPr>
            <a:spLocks noGrp="1"/>
          </p:cNvSpPr>
          <p:nvPr>
            <p:ph type="sldNum" sz="quarter" idx="12"/>
          </p:nvPr>
        </p:nvSpPr>
        <p:spPr/>
        <p:txBody>
          <a:bodyPr/>
          <a:lstStyle/>
          <a:p>
            <a:fld id="{D920B1B5-D958-4A91-AE1D-A2AAAB5B3981}" type="slidenum">
              <a:rPr lang="sk-SK" smtClean="0"/>
              <a:pPr/>
              <a:t>5</a:t>
            </a:fld>
            <a:endParaRPr lang="sk-SK"/>
          </a:p>
        </p:txBody>
      </p:sp>
    </p:spTree>
    <p:extLst>
      <p:ext uri="{BB962C8B-B14F-4D97-AF65-F5344CB8AC3E}">
        <p14:creationId xmlns:p14="http://schemas.microsoft.com/office/powerpoint/2010/main" val="747192454"/>
      </p:ext>
    </p:extLst>
  </p:cSld>
  <p:clrMapOvr>
    <a:masterClrMapping/>
  </p:clrMapOvr>
  <mc:AlternateContent xmlns:mc="http://schemas.openxmlformats.org/markup-compatibility/2006" xmlns:p14="http://schemas.microsoft.com/office/powerpoint/2010/main">
    <mc:Choice Requires="p14">
      <p:transition spd="slow" p14:dur="2000" advTm="12571"/>
    </mc:Choice>
    <mc:Fallback xmlns="">
      <p:transition spd="slow" advTm="1257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6466" y="502039"/>
            <a:ext cx="8229600" cy="933759"/>
          </a:xfrm>
        </p:spPr>
        <p:txBody>
          <a:bodyPr>
            <a:normAutofit/>
          </a:bodyPr>
          <a:lstStyle/>
          <a:p>
            <a:r>
              <a:rPr lang="en-US" sz="3600" dirty="0" smtClean="0"/>
              <a:t>UXI@FIIT = three laboratories</a:t>
            </a:r>
            <a:endParaRPr lang="en-US" sz="3600" dirty="0"/>
          </a:p>
        </p:txBody>
      </p:sp>
      <p:sp>
        <p:nvSpPr>
          <p:cNvPr id="4" name="Slide Number Placeholder 3"/>
          <p:cNvSpPr>
            <a:spLocks noGrp="1"/>
          </p:cNvSpPr>
          <p:nvPr>
            <p:ph type="sldNum" sz="quarter" idx="12"/>
          </p:nvPr>
        </p:nvSpPr>
        <p:spPr/>
        <p:txBody>
          <a:bodyPr/>
          <a:lstStyle/>
          <a:p>
            <a:fld id="{25A8D857-4236-4FC5-9B2A-4DE2D2A39F39}" type="slidenum">
              <a:rPr lang="sk-SK" smtClean="0"/>
              <a:pPr/>
              <a:t>6</a:t>
            </a:fld>
            <a:endParaRPr lang="sk-SK" dirty="0"/>
          </a:p>
        </p:txBody>
      </p:sp>
      <p:grpSp>
        <p:nvGrpSpPr>
          <p:cNvPr id="2" name="Group 1"/>
          <p:cNvGrpSpPr/>
          <p:nvPr/>
        </p:nvGrpSpPr>
        <p:grpSpPr>
          <a:xfrm>
            <a:off x="457200" y="1700808"/>
            <a:ext cx="7571184" cy="3449485"/>
            <a:chOff x="1277634" y="2139755"/>
            <a:chExt cx="6750750" cy="2801413"/>
          </a:xfrm>
        </p:grpSpPr>
        <p:sp>
          <p:nvSpPr>
            <p:cNvPr id="6" name="Rectangle 5"/>
            <p:cNvSpPr/>
            <p:nvPr/>
          </p:nvSpPr>
          <p:spPr>
            <a:xfrm>
              <a:off x="3167844" y="3050958"/>
              <a:ext cx="810090" cy="9721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a:off x="2087724" y="3050958"/>
              <a:ext cx="1080120" cy="9721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5" name="Rectangle 4"/>
            <p:cNvSpPr/>
            <p:nvPr/>
          </p:nvSpPr>
          <p:spPr>
            <a:xfrm>
              <a:off x="1277634" y="3050958"/>
              <a:ext cx="810090" cy="9721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5138328" y="3050958"/>
              <a:ext cx="2890056" cy="15121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p:nvCxnSpPr>
          <p:spPr>
            <a:xfrm>
              <a:off x="3167844" y="3374994"/>
              <a:ext cx="0" cy="324036"/>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87724" y="3374994"/>
              <a:ext cx="0" cy="324036"/>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21851" y="3113079"/>
              <a:ext cx="702078" cy="949822"/>
            </a:xfrm>
            <a:prstGeom prst="rect">
              <a:avLst/>
            </a:prstGeom>
            <a:noFill/>
          </p:spPr>
          <p:txBody>
            <a:bodyPr wrap="square" rtlCol="0">
              <a:spAutoFit/>
            </a:bodyPr>
            <a:lstStyle/>
            <a:p>
              <a:pPr algn="ctr"/>
              <a:r>
                <a:rPr lang="sk-SK" sz="1400" b="1" dirty="0"/>
                <a:t>300 Hz</a:t>
              </a:r>
              <a:br>
                <a:rPr lang="sk-SK" sz="1400" b="1" dirty="0"/>
              </a:br>
              <a:r>
                <a:rPr lang="sk-SK" sz="1400" b="1" dirty="0"/>
                <a:t/>
              </a:r>
              <a:br>
                <a:rPr lang="sk-SK" sz="1400" b="1" dirty="0"/>
              </a:br>
              <a:r>
                <a:rPr lang="sk-SK" sz="1400" b="1" dirty="0"/>
                <a:t>PC, EEG, ...</a:t>
              </a:r>
              <a:endParaRPr lang="en-US" sz="1400" b="1" dirty="0"/>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4814" y="2402886"/>
              <a:ext cx="607567" cy="586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2" descr="http://www.tobii.com/ImageVaultFiles/id_3575/cf_60/tobii_image_mobiledevicetesting_ipadrender_619x3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97"/>
            <a:stretch/>
          </p:blipFill>
          <p:spPr bwMode="auto">
            <a:xfrm>
              <a:off x="1426881" y="2139755"/>
              <a:ext cx="486054" cy="89416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277634" y="3133056"/>
              <a:ext cx="810090" cy="774854"/>
            </a:xfrm>
            <a:prstGeom prst="rect">
              <a:avLst/>
            </a:prstGeom>
            <a:noFill/>
          </p:spPr>
          <p:txBody>
            <a:bodyPr wrap="square" rtlCol="0">
              <a:spAutoFit/>
            </a:bodyPr>
            <a:lstStyle/>
            <a:p>
              <a:pPr algn="ctr"/>
              <a:r>
                <a:rPr lang="sk-SK" sz="1400" b="1" dirty="0"/>
                <a:t>60 Hz</a:t>
              </a:r>
              <a:br>
                <a:rPr lang="sk-SK" sz="1400" b="1" dirty="0"/>
              </a:br>
              <a:r>
                <a:rPr lang="sk-SK" sz="1400" b="1" dirty="0"/>
                <a:t/>
              </a:r>
              <a:br>
                <a:rPr lang="sk-SK" sz="1400" b="1" dirty="0"/>
              </a:br>
              <a:r>
                <a:rPr lang="sk-SK" sz="1400" b="1" dirty="0"/>
                <a:t>mobil</a:t>
              </a:r>
              <a:r>
                <a:rPr lang="en-US" sz="1400" b="1" dirty="0" err="1"/>
                <a:t>es</a:t>
              </a:r>
              <a:r>
                <a:rPr lang="sk-SK" sz="1400" b="1" dirty="0"/>
                <a:t>, TV, PC</a:t>
              </a:r>
              <a:endParaRPr lang="en-US" sz="1400" b="1" dirty="0"/>
            </a:p>
          </p:txBody>
        </p:sp>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328" y="2380063"/>
              <a:ext cx="1326715" cy="57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5678387" y="3426508"/>
              <a:ext cx="1755932" cy="1074798"/>
            </a:xfrm>
            <a:prstGeom prst="rect">
              <a:avLst/>
            </a:prstGeom>
            <a:noFill/>
          </p:spPr>
          <p:txBody>
            <a:bodyPr wrap="square" rtlCol="0">
              <a:spAutoFit/>
            </a:bodyPr>
            <a:lstStyle/>
            <a:p>
              <a:pPr algn="ctr"/>
              <a:r>
                <a:rPr lang="sk-SK" sz="2000" b="1" dirty="0"/>
                <a:t>20x 60 Hz</a:t>
              </a:r>
              <a:r>
                <a:rPr lang="en-US" sz="2000" b="1" dirty="0"/>
                <a:t/>
              </a:r>
              <a:br>
                <a:rPr lang="en-US" sz="2000" b="1" dirty="0"/>
              </a:br>
              <a:r>
                <a:rPr lang="en-US" sz="2000" b="1" dirty="0"/>
                <a:t>gaze tracking</a:t>
              </a:r>
              <a:r>
                <a:rPr lang="sk-SK" sz="2000" b="1" dirty="0"/>
                <a:t/>
              </a:r>
              <a:br>
                <a:rPr lang="sk-SK" sz="2000" b="1" dirty="0"/>
              </a:br>
              <a:r>
                <a:rPr lang="sk-SK" sz="2000" b="1" dirty="0"/>
                <a:t/>
              </a:r>
              <a:br>
                <a:rPr lang="sk-SK" sz="2000" b="1" dirty="0"/>
              </a:br>
              <a:r>
                <a:rPr lang="sk-SK" sz="2000" b="1" dirty="0"/>
                <a:t>PC</a:t>
              </a:r>
              <a:endParaRPr lang="en-US" sz="2000" b="1" dirty="0"/>
            </a:p>
          </p:txBody>
        </p:sp>
        <p:cxnSp>
          <p:nvCxnSpPr>
            <p:cNvPr id="24" name="Straight Arrow Connector 23"/>
            <p:cNvCxnSpPr/>
            <p:nvPr/>
          </p:nvCxnSpPr>
          <p:spPr>
            <a:xfrm flipV="1">
              <a:off x="2735796" y="3426507"/>
              <a:ext cx="756084" cy="27252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817694" y="3426507"/>
              <a:ext cx="648072" cy="27252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51023" y="3115896"/>
              <a:ext cx="753525" cy="474910"/>
            </a:xfrm>
            <a:prstGeom prst="rect">
              <a:avLst/>
            </a:prstGeom>
            <a:noFill/>
          </p:spPr>
          <p:txBody>
            <a:bodyPr wrap="none" rtlCol="0">
              <a:spAutoFit/>
            </a:bodyPr>
            <a:lstStyle/>
            <a:p>
              <a:pPr algn="ctr"/>
              <a:r>
                <a:rPr lang="en-US" sz="1600" dirty="0"/>
                <a:t>Control</a:t>
              </a:r>
            </a:p>
            <a:p>
              <a:pPr algn="ctr"/>
              <a:r>
                <a:rPr lang="en-US" sz="1600" dirty="0"/>
                <a:t>room</a:t>
              </a:r>
            </a:p>
          </p:txBody>
        </p:sp>
        <p:sp>
          <p:nvSpPr>
            <p:cNvPr id="30" name="Arc 29"/>
            <p:cNvSpPr/>
            <p:nvPr/>
          </p:nvSpPr>
          <p:spPr>
            <a:xfrm flipV="1">
              <a:off x="2627785" y="2780928"/>
              <a:ext cx="3078342" cy="2160240"/>
            </a:xfrm>
            <a:prstGeom prst="arc">
              <a:avLst>
                <a:gd name="adj1" fmla="val 10890659"/>
                <a:gd name="adj2" fmla="val 20577493"/>
              </a:avLst>
            </a:prstGeom>
            <a:ln w="635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31" name="Picture 16" descr="http://www.tobii.com/ImageVaultFiles/id_3220/cf_60/Eye_Tracking_System_Tobii_X2-30_Eye_Tracker_PC_M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303933" y="2251604"/>
              <a:ext cx="789754" cy="73821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Senz3D* le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0765" y="2486156"/>
              <a:ext cx="609465" cy="42039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6992609" y="2854363"/>
              <a:ext cx="202155" cy="111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6" name="Picture 4" descr="http://www.tobii.com/ImageVaultFiles/id_3443/cf_4/Tobii_Eye_Experience_EyeXBox_460x3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4725144"/>
            <a:ext cx="1790825" cy="116792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506711" y="5589240"/>
            <a:ext cx="4587645" cy="1261884"/>
          </a:xfrm>
          <a:prstGeom prst="rect">
            <a:avLst/>
          </a:prstGeom>
          <a:noFill/>
        </p:spPr>
        <p:txBody>
          <a:bodyPr wrap="square" rtlCol="0">
            <a:spAutoFit/>
          </a:bodyPr>
          <a:lstStyle/>
          <a:p>
            <a:r>
              <a:rPr lang="sk-SK" sz="2000" b="1" dirty="0"/>
              <a:t>1</a:t>
            </a:r>
            <a:r>
              <a:rPr lang="sk-SK" sz="2000" b="1" dirty="0" smtClean="0"/>
              <a:t>0x </a:t>
            </a:r>
            <a:r>
              <a:rPr lang="sk-SK" sz="2000" b="1" dirty="0" err="1" smtClean="0"/>
              <a:t>EyeX</a:t>
            </a:r>
            <a:r>
              <a:rPr lang="en-US" sz="2000" b="1" dirty="0"/>
              <a:t/>
            </a:r>
            <a:br>
              <a:rPr lang="en-US" sz="2000" b="1" dirty="0"/>
            </a:br>
            <a:r>
              <a:rPr lang="sk-SK" dirty="0" err="1"/>
              <a:t>Accuracy</a:t>
            </a:r>
            <a:r>
              <a:rPr lang="sk-SK" dirty="0"/>
              <a:t>: </a:t>
            </a:r>
            <a:r>
              <a:rPr lang="sk-SK" dirty="0" err="1"/>
              <a:t>Tobii</a:t>
            </a:r>
            <a:r>
              <a:rPr lang="sk-SK" dirty="0"/>
              <a:t> </a:t>
            </a:r>
            <a:r>
              <a:rPr lang="sk-SK" dirty="0" err="1"/>
              <a:t>EyeX</a:t>
            </a:r>
            <a:r>
              <a:rPr lang="sk-SK" dirty="0"/>
              <a:t> ≈ </a:t>
            </a:r>
            <a:r>
              <a:rPr lang="sk-SK" dirty="0" err="1"/>
              <a:t>Tobii</a:t>
            </a:r>
            <a:r>
              <a:rPr lang="sk-SK" dirty="0"/>
              <a:t> X2-30</a:t>
            </a:r>
          </a:p>
          <a:p>
            <a:r>
              <a:rPr lang="sk-SK" dirty="0" err="1"/>
              <a:t>Precision</a:t>
            </a:r>
            <a:r>
              <a:rPr lang="sk-SK" dirty="0"/>
              <a:t>: </a:t>
            </a:r>
            <a:r>
              <a:rPr lang="sk-SK" dirty="0" err="1"/>
              <a:t>Tobii</a:t>
            </a:r>
            <a:r>
              <a:rPr lang="sk-SK" dirty="0"/>
              <a:t> </a:t>
            </a:r>
            <a:r>
              <a:rPr lang="sk-SK" dirty="0" err="1"/>
              <a:t>EyeX</a:t>
            </a:r>
            <a:r>
              <a:rPr lang="sk-SK" dirty="0"/>
              <a:t> </a:t>
            </a:r>
            <a:r>
              <a:rPr lang="en-US" dirty="0"/>
              <a:t>&lt; </a:t>
            </a:r>
            <a:r>
              <a:rPr lang="en-US" dirty="0" err="1"/>
              <a:t>Tobii</a:t>
            </a:r>
            <a:r>
              <a:rPr lang="en-US" dirty="0"/>
              <a:t> X2-30</a:t>
            </a:r>
          </a:p>
          <a:p>
            <a:pPr algn="ctr"/>
            <a:endParaRPr lang="en-US" sz="2000" b="1" dirty="0"/>
          </a:p>
        </p:txBody>
      </p:sp>
    </p:spTree>
    <p:extLst>
      <p:ext uri="{BB962C8B-B14F-4D97-AF65-F5344CB8AC3E}">
        <p14:creationId xmlns:p14="http://schemas.microsoft.com/office/powerpoint/2010/main" val="2159450742"/>
      </p:ext>
    </p:extLst>
  </p:cSld>
  <p:clrMapOvr>
    <a:masterClrMapping/>
  </p:clrMapOvr>
  <mc:AlternateContent xmlns:mc="http://schemas.openxmlformats.org/markup-compatibility/2006" xmlns:p14="http://schemas.microsoft.com/office/powerpoint/2010/main">
    <mc:Choice Requires="p14">
      <p:transition spd="slow" p14:dur="2000" advTm="33492"/>
    </mc:Choice>
    <mc:Fallback xmlns="">
      <p:transition spd="slow" advTm="3349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sk-SK" sz="3600" dirty="0"/>
              <a:t>U</a:t>
            </a:r>
            <a:r>
              <a:rPr lang="en-US" sz="3600" dirty="0" err="1"/>
              <a:t>ser</a:t>
            </a:r>
            <a:r>
              <a:rPr lang="en-US" sz="3600" dirty="0"/>
              <a:t> e</a:t>
            </a:r>
            <a:r>
              <a:rPr lang="sk-SK" sz="3600" dirty="0"/>
              <a:t>X</a:t>
            </a:r>
            <a:r>
              <a:rPr lang="en-US" sz="3600" dirty="0" err="1"/>
              <a:t>perience</a:t>
            </a:r>
            <a:r>
              <a:rPr lang="en-US" sz="3600" dirty="0"/>
              <a:t> and </a:t>
            </a:r>
            <a:r>
              <a:rPr lang="sk-SK" sz="3600" dirty="0"/>
              <a:t>I</a:t>
            </a:r>
            <a:r>
              <a:rPr lang="en-US" sz="3600" dirty="0" err="1"/>
              <a:t>nteraction</a:t>
            </a:r>
            <a:r>
              <a:rPr lang="en-US" sz="3600" dirty="0"/>
              <a:t> </a:t>
            </a:r>
            <a:r>
              <a:rPr lang="en-US" sz="3600" dirty="0" smtClean="0"/>
              <a:t>(UXI) Research </a:t>
            </a:r>
            <a:r>
              <a:rPr lang="en-US" sz="3600" dirty="0"/>
              <a:t>Center</a:t>
            </a:r>
            <a:r>
              <a:rPr lang="sk-SK" sz="3600" dirty="0"/>
              <a:t> @ FIIT STU</a:t>
            </a:r>
          </a:p>
        </p:txBody>
      </p:sp>
      <p:sp>
        <p:nvSpPr>
          <p:cNvPr id="4" name="Slide Number Placeholder 3"/>
          <p:cNvSpPr>
            <a:spLocks noGrp="1"/>
          </p:cNvSpPr>
          <p:nvPr>
            <p:ph type="sldNum" sz="quarter" idx="12"/>
          </p:nvPr>
        </p:nvSpPr>
        <p:spPr/>
        <p:txBody>
          <a:bodyPr/>
          <a:lstStyle/>
          <a:p>
            <a:fld id="{25A8D857-4236-4FC5-9B2A-4DE2D2A39F39}" type="slidenum">
              <a:rPr lang="sk-SK" smtClean="0"/>
              <a:pPr/>
              <a:t>7</a:t>
            </a:fld>
            <a:endParaRPr lang="sk-SK"/>
          </a:p>
        </p:txBody>
      </p:sp>
      <p:pic>
        <p:nvPicPr>
          <p:cNvPr id="22" name="Picture 12" descr="http://www.tobii.com/ImageVaultFiles/id_3575/cf_60/tobii_image_mobiledevicetesting_ipadrender_619x3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97"/>
          <a:stretch/>
        </p:blipFill>
        <p:spPr bwMode="auto">
          <a:xfrm>
            <a:off x="3451457" y="3893571"/>
            <a:ext cx="841386" cy="11931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tobii.com/ImageVaultFiles/id_781/cf_60/Eye-%20Tracking-system-Tobii-TX300_Side_Angled_WS61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392877" y="2403654"/>
            <a:ext cx="864097" cy="97451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teaergo.com/drupal/sites/default/files/styles/medium/public/T-Sens.jpg?itok=gF_EOhw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195" y="4380987"/>
            <a:ext cx="1666749" cy="8304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850" y="4369986"/>
            <a:ext cx="1031180" cy="82508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94955" y="5200964"/>
            <a:ext cx="970522" cy="253916"/>
          </a:xfrm>
          <a:prstGeom prst="rect">
            <a:avLst/>
          </a:prstGeom>
          <a:noFill/>
        </p:spPr>
        <p:txBody>
          <a:bodyPr wrap="square" rtlCol="0">
            <a:spAutoFit/>
          </a:bodyPr>
          <a:lstStyle/>
          <a:p>
            <a:r>
              <a:rPr lang="sk-SK" sz="1050" dirty="0"/>
              <a:t>EEG</a:t>
            </a:r>
            <a:endParaRPr lang="en-US" sz="1050" dirty="0"/>
          </a:p>
        </p:txBody>
      </p:sp>
      <p:sp>
        <p:nvSpPr>
          <p:cNvPr id="29" name="TextBox 28"/>
          <p:cNvSpPr txBox="1"/>
          <p:nvPr/>
        </p:nvSpPr>
        <p:spPr>
          <a:xfrm>
            <a:off x="1736662" y="5164485"/>
            <a:ext cx="1410964" cy="253916"/>
          </a:xfrm>
          <a:prstGeom prst="rect">
            <a:avLst/>
          </a:prstGeom>
          <a:noFill/>
        </p:spPr>
        <p:txBody>
          <a:bodyPr wrap="none" rtlCol="0">
            <a:spAutoFit/>
          </a:bodyPr>
          <a:lstStyle/>
          <a:p>
            <a:r>
              <a:rPr lang="sk-SK" sz="1050" dirty="0"/>
              <a:t>ECG, GSR, FSR, </a:t>
            </a:r>
            <a:r>
              <a:rPr lang="en-US" sz="1050" dirty="0"/>
              <a:t>°</a:t>
            </a:r>
            <a:r>
              <a:rPr lang="sk-SK" sz="1050" dirty="0"/>
              <a:t>C</a:t>
            </a:r>
            <a:endParaRPr lang="en-US" sz="1050" dirty="0"/>
          </a:p>
        </p:txBody>
      </p:sp>
      <p:pic>
        <p:nvPicPr>
          <p:cNvPr id="30" name="Picture 6" descr="Senz3D* le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247" y="3470074"/>
            <a:ext cx="879536" cy="46765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56882" y="3901563"/>
            <a:ext cx="1221853" cy="253916"/>
          </a:xfrm>
          <a:prstGeom prst="rect">
            <a:avLst/>
          </a:prstGeom>
          <a:noFill/>
        </p:spPr>
        <p:txBody>
          <a:bodyPr wrap="square" rtlCol="0">
            <a:spAutoFit/>
          </a:bodyPr>
          <a:lstStyle/>
          <a:p>
            <a:r>
              <a:rPr lang="en-US" sz="1050" dirty="0"/>
              <a:t>3D depth camera</a:t>
            </a:r>
            <a:endParaRPr lang="sk-SK" sz="1050" dirty="0"/>
          </a:p>
        </p:txBody>
      </p:sp>
      <p:pic>
        <p:nvPicPr>
          <p:cNvPr id="32" name="Picture 8" descr="FaceReader in market resear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8214" y="2391383"/>
            <a:ext cx="927229" cy="55396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418983" y="3373571"/>
            <a:ext cx="987771" cy="415498"/>
          </a:xfrm>
          <a:prstGeom prst="rect">
            <a:avLst/>
          </a:prstGeom>
          <a:noFill/>
        </p:spPr>
        <p:txBody>
          <a:bodyPr wrap="none" rtlCol="0">
            <a:spAutoFit/>
          </a:bodyPr>
          <a:lstStyle/>
          <a:p>
            <a:pPr algn="ctr"/>
            <a:r>
              <a:rPr lang="sk-SK" sz="1050" dirty="0"/>
              <a:t>300 Hz</a:t>
            </a:r>
          </a:p>
          <a:p>
            <a:r>
              <a:rPr lang="en-US" sz="1050" dirty="0"/>
              <a:t>gaze tracking</a:t>
            </a:r>
          </a:p>
        </p:txBody>
      </p:sp>
      <p:sp>
        <p:nvSpPr>
          <p:cNvPr id="34" name="TextBox 33"/>
          <p:cNvSpPr txBox="1"/>
          <p:nvPr/>
        </p:nvSpPr>
        <p:spPr>
          <a:xfrm>
            <a:off x="804050" y="2916162"/>
            <a:ext cx="732894" cy="415498"/>
          </a:xfrm>
          <a:prstGeom prst="rect">
            <a:avLst/>
          </a:prstGeom>
          <a:noFill/>
        </p:spPr>
        <p:txBody>
          <a:bodyPr wrap="none" rtlCol="0">
            <a:spAutoFit/>
          </a:bodyPr>
          <a:lstStyle/>
          <a:p>
            <a:pPr algn="ctr"/>
            <a:r>
              <a:rPr lang="en-US" sz="1050" dirty="0"/>
              <a:t>emotion</a:t>
            </a:r>
            <a:br>
              <a:rPr lang="en-US" sz="1050" dirty="0"/>
            </a:br>
            <a:r>
              <a:rPr lang="en-US" sz="1050" dirty="0"/>
              <a:t>detection</a:t>
            </a:r>
          </a:p>
        </p:txBody>
      </p:sp>
      <p:sp>
        <p:nvSpPr>
          <p:cNvPr id="36" name="TextBox 35"/>
          <p:cNvSpPr txBox="1"/>
          <p:nvPr/>
        </p:nvSpPr>
        <p:spPr>
          <a:xfrm>
            <a:off x="2037210" y="3010370"/>
            <a:ext cx="875561" cy="253916"/>
          </a:xfrm>
          <a:prstGeom prst="rect">
            <a:avLst/>
          </a:prstGeom>
          <a:noFill/>
        </p:spPr>
        <p:txBody>
          <a:bodyPr wrap="none" rtlCol="0">
            <a:spAutoFit/>
          </a:bodyPr>
          <a:lstStyle/>
          <a:p>
            <a:pPr algn="ctr"/>
            <a:r>
              <a:rPr lang="sk-SK" sz="1050" dirty="0"/>
              <a:t>Tobii studio</a:t>
            </a:r>
            <a:endParaRPr lang="en-US" sz="1050" dirty="0"/>
          </a:p>
        </p:txBody>
      </p:sp>
      <p:pic>
        <p:nvPicPr>
          <p:cNvPr id="37" name="Picture 2" descr="Eye Tracking : Mega menu sarenz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9281" y="2341024"/>
            <a:ext cx="1234320" cy="6874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www.tobii.com/ImageVaultFiles/id_2723/cf_60/Eye_Tracking_System_Tobii_Image_Tobii_X2_Eye_Track.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310869" y="3267207"/>
            <a:ext cx="1230095" cy="64292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913340" y="1700809"/>
            <a:ext cx="3979140" cy="3882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extBox 12"/>
          <p:cNvSpPr txBox="1"/>
          <p:nvPr/>
        </p:nvSpPr>
        <p:spPr>
          <a:xfrm>
            <a:off x="4918710" y="1700809"/>
            <a:ext cx="3973770" cy="369332"/>
          </a:xfrm>
          <a:prstGeom prst="rect">
            <a:avLst/>
          </a:prstGeom>
          <a:solidFill>
            <a:srgbClr val="1C4485"/>
          </a:solidFill>
        </p:spPr>
        <p:txBody>
          <a:bodyPr wrap="square" rtlCol="0">
            <a:spAutoFit/>
          </a:bodyPr>
          <a:lstStyle/>
          <a:p>
            <a:pPr algn="ctr"/>
            <a:r>
              <a:rPr lang="sk-SK"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UX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Group</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4" name="Picture 8" descr="FaceReader in market resear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0162" y="4333568"/>
            <a:ext cx="927229" cy="5539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201597" y="4863050"/>
            <a:ext cx="1265090" cy="253916"/>
          </a:xfrm>
          <a:prstGeom prst="rect">
            <a:avLst/>
          </a:prstGeom>
          <a:noFill/>
        </p:spPr>
        <p:txBody>
          <a:bodyPr wrap="none" rtlCol="0">
            <a:spAutoFit/>
          </a:bodyPr>
          <a:lstStyle/>
          <a:p>
            <a:pPr algn="ctr"/>
            <a:r>
              <a:rPr lang="en-US" sz="1050" dirty="0"/>
              <a:t>Emotion detection</a:t>
            </a:r>
          </a:p>
        </p:txBody>
      </p:sp>
      <p:pic>
        <p:nvPicPr>
          <p:cNvPr id="16" name="Picture 16" descr="http://www.tobii.com/ImageVaultFiles/id_3220/cf_60/Eye_Tracking_System_Tobii_X2-30_Eye_Tracker_PC_Mon.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329373" y="2498203"/>
            <a:ext cx="1139715" cy="8212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6" descr="Senz3D* le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6763" y="3496428"/>
            <a:ext cx="879536" cy="4676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439374" y="3955753"/>
            <a:ext cx="1220206" cy="253916"/>
          </a:xfrm>
          <a:prstGeom prst="rect">
            <a:avLst/>
          </a:prstGeom>
          <a:noFill/>
        </p:spPr>
        <p:txBody>
          <a:bodyPr wrap="none" rtlCol="0">
            <a:spAutoFit/>
          </a:bodyPr>
          <a:lstStyle/>
          <a:p>
            <a:r>
              <a:rPr lang="en-US" sz="1050" dirty="0"/>
              <a:t>3D depth camera</a:t>
            </a:r>
            <a:endParaRPr lang="sk-SK" sz="1050" dirty="0"/>
          </a:p>
        </p:txBody>
      </p:sp>
      <p:pic>
        <p:nvPicPr>
          <p:cNvPr id="19" name="Picture 10" descr="http://www.tobii.com/ImageVaultFiles/id_3157/cf_60/Classroom_MainImage_WithText_619x271.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6688363" y="2344856"/>
            <a:ext cx="1953476" cy="10168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230787" y="2291016"/>
            <a:ext cx="402674" cy="253916"/>
          </a:xfrm>
          <a:prstGeom prst="rect">
            <a:avLst/>
          </a:prstGeom>
          <a:noFill/>
        </p:spPr>
        <p:txBody>
          <a:bodyPr wrap="none" rtlCol="0">
            <a:spAutoFit/>
          </a:bodyPr>
          <a:lstStyle/>
          <a:p>
            <a:r>
              <a:rPr lang="sk-SK" sz="1050" dirty="0"/>
              <a:t>20x</a:t>
            </a:r>
            <a:endParaRPr lang="en-US" sz="1050" dirty="0"/>
          </a:p>
        </p:txBody>
      </p:sp>
      <p:sp>
        <p:nvSpPr>
          <p:cNvPr id="21" name="Rectangle 20"/>
          <p:cNvSpPr/>
          <p:nvPr/>
        </p:nvSpPr>
        <p:spPr>
          <a:xfrm>
            <a:off x="6373791" y="3847628"/>
            <a:ext cx="252992" cy="15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TextBox 9"/>
          <p:cNvSpPr txBox="1"/>
          <p:nvPr/>
        </p:nvSpPr>
        <p:spPr>
          <a:xfrm>
            <a:off x="7306351" y="3775835"/>
            <a:ext cx="1630466" cy="253916"/>
          </a:xfrm>
          <a:prstGeom prst="rect">
            <a:avLst/>
          </a:prstGeom>
          <a:noFill/>
        </p:spPr>
        <p:txBody>
          <a:bodyPr wrap="square" rtlCol="0">
            <a:spAutoFit/>
          </a:bodyPr>
          <a:lstStyle/>
          <a:p>
            <a:r>
              <a:rPr lang="sk-SK" sz="1050" dirty="0"/>
              <a:t>60 Hz </a:t>
            </a:r>
            <a:r>
              <a:rPr lang="en-US" sz="1050" dirty="0"/>
              <a:t>gaze tracking</a:t>
            </a:r>
          </a:p>
        </p:txBody>
      </p:sp>
      <p:pic>
        <p:nvPicPr>
          <p:cNvPr id="39"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41452" y="3435125"/>
            <a:ext cx="980918" cy="50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2405258" y="3982355"/>
            <a:ext cx="460817" cy="253916"/>
          </a:xfrm>
          <a:prstGeom prst="rect">
            <a:avLst/>
          </a:prstGeom>
          <a:noFill/>
        </p:spPr>
        <p:txBody>
          <a:bodyPr wrap="square" rtlCol="0">
            <a:spAutoFit/>
          </a:bodyPr>
          <a:lstStyle/>
          <a:p>
            <a:r>
              <a:rPr lang="sk-SK" sz="1050" dirty="0"/>
              <a:t>TV</a:t>
            </a:r>
            <a:endParaRPr lang="en-US" sz="1050" dirty="0"/>
          </a:p>
        </p:txBody>
      </p:sp>
      <p:sp>
        <p:nvSpPr>
          <p:cNvPr id="41" name="TextBox 40"/>
          <p:cNvSpPr txBox="1"/>
          <p:nvPr/>
        </p:nvSpPr>
        <p:spPr>
          <a:xfrm>
            <a:off x="3392877" y="5122361"/>
            <a:ext cx="995085" cy="415498"/>
          </a:xfrm>
          <a:prstGeom prst="rect">
            <a:avLst/>
          </a:prstGeom>
          <a:noFill/>
        </p:spPr>
        <p:txBody>
          <a:bodyPr wrap="square" rtlCol="0">
            <a:spAutoFit/>
          </a:bodyPr>
          <a:lstStyle/>
          <a:p>
            <a:pPr algn="ctr"/>
            <a:r>
              <a:rPr lang="en-US" sz="1050" dirty="0"/>
              <a:t>Smartphones,</a:t>
            </a:r>
            <a:r>
              <a:rPr lang="sk-SK" sz="1050" dirty="0"/>
              <a:t> tablet</a:t>
            </a:r>
            <a:r>
              <a:rPr lang="en-US" sz="1050" dirty="0"/>
              <a:t>s</a:t>
            </a:r>
          </a:p>
        </p:txBody>
      </p:sp>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8108" y="4241227"/>
            <a:ext cx="2232761" cy="895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p:cNvSpPr txBox="1"/>
          <p:nvPr/>
        </p:nvSpPr>
        <p:spPr>
          <a:xfrm>
            <a:off x="5170249" y="5144515"/>
            <a:ext cx="1518113" cy="415498"/>
          </a:xfrm>
          <a:prstGeom prst="rect">
            <a:avLst/>
          </a:prstGeom>
          <a:noFill/>
        </p:spPr>
        <p:txBody>
          <a:bodyPr wrap="square" rtlCol="0">
            <a:spAutoFit/>
          </a:bodyPr>
          <a:lstStyle/>
          <a:p>
            <a:pPr algn="ctr"/>
            <a:r>
              <a:rPr lang="sk-SK" sz="1050" dirty="0"/>
              <a:t>UX Research</a:t>
            </a:r>
            <a:r>
              <a:rPr lang="en-US" sz="1050" dirty="0"/>
              <a:t> infrastructure software</a:t>
            </a:r>
          </a:p>
        </p:txBody>
      </p:sp>
      <p:sp>
        <p:nvSpPr>
          <p:cNvPr id="43" name="Rectangle 11"/>
          <p:cNvSpPr/>
          <p:nvPr/>
        </p:nvSpPr>
        <p:spPr>
          <a:xfrm>
            <a:off x="443443" y="1700809"/>
            <a:ext cx="3979140" cy="3882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8" name="TextBox 37"/>
          <p:cNvSpPr txBox="1"/>
          <p:nvPr/>
        </p:nvSpPr>
        <p:spPr>
          <a:xfrm>
            <a:off x="437819" y="1700809"/>
            <a:ext cx="3973770" cy="369332"/>
          </a:xfrm>
          <a:prstGeom prst="rect">
            <a:avLst/>
          </a:prstGeom>
          <a:solidFill>
            <a:srgbClr val="1C4485"/>
          </a:solidFill>
        </p:spPr>
        <p:txBody>
          <a:bodyPr wrap="square" rtlCol="0">
            <a:spAutoFit/>
          </a:bodyPr>
          <a:lstStyle/>
          <a:p>
            <a:pPr algn="ctr"/>
            <a:r>
              <a:rPr lang="sk-SK"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UX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Lab</a:t>
            </a:r>
          </a:p>
        </p:txBody>
      </p:sp>
    </p:spTree>
    <p:extLst>
      <p:ext uri="{BB962C8B-B14F-4D97-AF65-F5344CB8AC3E}">
        <p14:creationId xmlns:p14="http://schemas.microsoft.com/office/powerpoint/2010/main" val="1478406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20B1B5-D958-4A91-AE1D-A2AAAB5B3981}" type="slidenum">
              <a:rPr lang="sk-SK" smtClean="0"/>
              <a:pPr/>
              <a:t>8</a:t>
            </a:fld>
            <a:endParaRPr lang="sk-SK"/>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3782"/>
            <a:ext cx="7560840" cy="665959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5"/>
          <p:cNvSpPr>
            <a:spLocks noGrp="1"/>
          </p:cNvSpPr>
          <p:nvPr>
            <p:ph type="title"/>
          </p:nvPr>
        </p:nvSpPr>
        <p:spPr>
          <a:xfrm>
            <a:off x="35496" y="413792"/>
            <a:ext cx="1728192" cy="1647056"/>
          </a:xfrm>
        </p:spPr>
        <p:txBody>
          <a:bodyPr>
            <a:normAutofit/>
          </a:bodyPr>
          <a:lstStyle/>
          <a:p>
            <a:r>
              <a:rPr lang="en-US" dirty="0" smtClean="0"/>
              <a:t>Setup Data Streams</a:t>
            </a:r>
            <a:endParaRPr lang="sk-SK" dirty="0"/>
          </a:p>
        </p:txBody>
      </p:sp>
    </p:spTree>
    <p:extLst>
      <p:ext uri="{BB962C8B-B14F-4D97-AF65-F5344CB8AC3E}">
        <p14:creationId xmlns:p14="http://schemas.microsoft.com/office/powerpoint/2010/main" val="1102509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20B1B5-D958-4A91-AE1D-A2AAAB5B3981}" type="slidenum">
              <a:rPr lang="sk-SK" smtClean="0"/>
              <a:pPr/>
              <a:t>9</a:t>
            </a:fld>
            <a:endParaRPr lang="sk-S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06731"/>
            <a:ext cx="6696744" cy="675126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5"/>
          <p:cNvSpPr>
            <a:spLocks noGrp="1"/>
          </p:cNvSpPr>
          <p:nvPr>
            <p:ph type="title"/>
          </p:nvPr>
        </p:nvSpPr>
        <p:spPr>
          <a:xfrm>
            <a:off x="395536" y="274638"/>
            <a:ext cx="1728192" cy="2002234"/>
          </a:xfrm>
        </p:spPr>
        <p:txBody>
          <a:bodyPr>
            <a:normAutofit/>
          </a:bodyPr>
          <a:lstStyle/>
          <a:p>
            <a:r>
              <a:rPr lang="en-US" dirty="0" smtClean="0"/>
              <a:t>Start  Session</a:t>
            </a:r>
            <a:endParaRPr lang="sk-SK" dirty="0"/>
          </a:p>
        </p:txBody>
      </p:sp>
    </p:spTree>
    <p:extLst>
      <p:ext uri="{BB962C8B-B14F-4D97-AF65-F5344CB8AC3E}">
        <p14:creationId xmlns:p14="http://schemas.microsoft.com/office/powerpoint/2010/main" val="1346982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FIIT_basi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IT_basic_template" id="{93ED54B8-88A3-48C5-A344-0538870932A7}" vid="{EDF93AC5-DCAC-47F3-A229-D6AC38CF2E24}"/>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1773</TotalTime>
  <Words>841</Words>
  <Application>Microsoft Office PowerPoint</Application>
  <PresentationFormat>On-screen Show (4:3)</PresentationFormat>
  <Paragraphs>181</Paragraphs>
  <Slides>31</Slides>
  <Notes>12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StarSymbol</vt:lpstr>
      <vt:lpstr>FIIT_basic_template</vt:lpstr>
      <vt:lpstr>UX Group: Eye-tracking with quantity</vt:lpstr>
      <vt:lpstr>20 eye-trackers in one room  (UXI Labs @ Slovak University of Technology) </vt:lpstr>
      <vt:lpstr>Mass data collection is excellent for summative studies</vt:lpstr>
      <vt:lpstr>Group studies need  infrastructure software</vt:lpstr>
      <vt:lpstr>Our UX Group Research Software</vt:lpstr>
      <vt:lpstr>UXI@FIIT = three laboratories</vt:lpstr>
      <vt:lpstr>User eXperience and Interaction (UXI) Research Center @ FIIT STU</vt:lpstr>
      <vt:lpstr>Setup Data Streams</vt:lpstr>
      <vt:lpstr>Start  Session</vt:lpstr>
      <vt:lpstr>Annotate recorded data</vt:lpstr>
      <vt:lpstr>Export recorded data</vt:lpstr>
      <vt:lpstr>Enjoy your data!</vt:lpstr>
      <vt:lpstr>UX Group Lab –  first experiences</vt:lpstr>
      <vt:lpstr>Twin-experiment (two experiments taken with the same group of 50 participants, ~2,5GB of raw csv data)</vt:lpstr>
      <vt:lpstr>Experiment #1:  Crowdsourcing movie categorizations</vt:lpstr>
      <vt:lpstr>Experiment #1: Task user interface with example gaze plot.</vt:lpstr>
      <vt:lpstr>The gaze reveals, what other options  the workers considered</vt:lpstr>
      <vt:lpstr>Experiment #2:  Questionnaire deception detection </vt:lpstr>
      <vt:lpstr>Experiment #2: Big five personality trait question example</vt:lpstr>
      <vt:lpstr>We were looking for fixation order, response times, pupil dilation, first fixation…</vt:lpstr>
      <vt:lpstr>Methodological lessons learnt</vt:lpstr>
      <vt:lpstr>Have some assistants</vt:lpstr>
      <vt:lpstr>Do a pilot study with multiple participants, don’t just do it with individuals</vt:lpstr>
      <vt:lpstr>Group calibration is best done two-step</vt:lpstr>
      <vt:lpstr>PowerPoint Presentation</vt:lpstr>
      <vt:lpstr>More group studies in preparation</vt:lpstr>
      <vt:lpstr>Visual search ability for target findability evaluation</vt:lpstr>
      <vt:lpstr>PowerPoint Presentation</vt:lpstr>
      <vt:lpstr>PowerPoint Presentation</vt:lpstr>
      <vt:lpstr>PowerPoint Presentation</vt:lpstr>
      <vt:lpstr>Join us at FB http://www.facebook.com/groups/UXIsk/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Jakub Šimko</dc:creator>
  <cp:lastModifiedBy>Maria Bielikova</cp:lastModifiedBy>
  <cp:revision>81</cp:revision>
  <dcterms:created xsi:type="dcterms:W3CDTF">2014-09-15T13:35:51Z</dcterms:created>
  <dcterms:modified xsi:type="dcterms:W3CDTF">2015-11-12T07:32:51Z</dcterms:modified>
</cp:coreProperties>
</file>