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261" r:id="rId4"/>
    <p:sldId id="262" r:id="rId5"/>
    <p:sldId id="263" r:id="rId6"/>
    <p:sldId id="264" r:id="rId7"/>
    <p:sldId id="266" r:id="rId8"/>
    <p:sldId id="275" r:id="rId9"/>
    <p:sldId id="270" r:id="rId10"/>
    <p:sldId id="271" r:id="rId11"/>
    <p:sldId id="268" r:id="rId12"/>
    <p:sldId id="272" r:id="rId13"/>
    <p:sldId id="273" r:id="rId14"/>
    <p:sldId id="274" r:id="rId15"/>
    <p:sldId id="269" r:id="rId16"/>
    <p:sldId id="278" r:id="rId17"/>
    <p:sldId id="277" r:id="rId18"/>
    <p:sldId id="276" r:id="rId19"/>
    <p:sldId id="265" r:id="rId20"/>
    <p:sldId id="260" r:id="rId21"/>
  </p:sldIdLst>
  <p:sldSz cx="9144000" cy="6858000" type="screen4x3"/>
  <p:notesSz cx="9321800" cy="64516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6699"/>
    <a:srgbClr val="003399"/>
    <a:srgbClr val="008000"/>
    <a:srgbClr val="00CC00"/>
    <a:srgbClr val="969696"/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74479" autoAdjust="0"/>
  </p:normalViewPr>
  <p:slideViewPr>
    <p:cSldViewPr snapToGrid="0">
      <p:cViewPr varScale="1">
        <p:scale>
          <a:sx n="80" d="100"/>
          <a:sy n="80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230" y="-108"/>
      </p:cViewPr>
      <p:guideLst>
        <p:guide orient="horz" pos="2032"/>
        <p:guide pos="29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rgbClr val="2F426C"/>
            </a:solidFill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xxx</c:v>
                </c:pt>
                <c:pt idx="1">
                  <c:v>Tails</c:v>
                </c:pt>
                <c:pt idx="2">
                  <c:v>Heads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244</c:v>
                </c:pt>
                <c:pt idx="2">
                  <c:v>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59328"/>
        <c:axId val="159198592"/>
      </c:barChart>
      <c:catAx>
        <c:axId val="37859328"/>
        <c:scaling>
          <c:orientation val="minMax"/>
        </c:scaling>
        <c:delete val="1"/>
        <c:axPos val="l"/>
        <c:majorTickMark val="out"/>
        <c:minorTickMark val="none"/>
        <c:tickLblPos val="nextTo"/>
        <c:crossAx val="159198592"/>
        <c:crosses val="autoZero"/>
        <c:auto val="1"/>
        <c:lblAlgn val="ctr"/>
        <c:lblOffset val="100"/>
        <c:noMultiLvlLbl val="0"/>
      </c:catAx>
      <c:valAx>
        <c:axId val="159198592"/>
        <c:scaling>
          <c:orientation val="minMax"/>
          <c:max val="7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399" b="0" i="0" u="none" strike="noStrike" baseline="0">
                    <a:solidFill>
                      <a:srgbClr val="000000"/>
                    </a:solidFill>
                    <a:latin typeface="Myriad Pro"/>
                    <a:ea typeface="Myriad Pro"/>
                    <a:cs typeface="Myriad Pro"/>
                  </a:defRPr>
                </a:pPr>
                <a:r>
                  <a:rPr lang="sk-SK"/>
                  <a:t>Number of Responses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>
                <a:latin typeface="Myriad Pro Light"/>
                <a:cs typeface="Myriad Pro Light"/>
              </a:defRPr>
            </a:pPr>
            <a:endParaRPr lang="sk-SK"/>
          </a:p>
        </c:txPr>
        <c:crossAx val="37859328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799"/>
      </a:pPr>
      <a:endParaRPr lang="sk-S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80025" y="0"/>
            <a:ext cx="40401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127750"/>
            <a:ext cx="403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80025" y="6127750"/>
            <a:ext cx="40401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F5077F-4B68-41EE-B957-26B86A0327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52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025" y="0"/>
            <a:ext cx="40401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048000" y="484188"/>
            <a:ext cx="3225800" cy="241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3063875"/>
            <a:ext cx="74580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Klepnutím lze upravit styly předlohy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Třetí úroveň</a:t>
            </a:r>
          </a:p>
          <a:p>
            <a:pPr lvl="3"/>
            <a:r>
              <a:rPr lang="sk-SK" noProof="0" smtClean="0"/>
              <a:t>Čtvrtá úroveň</a:t>
            </a:r>
          </a:p>
          <a:p>
            <a:pPr lvl="4"/>
            <a:r>
              <a:rPr lang="sk-SK" noProof="0" smtClean="0"/>
              <a:t>Pátá úroveň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127750"/>
            <a:ext cx="403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025" y="6127750"/>
            <a:ext cx="40401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EDE695-90D9-450C-8378-275D27A6FE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26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mtClean="0">
                <a:latin typeface="Arial" pitchFamily="34" charset="0"/>
                <a:cs typeface="Arial" pitchFamily="34" charset="0"/>
              </a:rPr>
              <a:t>SIGDA – SIG Design Automation</a:t>
            </a:r>
          </a:p>
          <a:p>
            <a:endParaRPr lang="sk-SK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24C0C0-5F1C-4AED-878F-96B7D9A5B396}" type="slidenum">
              <a:rPr lang="sk-SK" smtClean="0"/>
              <a:pPr eaLnBrk="1" hangingPunct="1"/>
              <a:t>4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mtClean="0">
                <a:latin typeface="Arial" pitchFamily="34" charset="0"/>
                <a:cs typeface="Arial" pitchFamily="34" charset="0"/>
              </a:rPr>
              <a:t>Michael Bernstein: Crowd Powered Systems</a:t>
            </a:r>
          </a:p>
          <a:p>
            <a:endParaRPr lang="sk-SK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`If we want to embed this fundamentally human element in our interactive systems, we need to address a couple of challenges. The first is quality. I asked one thousand people online to flip a coin and type “h” if they got heads and “t” if they got tails. In this room, I’m sure we’d get 50-50, but it turns out that on the Internet there’s a 2-to-1 bias towards heads in what people will report. It’s not that the internet is a biased coin, it’s that people are satisficing and exhibit inherent biases.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Hopefully you’ve noticed already that this doesn’t actually add up to 100%. That’s because…</a:t>
            </a:r>
            <a:endParaRPr lang="sk-SK" smtClean="0">
              <a:latin typeface="Arial" pitchFamily="34" charset="0"/>
              <a:cs typeface="Arial" pitchFamily="34" charset="0"/>
            </a:endParaRPr>
          </a:p>
          <a:p>
            <a:endParaRPr lang="sk-SK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Fully 7% of the respondents didn’t type “h” OR “t”. They went out of vocabulary, sometimes trying to be helpful by writing out the word, sometimes misspelling it: head, heads, tail, t for tails, and the enigmatic “f”. 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These are the kinds of unexpected quality results you’ll get when you reach out to crowds, and we’ll need to build our systems to expect or take advantage of them.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F227BB-196D-493F-B881-FF35ACE603F7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Uses TurKit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340E2A-E572-4BF0-B109-05A4CB52762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Rectangle 21"/>
          <p:cNvSpPr>
            <a:spLocks noChangeArrowheads="1"/>
          </p:cNvSpPr>
          <p:nvPr userDrawn="1"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9" name="Picture 33" descr="logo_pewe_titled_3colors_lbcg_f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57875"/>
            <a:ext cx="2133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73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B24C-5F90-4174-9464-14957CDF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27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266A-9029-4534-8BB3-4EFC006AC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1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13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14311"/>
            <a:ext cx="8188325" cy="42530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0414-7423-43F1-9B7C-EA1B65A8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6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CA5C-27AB-46F8-8BA2-CE800F2F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91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831975"/>
            <a:ext cx="4017963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831975"/>
            <a:ext cx="4017962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A1E6-EEF6-424D-B799-E9908279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20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E421-2123-4C4A-A414-9E90E0D3A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1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DD77-822C-4A27-A9E0-73EEAD13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97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7F9F1-EBA5-42F0-8E77-FB743791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5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D668-CB61-4582-9FE1-D74D7040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77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 Science 2013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A3A5-C91B-4A7E-B3FC-4737AF98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08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2088" y="6248400"/>
            <a:ext cx="433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Web Science 2013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CE772E-93AB-4097-90E3-44CA54B7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31975"/>
            <a:ext cx="818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17"/>
          <p:cNvSpPr>
            <a:spLocks noChangeArrowheads="1"/>
          </p:cNvSpPr>
          <p:nvPr userDrawn="1"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32" name="Picture 19" descr="logo_pewe_titled_fullcolor_lbcg_fi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081713"/>
            <a:ext cx="18208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jects.csail.mit.edu/soylen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bs.mendeley.com/headstar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nnotation.org/spec/co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ow.west.webobservatory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466850" y="0"/>
            <a:ext cx="70500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k-SK" sz="6000" b="1">
                <a:solidFill>
                  <a:schemeClr val="bg1"/>
                </a:solidFill>
              </a:rPr>
              <a:t>Web Science 2013</a:t>
            </a:r>
          </a:p>
          <a:p>
            <a:pPr eaLnBrk="1" hangingPunct="1"/>
            <a:r>
              <a:rPr lang="sk-SK" sz="4000" b="1">
                <a:solidFill>
                  <a:schemeClr val="bg1"/>
                </a:solidFill>
              </a:rPr>
              <a:t>Paris, France</a:t>
            </a:r>
          </a:p>
          <a:p>
            <a:pPr eaLnBrk="1" hangingPunct="1"/>
            <a:r>
              <a:rPr lang="sk-SK" sz="4000" b="1">
                <a:solidFill>
                  <a:schemeClr val="bg1"/>
                </a:solidFill>
              </a:rPr>
              <a:t>May 1-5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 noChangeAspect="1"/>
          </p:cNvGrpSpPr>
          <p:nvPr/>
        </p:nvGrpSpPr>
        <p:grpSpPr bwMode="auto">
          <a:xfrm>
            <a:off x="533400" y="2660650"/>
            <a:ext cx="7845425" cy="2751138"/>
            <a:chOff x="699810" y="2708037"/>
            <a:chExt cx="7827131" cy="2744848"/>
          </a:xfrm>
        </p:grpSpPr>
        <p:pic>
          <p:nvPicPr>
            <p:cNvPr id="5" name="Picture 4" descr="Screen shot 2011-02-26 at 4.12.42 PM.png"/>
            <p:cNvPicPr>
              <a:picLocks noChangeAspect="1"/>
            </p:cNvPicPr>
            <p:nvPr/>
          </p:nvPicPr>
          <p:blipFill rotWithShape="1">
            <a:blip r:embed="rId3"/>
            <a:srcRect l="139" t="3472" r="95" b="47284"/>
            <a:stretch/>
          </p:blipFill>
          <p:spPr>
            <a:xfrm>
              <a:off x="699810" y="2708037"/>
              <a:ext cx="7827131" cy="274484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067251" y="3889604"/>
              <a:ext cx="5590808" cy="1560113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Soylent</a:t>
            </a:r>
            <a:r>
              <a:rPr lang="sk-SK" smtClean="0"/>
              <a:t> - </a:t>
            </a:r>
            <a:r>
              <a:rPr lang="sk-SK" smtClean="0">
                <a:hlinkClick r:id="rId4"/>
              </a:rPr>
              <a:t>projects.csail.mit.edu/soylent/</a:t>
            </a:r>
            <a:endParaRPr lang="en-US" smtClean="0"/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7513" y="1290638"/>
            <a:ext cx="80772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900">
                <a:solidFill>
                  <a:srgbClr val="000000"/>
                </a:solidFill>
                <a:latin typeface="Myriad Pro Light" pitchFamily="34" charset="0"/>
              </a:rPr>
              <a:t>Word processor that recruits crowds </a:t>
            </a:r>
            <a:br>
              <a:rPr lang="en-US" sz="3900">
                <a:solidFill>
                  <a:srgbClr val="000000"/>
                </a:solidFill>
                <a:latin typeface="Myriad Pro Light" pitchFamily="34" charset="0"/>
              </a:rPr>
            </a:br>
            <a:r>
              <a:rPr lang="en-US" sz="3900">
                <a:solidFill>
                  <a:srgbClr val="000000"/>
                </a:solidFill>
                <a:latin typeface="Myriad Pro Light" pitchFamily="34" charset="0"/>
              </a:rPr>
              <a:t>to aid complex writing tasks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13" y="5591175"/>
            <a:ext cx="8101012" cy="407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5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M. Bernstein et al. Soylent: A Word Processor with a Crowd Inside. UIST 2010.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4475" y="6465888"/>
            <a:ext cx="2433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M.Bernstein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2012</a:t>
            </a:r>
          </a:p>
        </p:txBody>
      </p:sp>
      <p:sp>
        <p:nvSpPr>
          <p:cNvPr id="1229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260475" y="1404938"/>
            <a:ext cx="5334000" cy="2508250"/>
          </a:xfrm>
          <a:prstGeom prst="rect">
            <a:avLst/>
          </a:prstGeom>
          <a:noFill/>
          <a:ln w="28575" algn="ctr">
            <a:solidFill>
              <a:srgbClr val="EDA0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CB8F36"/>
                </a:solidFill>
                <a:latin typeface="Myriad Pro Semibold"/>
                <a:ea typeface="Myriad Pro Semibold"/>
                <a:cs typeface="Myriad Pro Semibold"/>
              </a:rPr>
              <a:t>30% Rule</a:t>
            </a:r>
          </a:p>
          <a:p>
            <a:pPr algn="ctr"/>
            <a:r>
              <a:rPr lang="en-US" sz="3900">
                <a:solidFill>
                  <a:srgbClr val="000000"/>
                </a:solidFill>
                <a:latin typeface="Myriad Pro" pitchFamily="34" charset="0"/>
              </a:rPr>
              <a:t>~30% of the results</a:t>
            </a:r>
            <a:br>
              <a:rPr lang="en-US" sz="390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3900">
                <a:solidFill>
                  <a:srgbClr val="000000"/>
                </a:solidFill>
                <a:latin typeface="Myriad Pro" pitchFamily="34" charset="0"/>
              </a:rPr>
              <a:t>in open-ended tasks </a:t>
            </a:r>
            <a:br>
              <a:rPr lang="en-US" sz="390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3900">
                <a:solidFill>
                  <a:srgbClr val="000000"/>
                </a:solidFill>
                <a:latin typeface="Myriad Pro" pitchFamily="34" charset="0"/>
              </a:rPr>
              <a:t>will be unsatisfactory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4475" y="6465888"/>
            <a:ext cx="2433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M.Bernstein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en-US" smtClean="0">
                <a:latin typeface="Myriad Pro Semibold"/>
                <a:ea typeface="Myriad Pro Semibold"/>
                <a:cs typeface="Myriad Pro Semibold"/>
              </a:rPr>
              <a:t>Solution: Find-Fix-Verify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z="3600" smtClean="0">
                <a:latin typeface="Myriad Pro" pitchFamily="34" charset="0"/>
              </a:rPr>
              <a:t>Find-Fix-Verify is a design pattern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for programming with crowds in</a:t>
            </a:r>
            <a:br>
              <a:rPr lang="en-US" sz="3600" smtClean="0"/>
            </a:br>
            <a:r>
              <a:rPr lang="en-US" sz="3600" smtClean="0"/>
              <a:t>open-ended tasks.</a:t>
            </a:r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457200" y="3854450"/>
            <a:ext cx="1676400" cy="1708150"/>
            <a:chOff x="457200" y="3505200"/>
            <a:chExt cx="1676400" cy="1707833"/>
          </a:xfrm>
        </p:grpSpPr>
        <p:pic>
          <p:nvPicPr>
            <p:cNvPr id="1435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19600"/>
              <a:ext cx="1600200" cy="79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Box 9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160813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500">
                  <a:latin typeface="Myriad Pro" pitchFamily="34" charset="0"/>
                </a:rPr>
                <a:t>Find</a:t>
              </a:r>
              <a:r>
                <a:rPr lang="en-US" sz="2500">
                  <a:latin typeface="Myriad Pro Light" pitchFamily="34" charset="0"/>
                </a:rPr>
                <a:t> a problem</a:t>
              </a:r>
            </a:p>
          </p:txBody>
        </p:sp>
      </p:grpSp>
      <p:grpSp>
        <p:nvGrpSpPr>
          <p:cNvPr id="14341" name="Group 13"/>
          <p:cNvGrpSpPr>
            <a:grpSpLocks/>
          </p:cNvGrpSpPr>
          <p:nvPr/>
        </p:nvGrpSpPr>
        <p:grpSpPr bwMode="auto">
          <a:xfrm>
            <a:off x="2895600" y="3854450"/>
            <a:ext cx="1905000" cy="1676400"/>
            <a:chOff x="2362200" y="3505200"/>
            <a:chExt cx="1905000" cy="1676400"/>
          </a:xfrm>
        </p:grpSpPr>
        <p:sp>
          <p:nvSpPr>
            <p:cNvPr id="5" name="TextBox 4"/>
            <p:cNvSpPr txBox="1"/>
            <p:nvPr/>
          </p:nvSpPr>
          <p:spPr>
            <a:xfrm>
              <a:off x="2438400" y="4429125"/>
              <a:ext cx="1600200" cy="523875"/>
            </a:xfrm>
            <a:prstGeom prst="rect">
              <a:avLst/>
            </a:prstGeom>
            <a:ln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Lucida Console" pitchFamily="49" charset="0"/>
                </a:rPr>
                <a:t>Soylent, a prototype...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4505325"/>
              <a:ext cx="1600200" cy="523875"/>
            </a:xfrm>
            <a:prstGeom prst="rect">
              <a:avLst/>
            </a:prstGeom>
            <a:ln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Lucida Console" pitchFamily="49" charset="0"/>
                </a:rPr>
                <a:t>Soylent, a prototype...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4581525"/>
              <a:ext cx="1600200" cy="523875"/>
            </a:xfrm>
            <a:prstGeom prst="rect">
              <a:avLst/>
            </a:prstGeom>
            <a:ln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Lucida Console" pitchFamily="49" charset="0"/>
                </a:rPr>
                <a:t>Soylent, a prototype...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4657725"/>
              <a:ext cx="1600200" cy="523875"/>
            </a:xfrm>
            <a:prstGeom prst="rect">
              <a:avLst/>
            </a:prstGeom>
            <a:ln w="63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Lucida Console" pitchFamily="49" charset="0"/>
                </a:rPr>
                <a:t>Soylent, a prototype...</a:t>
              </a:r>
              <a:endParaRPr lang="en-US" sz="1400" dirty="0">
                <a:latin typeface="Lucida Console" pitchFamily="49" charset="0"/>
              </a:endParaRPr>
            </a:p>
          </p:txBody>
        </p:sp>
        <p:sp>
          <p:nvSpPr>
            <p:cNvPr id="14350" name="TextBox 10"/>
            <p:cNvSpPr txBox="1">
              <a:spLocks noChangeArrowheads="1"/>
            </p:cNvSpPr>
            <p:nvPr/>
          </p:nvSpPr>
          <p:spPr bwMode="auto">
            <a:xfrm>
              <a:off x="2362200" y="3505200"/>
              <a:ext cx="141577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500">
                  <a:latin typeface="Myriad Pro" pitchFamily="34" charset="0"/>
                </a:rPr>
                <a:t>Fix </a:t>
              </a:r>
              <a:r>
                <a:rPr lang="en-US" sz="2500">
                  <a:latin typeface="Myriad Pro Light" pitchFamily="34" charset="0"/>
                </a:rPr>
                <a:t>the problem</a:t>
              </a:r>
              <a:endParaRPr lang="en-US" sz="2500">
                <a:latin typeface="Myriad Pro" pitchFamily="34" charset="0"/>
              </a:endParaRPr>
            </a:p>
          </p:txBody>
        </p:sp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5562600" y="3854450"/>
            <a:ext cx="2514600" cy="1447800"/>
            <a:chOff x="4495800" y="3505200"/>
            <a:chExt cx="2514600" cy="1447800"/>
          </a:xfrm>
        </p:grpSpPr>
        <p:pic>
          <p:nvPicPr>
            <p:cNvPr id="6" name="Picture 5" descr="verify-vot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163" y="4419600"/>
              <a:ext cx="2332037" cy="533400"/>
            </a:xfrm>
            <a:prstGeom prst="rect">
              <a:avLst/>
            </a:prstGeom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4345" name="TextBox 11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25146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500">
                  <a:latin typeface="Myriad Pro" pitchFamily="34" charset="0"/>
                </a:rPr>
                <a:t>Verify </a:t>
              </a:r>
              <a:r>
                <a:rPr lang="en-US" sz="2500">
                  <a:latin typeface="Myriad Pro Light" pitchFamily="34" charset="0"/>
                </a:rPr>
                <a:t>the</a:t>
              </a:r>
              <a:r>
                <a:rPr lang="en-US" sz="2500">
                  <a:latin typeface="Myriad Pro" pitchFamily="34" charset="0"/>
                </a:rPr>
                <a:t> </a:t>
              </a:r>
              <a:r>
                <a:rPr lang="en-US" sz="2500">
                  <a:latin typeface="Myriad Pro Light" pitchFamily="34" charset="0"/>
                </a:rPr>
                <a:t>quality of each fix</a:t>
              </a:r>
            </a:p>
          </p:txBody>
        </p:sp>
      </p:grpSp>
      <p:sp>
        <p:nvSpPr>
          <p:cNvPr id="14343" name="Footer Placeholder 1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115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00"/>
                </a:solidFill>
                <a:latin typeface="Myriad Pro Semibold"/>
                <a:ea typeface="Myriad Pro Semibold"/>
                <a:cs typeface="Myriad Pro Semibold"/>
              </a:rPr>
              <a:t>Find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82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00"/>
                </a:solidFill>
                <a:latin typeface="Myriad Pro Semibold"/>
                <a:ea typeface="Myriad Pro Semibold"/>
                <a:cs typeface="Myriad Pro Semibold"/>
              </a:rPr>
              <a:t>Fix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04800" y="4818063"/>
            <a:ext cx="147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00"/>
                </a:solidFill>
                <a:latin typeface="Myriad Pro Semibold"/>
                <a:ea typeface="Myriad Pro Semibold"/>
                <a:cs typeface="Myriad Pro Semibold"/>
              </a:rPr>
              <a:t>Verify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381000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“Identify at least one area that can be shortened without changing the meaning of the paragraph.”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66725"/>
            <a:ext cx="2286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9800" y="2605088"/>
            <a:ext cx="3124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“Edit the highlighted section to shorten its length without changing the meaning </a:t>
            </a:r>
            <a:br>
              <a:rPr lang="en-US" sz="2000">
                <a:solidFill>
                  <a:srgbClr val="000000"/>
                </a:solidFill>
                <a:latin typeface="Myriad Pro Light" pitchFamily="34" charset="0"/>
              </a:rPr>
            </a:br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of the paragraph.”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0100" y="3290888"/>
            <a:ext cx="2654300" cy="306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Lucida Console" pitchFamily="49" charset="0"/>
              </a:rPr>
              <a:t>Soylent, a prototype...</a:t>
            </a:r>
            <a:endParaRPr lang="en-US" sz="1400" dirty="0">
              <a:solidFill>
                <a:prstClr val="black"/>
              </a:solidFill>
              <a:latin typeface="Lucida Console" pitchFamily="49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681288"/>
            <a:ext cx="10668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09800" y="4921250"/>
            <a:ext cx="3048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“Choose at least one rewrite that has style errors, and </a:t>
            </a:r>
            <a:br>
              <a:rPr lang="en-US" sz="2000">
                <a:solidFill>
                  <a:srgbClr val="000000"/>
                </a:solidFill>
                <a:latin typeface="Myriad Pro Light" pitchFamily="34" charset="0"/>
              </a:rPr>
            </a:br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at least one rewrite that changes the meaning </a:t>
            </a:r>
            <a:br>
              <a:rPr lang="en-US" sz="2000">
                <a:solidFill>
                  <a:srgbClr val="000000"/>
                </a:solidFill>
                <a:latin typeface="Myriad Pro Light" pitchFamily="34" charset="0"/>
              </a:rPr>
            </a:br>
            <a:r>
              <a:rPr lang="en-US" sz="2000">
                <a:solidFill>
                  <a:srgbClr val="000000"/>
                </a:solidFill>
                <a:latin typeface="Myriad Pro Light" pitchFamily="34" charset="0"/>
              </a:rPr>
              <a:t>of the sentence.”</a:t>
            </a:r>
          </a:p>
        </p:txBody>
      </p:sp>
      <p:pic>
        <p:nvPicPr>
          <p:cNvPr id="17" name="Picture 16" descr="verify-vo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97450"/>
            <a:ext cx="3124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 rot="5400000">
            <a:off x="3162300" y="2019300"/>
            <a:ext cx="762000" cy="381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5388" y="1962150"/>
            <a:ext cx="4673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Arial" charset="0"/>
              </a:rPr>
              <a:t>Independent agreement to identify patches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162300" y="4305300"/>
            <a:ext cx="762000" cy="381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5388" y="4267200"/>
            <a:ext cx="34940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Arial" charset="0"/>
              </a:rPr>
              <a:t>Randomize order of suggestions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4475" y="6465888"/>
            <a:ext cx="2433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M.Bernstein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5" grpId="0"/>
      <p:bldP spid="18" grpId="0" animBg="1"/>
      <p:bldP spid="19" grpId="0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Some interesting presentations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r>
              <a:rPr lang="sk-SK" sz="2400" smtClean="0"/>
              <a:t>Lora Aroyo, Chris Welty: </a:t>
            </a:r>
            <a:r>
              <a:rPr lang="en-US" sz="2400" smtClean="0"/>
              <a:t>Harnessing</a:t>
            </a:r>
            <a:r>
              <a:rPr lang="sk-SK" sz="2400" smtClean="0"/>
              <a:t> </a:t>
            </a:r>
            <a:r>
              <a:rPr lang="en-US" sz="2400" smtClean="0"/>
              <a:t>disagreement in crowdsourcing a</a:t>
            </a:r>
            <a:r>
              <a:rPr lang="sk-SK" sz="2400" smtClean="0"/>
              <a:t> </a:t>
            </a:r>
            <a:r>
              <a:rPr lang="en-US" sz="2400" smtClean="0"/>
              <a:t>relation extraction gold standard</a:t>
            </a:r>
            <a:endParaRPr lang="sk-SK" sz="2400" smtClean="0"/>
          </a:p>
          <a:p>
            <a:pPr lvl="1"/>
            <a:r>
              <a:rPr lang="en-US" sz="2000" smtClean="0"/>
              <a:t>annotator disagreement is</a:t>
            </a:r>
            <a:r>
              <a:rPr lang="sk-SK" sz="2000" smtClean="0"/>
              <a:t> </a:t>
            </a:r>
            <a:r>
              <a:rPr lang="en-US" sz="2000" smtClean="0"/>
              <a:t>not noise, but signal; it is not a problem to be overcome,</a:t>
            </a:r>
            <a:r>
              <a:rPr lang="sk-SK" sz="2000" smtClean="0"/>
              <a:t> </a:t>
            </a:r>
            <a:r>
              <a:rPr lang="en-US" sz="2000" smtClean="0"/>
              <a:t>rather it is a source of information that can be used by</a:t>
            </a:r>
            <a:r>
              <a:rPr lang="sk-SK" sz="2000" smtClean="0"/>
              <a:t> </a:t>
            </a:r>
            <a:r>
              <a:rPr lang="en-US" sz="2000" smtClean="0"/>
              <a:t>machine understanding systems</a:t>
            </a:r>
            <a:endParaRPr lang="sk-SK" sz="2000" smtClean="0"/>
          </a:p>
          <a:p>
            <a:r>
              <a:rPr lang="sk-SK" sz="2400" smtClean="0"/>
              <a:t>Peter Kraker et al.: </a:t>
            </a:r>
            <a:r>
              <a:rPr lang="en-US" sz="2400" smtClean="0"/>
              <a:t>Head Start: Improving Academic</a:t>
            </a:r>
            <a:r>
              <a:rPr lang="sk-SK" sz="2400" smtClean="0"/>
              <a:t> </a:t>
            </a:r>
            <a:r>
              <a:rPr lang="en-US" sz="2400" smtClean="0"/>
              <a:t>Literature Search with Overview</a:t>
            </a:r>
            <a:r>
              <a:rPr lang="sk-SK" sz="2400" smtClean="0"/>
              <a:t> </a:t>
            </a:r>
            <a:r>
              <a:rPr lang="en-US" sz="2400" smtClean="0"/>
              <a:t>Visualizations based on Readership</a:t>
            </a:r>
            <a:r>
              <a:rPr lang="sk-SK" sz="2400" smtClean="0"/>
              <a:t> </a:t>
            </a:r>
            <a:r>
              <a:rPr lang="en-US" sz="2400" smtClean="0"/>
              <a:t>Statistics</a:t>
            </a:r>
            <a:r>
              <a:rPr lang="sk-SK" sz="2400" smtClean="0"/>
              <a:t> - </a:t>
            </a:r>
            <a:r>
              <a:rPr lang="sk-SK" sz="2000" smtClean="0">
                <a:hlinkClick r:id="rId2"/>
              </a:rPr>
              <a:t>http://labs.mendeley.com/headstart/</a:t>
            </a:r>
            <a:endParaRPr lang="sk-SK" sz="2000" smtClean="0"/>
          </a:p>
          <a:p>
            <a:pPr lvl="1"/>
            <a:r>
              <a:rPr lang="en-US" sz="2000" smtClean="0"/>
              <a:t>library co-occurrences as a</a:t>
            </a:r>
            <a:r>
              <a:rPr lang="sk-SK" sz="2000" smtClean="0"/>
              <a:t> </a:t>
            </a:r>
            <a:r>
              <a:rPr lang="en-US" sz="2000" smtClean="0"/>
              <a:t>measure of subject similarity</a:t>
            </a:r>
            <a:endParaRPr lang="sk-SK" sz="2000" smtClean="0"/>
          </a:p>
          <a:p>
            <a:pPr lvl="1"/>
            <a:r>
              <a:rPr lang="en-US" sz="2000" smtClean="0"/>
              <a:t>readership statistics provide a good coverage of top publications  </a:t>
            </a:r>
            <a:r>
              <a:rPr lang="sk-SK" sz="2000" smtClean="0"/>
              <a:t>there is </a:t>
            </a:r>
            <a:r>
              <a:rPr lang="en-US" sz="2000" smtClean="0"/>
              <a:t>reasonable correlation with the impact factor</a:t>
            </a:r>
            <a:endParaRPr lang="sk-SK" sz="2000" smtClean="0"/>
          </a:p>
          <a:p>
            <a:endParaRPr lang="sk-SK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2655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Some interesting presentations (2)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r>
              <a:rPr lang="sk-SK" smtClean="0"/>
              <a:t>Denny Vrandenic: Wikidata project - </a:t>
            </a:r>
            <a:r>
              <a:rPr lang="sk-SK" sz="2200" smtClean="0"/>
              <a:t>www.wikidata.org</a:t>
            </a:r>
          </a:p>
          <a:p>
            <a:pPr lvl="1"/>
            <a:r>
              <a:rPr lang="en-US" smtClean="0"/>
              <a:t>free knowledge base that can be read and edited by humans and machines alike</a:t>
            </a:r>
            <a:endParaRPr lang="sk-SK" smtClean="0"/>
          </a:p>
          <a:p>
            <a:pPr lvl="1"/>
            <a:r>
              <a:rPr lang="sk-SK" smtClean="0"/>
              <a:t>Wikimedia project</a:t>
            </a:r>
          </a:p>
          <a:p>
            <a:pPr lvl="1"/>
            <a:r>
              <a:rPr lang="sk-SK" smtClean="0"/>
              <a:t>zatial skromné, 13 mil. položiek</a:t>
            </a:r>
          </a:p>
          <a:p>
            <a:r>
              <a:rPr lang="sk-SK" smtClean="0"/>
              <a:t>Robert Sanderson et al.: Designing the W3C Open Annotation Data Model</a:t>
            </a:r>
          </a:p>
          <a:p>
            <a:pPr lvl="1"/>
            <a:r>
              <a:rPr lang="sk-SK" smtClean="0">
                <a:hlinkClick r:id="rId2"/>
              </a:rPr>
              <a:t>http://www.openannotation.org/spec/core/</a:t>
            </a:r>
            <a:endParaRPr lang="sk-SK" smtClean="0"/>
          </a:p>
          <a:p>
            <a:endParaRPr lang="sk-SK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en-US" smtClean="0"/>
              <a:t>ECRC Panel: Future of Computer Science</a:t>
            </a:r>
            <a:endParaRPr lang="sk-SK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47663" y="1614488"/>
            <a:ext cx="8602662" cy="4252912"/>
          </a:xfrm>
        </p:spPr>
        <p:txBody>
          <a:bodyPr/>
          <a:lstStyle/>
          <a:p>
            <a:r>
              <a:rPr lang="en-US" sz="2200" smtClean="0"/>
              <a:t>Tony Hoare, Robin Milner: Grand Challenges for Research, The Computer Journal Vol. 48 No. 1 </a:t>
            </a:r>
          </a:p>
          <a:p>
            <a:r>
              <a:rPr lang="en-US" sz="2200" smtClean="0"/>
              <a:t>ISTAG report (2012)</a:t>
            </a:r>
            <a:r>
              <a:rPr lang="sk-SK" sz="2200" smtClean="0"/>
              <a:t> - </a:t>
            </a:r>
            <a:r>
              <a:rPr lang="en-US" sz="2200" smtClean="0"/>
              <a:t>Software Technologies The Missing Key Enabling Technology </a:t>
            </a:r>
            <a:endParaRPr lang="sk-SK" sz="2200" smtClean="0"/>
          </a:p>
          <a:p>
            <a:r>
              <a:rPr lang="en-US" sz="2200" smtClean="0"/>
              <a:t>Key Software Technologies</a:t>
            </a:r>
            <a:endParaRPr lang="sk-SK" sz="2200" smtClean="0"/>
          </a:p>
          <a:p>
            <a:pPr lvl="1"/>
            <a:r>
              <a:rPr lang="en-US" sz="2000" smtClean="0"/>
              <a:t>Parallel computing, cloud computing</a:t>
            </a:r>
            <a:r>
              <a:rPr lang="sk-SK" sz="2000" smtClean="0"/>
              <a:t>,</a:t>
            </a:r>
            <a:r>
              <a:rPr lang="en-US" sz="2000" smtClean="0"/>
              <a:t> high performance computing</a:t>
            </a:r>
          </a:p>
          <a:p>
            <a:pPr lvl="1"/>
            <a:r>
              <a:rPr lang="en-US" sz="2000" smtClean="0"/>
              <a:t>Building Data Value</a:t>
            </a:r>
          </a:p>
          <a:p>
            <a:pPr lvl="1"/>
            <a:r>
              <a:rPr lang="en-US" sz="2000" smtClean="0"/>
              <a:t>Social Computing</a:t>
            </a:r>
          </a:p>
          <a:p>
            <a:pPr lvl="1"/>
            <a:r>
              <a:rPr lang="en-US" sz="2000" smtClean="0"/>
              <a:t>Internet base applications and real time services</a:t>
            </a:r>
          </a:p>
          <a:p>
            <a:pPr lvl="1"/>
            <a:r>
              <a:rPr lang="en-US" sz="2000" smtClean="0"/>
              <a:t>Embedded systems</a:t>
            </a:r>
          </a:p>
          <a:p>
            <a:pPr lvl="1"/>
            <a:r>
              <a:rPr lang="en-US" sz="2000" smtClean="0"/>
              <a:t>Human-centered computing and multimedia</a:t>
            </a:r>
            <a:endParaRPr lang="sk-SK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Conference navigator</a:t>
            </a:r>
            <a:br>
              <a:rPr lang="sk-SK" smtClean="0"/>
            </a:br>
            <a:r>
              <a:rPr lang="sk-SK" smtClean="0"/>
              <a:t>Visual recommender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90750"/>
            <a:ext cx="8539163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Web Science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r>
              <a:rPr lang="en-US" smtClean="0"/>
              <a:t>emergent </a:t>
            </a:r>
            <a:r>
              <a:rPr lang="en-US" b="1" smtClean="0">
                <a:solidFill>
                  <a:srgbClr val="0066CC"/>
                </a:solidFill>
              </a:rPr>
              <a:t>science</a:t>
            </a:r>
            <a:r>
              <a:rPr lang="en-US" smtClean="0"/>
              <a:t> of the </a:t>
            </a:r>
            <a:r>
              <a:rPr lang="en-US" b="1" smtClean="0">
                <a:solidFill>
                  <a:srgbClr val="0066CC"/>
                </a:solidFill>
              </a:rPr>
              <a:t>people</a:t>
            </a:r>
            <a:r>
              <a:rPr lang="en-US" smtClean="0"/>
              <a:t>, </a:t>
            </a:r>
            <a:r>
              <a:rPr lang="en-US" b="1" smtClean="0">
                <a:solidFill>
                  <a:srgbClr val="0066CC"/>
                </a:solidFill>
              </a:rPr>
              <a:t>organizations</a:t>
            </a:r>
            <a:r>
              <a:rPr lang="en-US" smtClean="0"/>
              <a:t>, </a:t>
            </a:r>
            <a:r>
              <a:rPr lang="en-US" b="1" smtClean="0">
                <a:solidFill>
                  <a:srgbClr val="0066CC"/>
                </a:solidFill>
              </a:rPr>
              <a:t>applications</a:t>
            </a:r>
            <a:r>
              <a:rPr lang="en-US" smtClean="0"/>
              <a:t>, and of </a:t>
            </a:r>
            <a:r>
              <a:rPr lang="en-US" b="1" smtClean="0">
                <a:solidFill>
                  <a:srgbClr val="0066CC"/>
                </a:solidFill>
              </a:rPr>
              <a:t>policies</a:t>
            </a:r>
            <a:r>
              <a:rPr lang="en-US" smtClean="0"/>
              <a:t> </a:t>
            </a:r>
          </a:p>
          <a:p>
            <a:r>
              <a:rPr lang="en-US" smtClean="0"/>
              <a:t>that </a:t>
            </a:r>
            <a:r>
              <a:rPr lang="en-US" b="1" smtClean="0">
                <a:solidFill>
                  <a:srgbClr val="0066CC"/>
                </a:solidFill>
              </a:rPr>
              <a:t>shape</a:t>
            </a:r>
            <a:r>
              <a:rPr lang="en-US" smtClean="0"/>
              <a:t> and are </a:t>
            </a:r>
            <a:r>
              <a:rPr lang="en-US" b="1" smtClean="0">
                <a:solidFill>
                  <a:srgbClr val="0066CC"/>
                </a:solidFill>
              </a:rPr>
              <a:t>shaped</a:t>
            </a:r>
            <a:r>
              <a:rPr lang="en-US" smtClean="0"/>
              <a:t> by the </a:t>
            </a:r>
            <a:r>
              <a:rPr lang="en-US" b="1" smtClean="0">
                <a:solidFill>
                  <a:srgbClr val="0066CC"/>
                </a:solidFill>
              </a:rPr>
              <a:t>Web</a:t>
            </a:r>
            <a:r>
              <a:rPr lang="en-US" smtClean="0"/>
              <a:t>, </a:t>
            </a:r>
          </a:p>
          <a:p>
            <a:r>
              <a:rPr lang="en-US" smtClean="0"/>
              <a:t>the largest informational artifact constructed by humans in history.</a:t>
            </a:r>
          </a:p>
          <a:p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Social Sciences vs. Computational Sciences</a:t>
            </a:r>
            <a:endParaRPr lang="sk-SK" smtClean="0"/>
          </a:p>
          <a:p>
            <a:pPr>
              <a:buFont typeface="Wingdings" pitchFamily="2" charset="2"/>
              <a:buChar char="Ø"/>
            </a:pPr>
            <a:r>
              <a:rPr lang="sk-SK" smtClean="0"/>
              <a:t>h</a:t>
            </a:r>
            <a:r>
              <a:rPr lang="en-US" smtClean="0"/>
              <a:t>uman behaviour and social interactions vs. 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data analysis and transformation</a:t>
            </a:r>
            <a:endParaRPr lang="en-US" smtClean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pPr>
              <a:defRPr/>
            </a:pPr>
            <a:r>
              <a:rPr lang="sk-SK" dirty="0" err="1" smtClean="0"/>
              <a:t>Workshops</a:t>
            </a:r>
            <a:endParaRPr lang="sk-SK" dirty="0" smtClean="0"/>
          </a:p>
          <a:p>
            <a:pPr>
              <a:defRPr/>
            </a:pPr>
            <a:r>
              <a:rPr lang="sk-SK" dirty="0" err="1" smtClean="0"/>
              <a:t>Keynotes</a:t>
            </a:r>
            <a:endParaRPr lang="sk-SK" dirty="0" smtClean="0"/>
          </a:p>
          <a:p>
            <a:pPr>
              <a:defRPr/>
            </a:pPr>
            <a:r>
              <a:rPr lang="sk-SK" dirty="0" err="1" smtClean="0"/>
              <a:t>Papers</a:t>
            </a:r>
            <a:endParaRPr lang="sk-SK" dirty="0" smtClean="0"/>
          </a:p>
          <a:p>
            <a:pPr>
              <a:defRPr/>
            </a:pPr>
            <a:r>
              <a:rPr lang="sk-SK" dirty="0" smtClean="0"/>
              <a:t>Pech </a:t>
            </a:r>
            <a:r>
              <a:rPr lang="sk-SK" dirty="0" err="1" smtClean="0"/>
              <a:t>Kucha</a:t>
            </a:r>
            <a:r>
              <a:rPr lang="sk-SK" dirty="0" smtClean="0"/>
              <a:t> </a:t>
            </a:r>
            <a:r>
              <a:rPr lang="sk-SK" dirty="0" err="1" smtClean="0"/>
              <a:t>session</a:t>
            </a:r>
            <a:r>
              <a:rPr lang="sk-SK" dirty="0" smtClean="0"/>
              <a:t> (20x20)</a:t>
            </a:r>
          </a:p>
          <a:p>
            <a:pPr>
              <a:defRPr/>
            </a:pPr>
            <a:r>
              <a:rPr lang="sk-SK" dirty="0" err="1" smtClean="0"/>
              <a:t>Posters</a:t>
            </a:r>
            <a:endParaRPr lang="sk-SK" dirty="0" smtClean="0"/>
          </a:p>
          <a:p>
            <a:pPr>
              <a:defRPr/>
            </a:pPr>
            <a:endParaRPr lang="sk-SK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dirty="0" smtClean="0"/>
              <a:t>and more</a:t>
            </a:r>
            <a:endParaRPr lang="sk-SK" dirty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98475" y="4310063"/>
            <a:ext cx="8188325" cy="1687512"/>
          </a:xfrm>
        </p:spPr>
        <p:txBody>
          <a:bodyPr/>
          <a:lstStyle/>
          <a:p>
            <a:r>
              <a:rPr lang="sk-SK" smtClean="0"/>
              <a:t>SIGACCESS, HiPEAC, SIGDA GLSVLSI, </a:t>
            </a:r>
          </a:p>
          <a:p>
            <a:r>
              <a:rPr lang="sk-SK" smtClean="0"/>
              <a:t>SIGWEB HyperText </a:t>
            </a:r>
          </a:p>
          <a:p>
            <a:r>
              <a:rPr lang="sk-SK" smtClean="0"/>
              <a:t>SIGWEB Web Science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6148" name="Picture 2" descr="http://ecrc.acm.org/images/new-ec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0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3306763" y="0"/>
            <a:ext cx="5210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k-SK" sz="6000" b="1">
                <a:solidFill>
                  <a:schemeClr val="bg1"/>
                </a:solidFill>
              </a:rPr>
              <a:t>SIG CHI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3136900" y="0"/>
            <a:ext cx="5380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k-SK" sz="6000" b="1">
                <a:solidFill>
                  <a:schemeClr val="bg1"/>
                </a:solidFill>
              </a:rPr>
              <a:t>SIG CHI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Building Web Observatories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r>
              <a:rPr lang="sk-SK" smtClean="0"/>
              <a:t>Observation life cycle</a:t>
            </a:r>
          </a:p>
          <a:p>
            <a:pPr lvl="1"/>
            <a:r>
              <a:rPr lang="sk-SK" smtClean="0"/>
              <a:t>emerging trends</a:t>
            </a:r>
          </a:p>
          <a:p>
            <a:pPr lvl="1"/>
            <a:r>
              <a:rPr lang="sk-SK" smtClean="0"/>
              <a:t>peak interest</a:t>
            </a:r>
          </a:p>
          <a:p>
            <a:pPr lvl="1"/>
            <a:r>
              <a:rPr lang="sk-SK" smtClean="0"/>
              <a:t>long tail</a:t>
            </a:r>
          </a:p>
          <a:p>
            <a:r>
              <a:rPr lang="sk-SK" smtClean="0"/>
              <a:t>Undesrtanding</a:t>
            </a:r>
          </a:p>
          <a:p>
            <a:pPr lvl="1"/>
            <a:r>
              <a:rPr lang="sk-SK" smtClean="0"/>
              <a:t>collecting, describing</a:t>
            </a:r>
          </a:p>
          <a:p>
            <a:pPr lvl="1"/>
            <a:r>
              <a:rPr lang="sk-SK" smtClean="0"/>
              <a:t>analyzing, modelling, predicting, repeating</a:t>
            </a:r>
          </a:p>
          <a:p>
            <a:r>
              <a:rPr lang="sk-SK" smtClean="0"/>
              <a:t>The Southampton Web Observatory</a:t>
            </a:r>
          </a:p>
          <a:p>
            <a:pPr lvl="1"/>
            <a:r>
              <a:rPr lang="sk-SK" smtClean="0">
                <a:hlinkClick r:id="rId2"/>
              </a:rPr>
              <a:t>http://wow.west.webobservatory.org/</a:t>
            </a:r>
            <a:r>
              <a:rPr lang="sk-SK" smtClean="0"/>
              <a:t> - registry of web science datasets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97164">
            <a:off x="3252788" y="2036763"/>
            <a:ext cx="5303837" cy="83026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k-SK" sz="2400" b="1"/>
              <a:t>Rather than sharing the data, </a:t>
            </a:r>
            <a:br>
              <a:rPr lang="sk-SK" sz="2400" b="1"/>
            </a:br>
            <a:r>
              <a:rPr lang="sk-SK" sz="2400" b="1"/>
              <a:t>share the code for observing</a:t>
            </a:r>
            <a:endParaRPr lang="sk-SK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19388" y="6223000"/>
            <a:ext cx="43338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Web Science 2013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5663"/>
          </a:xfrm>
        </p:spPr>
        <p:txBody>
          <a:bodyPr/>
          <a:lstStyle/>
          <a:p>
            <a:r>
              <a:rPr lang="sk-SK" smtClean="0"/>
              <a:t>Social Media for Crowdsourcing and Human Computation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98475" y="1614488"/>
            <a:ext cx="8188325" cy="4252912"/>
          </a:xfrm>
        </p:spPr>
        <p:txBody>
          <a:bodyPr/>
          <a:lstStyle/>
          <a:p>
            <a:r>
              <a:rPr lang="sk-SK" sz="2200" smtClean="0"/>
              <a:t>Crowd Quality - </a:t>
            </a:r>
            <a:r>
              <a:rPr lang="en-US" sz="2200" smtClean="0"/>
              <a:t>1,000 participants on Amazon Mechanical Turk flip a coin and report “h” (heads) or “t” (tails)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79400" y="2540000"/>
          <a:ext cx="83312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774825" y="2971800"/>
            <a:ext cx="157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Myriad Pro" pitchFamily="34" charset="0"/>
              </a:rPr>
              <a:t>65% heads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798638" y="3913188"/>
            <a:ext cx="132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Myriad Pro" pitchFamily="34" charset="0"/>
              </a:rPr>
              <a:t>28% 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4475" y="6465888"/>
            <a:ext cx="2433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M.Bernstein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ixel">
  <a:themeElements>
    <a:clrScheme name="Pixel 14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000099"/>
      </a:hlink>
      <a:folHlink>
        <a:srgbClr val="3366FF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0000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00009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4777</TotalTime>
  <Words>817</Words>
  <Application>Microsoft Office PowerPoint</Application>
  <PresentationFormat>On-screen Show (4:3)</PresentationFormat>
  <Paragraphs>120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Times New Roman</vt:lpstr>
      <vt:lpstr>Myriad Pro</vt:lpstr>
      <vt:lpstr>Myriad Pro Light</vt:lpstr>
      <vt:lpstr>Myriad Pro Semibold</vt:lpstr>
      <vt:lpstr>Lucida Console</vt:lpstr>
      <vt:lpstr>Pixel</vt:lpstr>
      <vt:lpstr>PowerPoint Presentation</vt:lpstr>
      <vt:lpstr>Web Science</vt:lpstr>
      <vt:lpstr>Program</vt:lpstr>
      <vt:lpstr>PowerPoint Presentation</vt:lpstr>
      <vt:lpstr>PowerPoint Presentation</vt:lpstr>
      <vt:lpstr>PowerPoint Presentation</vt:lpstr>
      <vt:lpstr>Building Web Observatories</vt:lpstr>
      <vt:lpstr>PowerPoint Presentation</vt:lpstr>
      <vt:lpstr>Social Media for Crowdsourcing and Human Computation</vt:lpstr>
      <vt:lpstr>Soylent - projects.csail.mit.edu/soylent/</vt:lpstr>
      <vt:lpstr>PowerPoint Presentation</vt:lpstr>
      <vt:lpstr>Solution: Find-Fix-Verify</vt:lpstr>
      <vt:lpstr>PowerPoint Presentation</vt:lpstr>
      <vt:lpstr>PowerPoint Presentation</vt:lpstr>
      <vt:lpstr>Some interesting presentations</vt:lpstr>
      <vt:lpstr>PowerPoint Presentation</vt:lpstr>
      <vt:lpstr>Some interesting presentations (2)</vt:lpstr>
      <vt:lpstr>ECRC Panel: Future of Computer Science</vt:lpstr>
      <vt:lpstr>Conference navigator Visual recommender</vt:lpstr>
      <vt:lpstr>PowerPoint Presentation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Aké črty používateľa sa použijú pri prispôsobovaní</dc:title>
  <dc:creator>Rado Kostelník</dc:creator>
  <cp:lastModifiedBy>bielik</cp:lastModifiedBy>
  <cp:revision>582</cp:revision>
  <dcterms:created xsi:type="dcterms:W3CDTF">2003-01-13T22:31:16Z</dcterms:created>
  <dcterms:modified xsi:type="dcterms:W3CDTF">2013-05-19T15:20:33Z</dcterms:modified>
</cp:coreProperties>
</file>