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49A8C-575F-4073-8CC4-93FF2F45D56A}" type="datetimeFigureOut">
              <a:rPr lang="en-US" smtClean="0"/>
              <a:t>30-Nov-15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7C9A5-DB0F-4E9F-8720-382B7C512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5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7C9A5-DB0F-4E9F-8720-382B7C512F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87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Cieľom</a:t>
            </a:r>
            <a:r>
              <a:rPr lang="sk-SK" baseline="0" dirty="0" smtClean="0"/>
              <a:t> mojej bakalárskej práce je </a:t>
            </a:r>
            <a:r>
              <a:rPr lang="sk-SK" baseline="0" dirty="0" err="1" smtClean="0"/>
              <a:t>detekovať</a:t>
            </a:r>
            <a:r>
              <a:rPr lang="sk-SK" baseline="0" dirty="0" smtClean="0"/>
              <a:t> plagiáty a určovať ich </a:t>
            </a:r>
            <a:r>
              <a:rPr lang="sk-SK" baseline="0" dirty="0" err="1" smtClean="0"/>
              <a:t>similaritu</a:t>
            </a:r>
            <a:r>
              <a:rPr lang="sk-SK" baseline="0" dirty="0" smtClean="0"/>
              <a:t>. Pred začatím hľadania konkrétneho riešenia som sa  zameral na príčiny vzniku plagátov a aký ma prínos ich eliminácia. Takže </a:t>
            </a:r>
            <a:r>
              <a:rPr lang="sk-SK" baseline="0" dirty="0" err="1" smtClean="0"/>
              <a:t>príčniny</a:t>
            </a:r>
            <a:r>
              <a:rPr lang="sk-SK" baseline="0" dirty="0" smtClean="0"/>
              <a:t> </a:t>
            </a:r>
            <a:r>
              <a:rPr lang="sk-SK" baseline="0" dirty="0" err="1" smtClean="0"/>
              <a:t>vyniku</a:t>
            </a:r>
            <a:r>
              <a:rPr lang="sk-SK" baseline="0" dirty="0" smtClean="0"/>
              <a:t> plagiátov sú podľa mňa nasledovne no a odhalením plagiátov </a:t>
            </a:r>
            <a:r>
              <a:rPr lang="sk-SK" baseline="0" dirty="0" err="1" smtClean="0"/>
              <a:t>možme</a:t>
            </a:r>
            <a:r>
              <a:rPr lang="sk-SK" baseline="0" dirty="0" smtClean="0"/>
              <a:t> eliminovať 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7C9A5-DB0F-4E9F-8720-382B7C512F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1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8EBA-FA98-4D5F-BDAC-E94521C1B191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CDE8-9AB4-4F7C-88FF-316DAC562275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E130-E965-4C71-8D0D-3EB62CB9961F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11691-4AFF-486A-91BE-C69AD22D35C2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5587C-9C6A-4362-85B5-6959C0A3F0DB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548A-4445-4BD3-ACC7-DFF1074B78EF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5EC0-4620-412F-9C4D-CF081B4A10B9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99FA-0457-4545-8283-A854C003208D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9D57-558A-4EEF-ACC5-ADCE6AC7A403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8181-0871-4B20-A6B1-FFDD151F70C2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FD98-ACDE-41E9-A22D-5D95D334AD21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0F2F-B124-4F73-A409-F79AFE6A41F4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A07D-DA41-4A60-9319-3E10E94E03F8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2B4C0D1-0577-4005-BA58-018A2A974D71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3C316DC-AEC2-496C-95C5-EA6262A21F12}" type="datetime1">
              <a:rPr lang="en-US" smtClean="0"/>
              <a:t>30-Nov-15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Podobnosť zdrojových kódov	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26831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Juraj </a:t>
            </a:r>
            <a:r>
              <a:rPr lang="sk-SK" dirty="0" smtClean="0"/>
              <a:t>Brilla</a:t>
            </a:r>
            <a:endParaRPr lang="en-US" dirty="0" smtClean="0"/>
          </a:p>
          <a:p>
            <a:pPr algn="ctr"/>
            <a:r>
              <a:rPr lang="en-US" b="1" dirty="0" err="1" smtClean="0"/>
              <a:t>Ved</a:t>
            </a:r>
            <a:r>
              <a:rPr lang="sk-SK" b="1" dirty="0" err="1" smtClean="0"/>
              <a:t>úci</a:t>
            </a:r>
            <a:r>
              <a:rPr lang="sk-SK" b="1" dirty="0" smtClean="0"/>
              <a:t> práce: </a:t>
            </a:r>
            <a:r>
              <a:rPr lang="sk-SK" dirty="0" smtClean="0"/>
              <a:t>Ing. Michal </a:t>
            </a:r>
            <a:r>
              <a:rPr lang="sk-SK" dirty="0" err="1" smtClean="0"/>
              <a:t>Kompan</a:t>
            </a:r>
            <a:r>
              <a:rPr lang="sk-SK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1870" y="237507"/>
            <a:ext cx="10571998" cy="626066"/>
          </a:xfrm>
        </p:spPr>
        <p:txBody>
          <a:bodyPr/>
          <a:lstStyle/>
          <a:p>
            <a:r>
              <a:rPr lang="sk-SK" dirty="0" smtClean="0"/>
              <a:t>Postupnosť metódy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4" name="Obrázo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70" y="983064"/>
            <a:ext cx="8621935" cy="5757978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1477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</a:t>
            </a:r>
            <a:r>
              <a:rPr lang="sk-SK" dirty="0" err="1" smtClean="0"/>
              <a:t>ácia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Príčiny vzniku plagiátov</a:t>
            </a:r>
          </a:p>
          <a:p>
            <a:pPr lvl="1"/>
            <a:r>
              <a:rPr lang="sk-SK" dirty="0" smtClean="0"/>
              <a:t>Lenivosť</a:t>
            </a:r>
          </a:p>
          <a:p>
            <a:pPr lvl="1"/>
            <a:r>
              <a:rPr lang="sk-SK" dirty="0" smtClean="0"/>
              <a:t>Nedostatok času</a:t>
            </a:r>
          </a:p>
          <a:p>
            <a:pPr lvl="1"/>
            <a:r>
              <a:rPr lang="sk-SK" dirty="0" smtClean="0"/>
              <a:t>Nedostatok znalosti</a:t>
            </a:r>
          </a:p>
          <a:p>
            <a:pPr marL="0" indent="0">
              <a:buNone/>
            </a:pPr>
            <a:r>
              <a:rPr lang="sk-SK" dirty="0" smtClean="0"/>
              <a:t>Prínos odhaľovania plagiátov</a:t>
            </a:r>
          </a:p>
          <a:p>
            <a:pPr lvl="1"/>
            <a:r>
              <a:rPr lang="sk-SK" dirty="0" smtClean="0"/>
              <a:t>Hrozba odhalenia plagiátov 			 Vyhýbanie sa tvorbe plagiátov</a:t>
            </a:r>
          </a:p>
          <a:p>
            <a:pPr lvl="1"/>
            <a:r>
              <a:rPr lang="sk-SK" dirty="0" smtClean="0"/>
              <a:t>Zvýšenie znalosti ( Zlepšenie štatistík )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Zahnutá šípka doprava 7"/>
          <p:cNvSpPr/>
          <p:nvPr/>
        </p:nvSpPr>
        <p:spPr>
          <a:xfrm rot="10483568">
            <a:off x="3663140" y="3120625"/>
            <a:ext cx="849085" cy="10316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Šípka doprava 8"/>
          <p:cNvSpPr/>
          <p:nvPr/>
        </p:nvSpPr>
        <p:spPr>
          <a:xfrm>
            <a:off x="4557843" y="4577981"/>
            <a:ext cx="643893" cy="3392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Spracovanie vstupný dát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Odstránenie komentárov</a:t>
            </a:r>
          </a:p>
          <a:p>
            <a:r>
              <a:rPr lang="sk-SK" dirty="0" smtClean="0"/>
              <a:t>Substitúcia premenných</a:t>
            </a:r>
          </a:p>
          <a:p>
            <a:r>
              <a:rPr lang="sk-SK" dirty="0" smtClean="0"/>
              <a:t>Tokenizácia -&gt; substitúcia syntaxe jazyka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2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Zoznam</a:t>
            </a:r>
            <a:r>
              <a:rPr lang="en-US" dirty="0" smtClean="0"/>
              <a:t> </a:t>
            </a:r>
            <a:r>
              <a:rPr lang="en-US" dirty="0" err="1" smtClean="0"/>
              <a:t>tokenov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769215"/>
              </p:ext>
            </p:extLst>
          </p:nvPr>
        </p:nvGraphicFramePr>
        <p:xfrm>
          <a:off x="3241279" y="2222287"/>
          <a:ext cx="5704342" cy="432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171"/>
                <a:gridCol w="2852171"/>
              </a:tblGrid>
              <a:tr h="297292">
                <a:tc>
                  <a:txBody>
                    <a:bodyPr/>
                    <a:lstStyle/>
                    <a:p>
                      <a:r>
                        <a:rPr lang="sk-SK" dirty="0" smtClean="0"/>
                        <a:t>Identifikátor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Token</a:t>
                      </a:r>
                      <a:endParaRPr lang="en-US" dirty="0"/>
                    </a:p>
                  </a:txBody>
                  <a:tcPr/>
                </a:tc>
              </a:tr>
              <a:tr h="743231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int</a:t>
                      </a:r>
                      <a:r>
                        <a:rPr lang="sk-SK" dirty="0" smtClean="0"/>
                        <a:t>, </a:t>
                      </a:r>
                      <a:r>
                        <a:rPr lang="sk-SK" dirty="0" err="1" smtClean="0"/>
                        <a:t>unsigned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baseline="0" dirty="0" err="1" smtClean="0"/>
                        <a:t>int</a:t>
                      </a:r>
                      <a:r>
                        <a:rPr lang="sk-SK" baseline="0" dirty="0" smtClean="0"/>
                        <a:t>, </a:t>
                      </a:r>
                      <a:r>
                        <a:rPr lang="sk-SK" baseline="0" dirty="0" err="1" smtClean="0"/>
                        <a:t>boolean</a:t>
                      </a:r>
                      <a:r>
                        <a:rPr lang="sk-SK" baseline="0" dirty="0" smtClean="0"/>
                        <a:t>, </a:t>
                      </a:r>
                      <a:r>
                        <a:rPr lang="sk-SK" baseline="0" dirty="0" err="1" smtClean="0"/>
                        <a:t>float</a:t>
                      </a:r>
                      <a:r>
                        <a:rPr lang="sk-SK" baseline="0" dirty="0" smtClean="0"/>
                        <a:t>, </a:t>
                      </a:r>
                      <a:r>
                        <a:rPr lang="sk-SK" baseline="0" dirty="0" err="1" smtClean="0"/>
                        <a:t>long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baseline="0" dirty="0" err="1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  <a:tr h="425183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StringBuffer</a:t>
                      </a:r>
                      <a:r>
                        <a:rPr lang="sk-SK" dirty="0" smtClean="0"/>
                        <a:t>, </a:t>
                      </a:r>
                      <a:r>
                        <a:rPr lang="sk-SK" dirty="0" err="1" smtClean="0"/>
                        <a:t>StringBuilder</a:t>
                      </a:r>
                      <a:r>
                        <a:rPr lang="sk-SK" dirty="0" smtClean="0"/>
                        <a:t>, </a:t>
                      </a:r>
                      <a:r>
                        <a:rPr lang="sk-SK" dirty="0" err="1" smtClean="0"/>
                        <a:t>string</a:t>
                      </a:r>
                      <a:r>
                        <a:rPr lang="sk-SK" dirty="0" smtClean="0"/>
                        <a:t>, </a:t>
                      </a:r>
                      <a:r>
                        <a:rPr lang="sk-SK" dirty="0" err="1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</a:tr>
              <a:tr h="425183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while</a:t>
                      </a:r>
                      <a:r>
                        <a:rPr lang="sk-SK" dirty="0" smtClean="0"/>
                        <a:t>, </a:t>
                      </a:r>
                      <a:r>
                        <a:rPr lang="sk-SK" dirty="0" err="1" smtClean="0"/>
                        <a:t>for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CYCLE</a:t>
                      </a:r>
                      <a:endParaRPr lang="en-US" dirty="0"/>
                    </a:p>
                  </a:txBody>
                  <a:tcPr/>
                </a:tc>
              </a:tr>
              <a:tr h="425183">
                <a:tc>
                  <a:txBody>
                    <a:bodyPr/>
                    <a:lstStyle/>
                    <a:p>
                      <a:r>
                        <a:rPr lang="en-US" dirty="0" smtClean="0"/>
                        <a:t>&lt;,</a:t>
                      </a:r>
                      <a:r>
                        <a:rPr lang="en-US" baseline="0" dirty="0" smtClean="0"/>
                        <a:t> &gt;, =, &lt;&gt;, !=, &lt;=, 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COMPARATOR</a:t>
                      </a:r>
                      <a:endParaRPr lang="en-US" dirty="0"/>
                    </a:p>
                  </a:txBody>
                  <a:tcPr/>
                </a:tc>
              </a:tr>
              <a:tr h="425183">
                <a:tc>
                  <a:txBody>
                    <a:bodyPr/>
                    <a:lstStyle/>
                    <a:p>
                      <a:r>
                        <a:rPr lang="en-US" dirty="0" smtClean="0"/>
                        <a:t>+,</a:t>
                      </a:r>
                      <a:r>
                        <a:rPr lang="en-US" baseline="0" dirty="0" smtClean="0"/>
                        <a:t> -, *, 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</a:tr>
              <a:tr h="425183">
                <a:tc>
                  <a:txBody>
                    <a:bodyPr/>
                    <a:lstStyle/>
                    <a:p>
                      <a:r>
                        <a:rPr lang="en-US" dirty="0" smtClean="0"/>
                        <a:t>IF, ELSE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COMPARE</a:t>
                      </a:r>
                      <a:endParaRPr lang="en-US" dirty="0"/>
                    </a:p>
                  </a:txBody>
                  <a:tcPr/>
                </a:tc>
              </a:tr>
              <a:tr h="42518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2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Navrhované riešenie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Analýza vyššej úrovne</a:t>
            </a:r>
            <a:endParaRPr lang="sk-SK" sz="2000" dirty="0"/>
          </a:p>
          <a:p>
            <a:pPr lvl="1"/>
            <a:r>
              <a:rPr lang="sk-SK" dirty="0" smtClean="0"/>
              <a:t>Porovnávanie vybraných prvkov zdrojového kódu</a:t>
            </a:r>
          </a:p>
          <a:p>
            <a:pPr lvl="1"/>
            <a:r>
              <a:rPr lang="sk-SK" dirty="0" smtClean="0"/>
              <a:t>Zameranie sa na skutočné hodnoty</a:t>
            </a:r>
            <a:endParaRPr lang="en-US" dirty="0" smtClean="0"/>
          </a:p>
          <a:p>
            <a:pPr lvl="1"/>
            <a:r>
              <a:rPr lang="sk-SK" dirty="0" smtClean="0"/>
              <a:t>V</a:t>
            </a:r>
            <a:r>
              <a:rPr lang="sk-SK" dirty="0"/>
              <a:t>ý</a:t>
            </a:r>
            <a:r>
              <a:rPr lang="sk-SK" dirty="0" smtClean="0"/>
              <a:t>ber kandidátov</a:t>
            </a:r>
          </a:p>
          <a:p>
            <a:pPr lvl="1"/>
            <a:endParaRPr lang="sk-SK" dirty="0" smtClean="0"/>
          </a:p>
          <a:p>
            <a:r>
              <a:rPr lang="sk-SK" dirty="0" smtClean="0"/>
              <a:t>Analýza nižšej úrovne</a:t>
            </a:r>
          </a:p>
          <a:p>
            <a:pPr lvl="1"/>
            <a:r>
              <a:rPr lang="sk-SK" dirty="0" smtClean="0"/>
              <a:t>Aplikovanie konkrétnych algoritmov</a:t>
            </a:r>
          </a:p>
          <a:p>
            <a:pPr lvl="2"/>
            <a:endParaRPr lang="sk-SK" dirty="0"/>
          </a:p>
          <a:p>
            <a:pPr marL="457200" lvl="1" indent="0">
              <a:buNone/>
            </a:pP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rázok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445" y="1938030"/>
            <a:ext cx="5086723" cy="41090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vyššej úrovne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5" name="Zaoblený obdĺžnik 14"/>
          <p:cNvSpPr/>
          <p:nvPr/>
        </p:nvSpPr>
        <p:spPr>
          <a:xfrm>
            <a:off x="6461860" y="1959212"/>
            <a:ext cx="1657311" cy="368160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Zaoblený obdĺžnik 15"/>
          <p:cNvSpPr/>
          <p:nvPr/>
        </p:nvSpPr>
        <p:spPr>
          <a:xfrm>
            <a:off x="8249798" y="1959212"/>
            <a:ext cx="881744" cy="364802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aoblený obdĺžnik 16"/>
          <p:cNvSpPr/>
          <p:nvPr/>
        </p:nvSpPr>
        <p:spPr>
          <a:xfrm>
            <a:off x="9400922" y="1959212"/>
            <a:ext cx="922605" cy="364802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Zaoblený obdĺžnik 20"/>
          <p:cNvSpPr/>
          <p:nvPr/>
        </p:nvSpPr>
        <p:spPr>
          <a:xfrm>
            <a:off x="5837445" y="5039778"/>
            <a:ext cx="1481626" cy="313322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Zaoblený obdĺžnik 21"/>
          <p:cNvSpPr/>
          <p:nvPr/>
        </p:nvSpPr>
        <p:spPr>
          <a:xfrm>
            <a:off x="6405013" y="3502711"/>
            <a:ext cx="758936" cy="313322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Šípka doľava 40"/>
          <p:cNvSpPr/>
          <p:nvPr/>
        </p:nvSpPr>
        <p:spPr>
          <a:xfrm>
            <a:off x="2181491" y="3714510"/>
            <a:ext cx="1191986" cy="89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Zaoblený obdĺžnik 41"/>
          <p:cNvSpPr/>
          <p:nvPr/>
        </p:nvSpPr>
        <p:spPr>
          <a:xfrm>
            <a:off x="7163948" y="3816033"/>
            <a:ext cx="2236974" cy="361726"/>
          </a:xfrm>
          <a:prstGeom prst="round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Zaoblený obdĺžnik 44"/>
          <p:cNvSpPr/>
          <p:nvPr/>
        </p:nvSpPr>
        <p:spPr>
          <a:xfrm>
            <a:off x="6461861" y="2342839"/>
            <a:ext cx="1146474" cy="297854"/>
          </a:xfrm>
          <a:prstGeom prst="round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Zaoblený obdĺžnik 9"/>
          <p:cNvSpPr/>
          <p:nvPr/>
        </p:nvSpPr>
        <p:spPr>
          <a:xfrm>
            <a:off x="517636" y="1519238"/>
            <a:ext cx="3655954" cy="52007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ahnutý roh 6"/>
          <p:cNvSpPr/>
          <p:nvPr/>
        </p:nvSpPr>
        <p:spPr>
          <a:xfrm>
            <a:off x="1162776" y="1660455"/>
            <a:ext cx="2475432" cy="1223463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Funkcia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NAME= “factorial”</a:t>
            </a:r>
          </a:p>
          <a:p>
            <a:r>
              <a:rPr lang="en-US" dirty="0">
                <a:solidFill>
                  <a:schemeClr val="bg1"/>
                </a:solidFill>
              </a:rPr>
              <a:t>INPUT= “</a:t>
            </a:r>
            <a:r>
              <a:rPr lang="en-US" dirty="0" err="1">
                <a:solidFill>
                  <a:schemeClr val="bg1"/>
                </a:solidFill>
              </a:rPr>
              <a:t>int</a:t>
            </a:r>
            <a:r>
              <a:rPr lang="en-US" dirty="0">
                <a:solidFill>
                  <a:schemeClr val="bg1"/>
                </a:solidFill>
              </a:rPr>
              <a:t> A, </a:t>
            </a:r>
            <a:r>
              <a:rPr lang="en-US" dirty="0" err="1">
                <a:solidFill>
                  <a:schemeClr val="bg1"/>
                </a:solidFill>
              </a:rPr>
              <a:t>int</a:t>
            </a:r>
            <a:r>
              <a:rPr lang="en-US" dirty="0">
                <a:solidFill>
                  <a:schemeClr val="bg1"/>
                </a:solidFill>
              </a:rPr>
              <a:t> B”</a:t>
            </a:r>
          </a:p>
          <a:p>
            <a:r>
              <a:rPr lang="en-US" dirty="0">
                <a:solidFill>
                  <a:schemeClr val="bg1"/>
                </a:solidFill>
              </a:rPr>
              <a:t>OUTPUT =“C”</a:t>
            </a:r>
          </a:p>
        </p:txBody>
      </p:sp>
      <p:sp>
        <p:nvSpPr>
          <p:cNvPr id="19" name="Zahnutý roh 18"/>
          <p:cNvSpPr/>
          <p:nvPr/>
        </p:nvSpPr>
        <p:spPr>
          <a:xfrm>
            <a:off x="1162776" y="5382354"/>
            <a:ext cx="2475432" cy="1244595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solidFill>
                  <a:schemeClr val="bg1"/>
                </a:solidFill>
              </a:rPr>
              <a:t>Premenná</a:t>
            </a:r>
          </a:p>
          <a:p>
            <a:r>
              <a:rPr lang="en-US" dirty="0">
                <a:solidFill>
                  <a:schemeClr val="bg1"/>
                </a:solidFill>
              </a:rPr>
              <a:t>NAME= “A”</a:t>
            </a:r>
          </a:p>
          <a:p>
            <a:r>
              <a:rPr lang="en-US" dirty="0">
                <a:solidFill>
                  <a:schemeClr val="bg1"/>
                </a:solidFill>
              </a:rPr>
              <a:t>VALUE= “5”</a:t>
            </a:r>
          </a:p>
          <a:p>
            <a:r>
              <a:rPr lang="en-US" dirty="0">
                <a:solidFill>
                  <a:schemeClr val="bg1"/>
                </a:solidFill>
              </a:rPr>
              <a:t>TYPE=	“</a:t>
            </a:r>
            <a:r>
              <a:rPr lang="en-US" dirty="0" err="1">
                <a:solidFill>
                  <a:schemeClr val="bg1"/>
                </a:solidFill>
              </a:rPr>
              <a:t>int</a:t>
            </a:r>
            <a:r>
              <a:rPr lang="en-US" dirty="0">
                <a:solidFill>
                  <a:schemeClr val="bg1"/>
                </a:solidFill>
              </a:rPr>
              <a:t>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Zahnutý roh 19"/>
          <p:cNvSpPr/>
          <p:nvPr/>
        </p:nvSpPr>
        <p:spPr>
          <a:xfrm>
            <a:off x="1162776" y="4152194"/>
            <a:ext cx="2475432" cy="1202341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solidFill>
                  <a:schemeClr val="bg1"/>
                </a:solidFill>
              </a:rPr>
              <a:t>Podmienka</a:t>
            </a:r>
          </a:p>
          <a:p>
            <a:r>
              <a:rPr lang="sk-SK" dirty="0" err="1">
                <a:solidFill>
                  <a:schemeClr val="bg1"/>
                </a:solidFill>
              </a:rPr>
              <a:t>variable</a:t>
            </a:r>
            <a:r>
              <a:rPr lang="en-US" dirty="0">
                <a:solidFill>
                  <a:schemeClr val="bg1"/>
                </a:solidFill>
              </a:rPr>
              <a:t>_1</a:t>
            </a:r>
            <a:r>
              <a:rPr lang="sk-SK" dirty="0">
                <a:solidFill>
                  <a:schemeClr val="bg1"/>
                </a:solidFill>
              </a:rPr>
              <a:t>=	</a:t>
            </a:r>
            <a:r>
              <a:rPr lang="en-US" dirty="0">
                <a:solidFill>
                  <a:schemeClr val="bg1"/>
                </a:solidFill>
              </a:rPr>
              <a:t>“A”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Variable_2</a:t>
            </a:r>
            <a:r>
              <a:rPr lang="sk-SK" dirty="0">
                <a:solidFill>
                  <a:schemeClr val="bg1"/>
                </a:solidFill>
              </a:rPr>
              <a:t>=	</a:t>
            </a:r>
            <a:r>
              <a:rPr lang="en-US" dirty="0">
                <a:solidFill>
                  <a:schemeClr val="bg1"/>
                </a:solidFill>
              </a:rPr>
              <a:t>“B”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chemeClr val="bg1"/>
                </a:solidFill>
              </a:rPr>
              <a:t>COMPARATOR = </a:t>
            </a:r>
            <a:r>
              <a:rPr lang="en-US" dirty="0">
                <a:solidFill>
                  <a:schemeClr val="bg1"/>
                </a:solidFill>
              </a:rPr>
              <a:t>“</a:t>
            </a:r>
            <a:r>
              <a:rPr lang="sk-SK" dirty="0">
                <a:solidFill>
                  <a:schemeClr val="bg1"/>
                </a:solidFill>
              </a:rPr>
              <a:t>&gt;</a:t>
            </a:r>
            <a:r>
              <a:rPr lang="en-US" dirty="0">
                <a:solidFill>
                  <a:schemeClr val="bg1"/>
                </a:solidFill>
              </a:rPr>
              <a:t>”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3" name="Zahnutý roh 22"/>
          <p:cNvSpPr/>
          <p:nvPr/>
        </p:nvSpPr>
        <p:spPr>
          <a:xfrm>
            <a:off x="1162776" y="2883918"/>
            <a:ext cx="2475432" cy="1240457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solidFill>
                  <a:schemeClr val="bg1"/>
                </a:solidFill>
              </a:rPr>
              <a:t>Cyklus</a:t>
            </a:r>
          </a:p>
          <a:p>
            <a:r>
              <a:rPr lang="sk-SK" dirty="0">
                <a:solidFill>
                  <a:schemeClr val="bg1"/>
                </a:solidFill>
              </a:rPr>
              <a:t>FROM= </a:t>
            </a:r>
            <a:r>
              <a:rPr lang="en-US" dirty="0">
                <a:solidFill>
                  <a:schemeClr val="bg1"/>
                </a:solidFill>
              </a:rPr>
              <a:t>A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chemeClr val="bg1"/>
                </a:solidFill>
              </a:rPr>
              <a:t>TO= </a:t>
            </a:r>
            <a:r>
              <a:rPr lang="en-US" dirty="0">
                <a:solidFill>
                  <a:schemeClr val="bg1"/>
                </a:solidFill>
              </a:rPr>
              <a:t>0</a:t>
            </a:r>
            <a:endParaRPr lang="sk-SK" dirty="0">
              <a:solidFill>
                <a:schemeClr val="bg1"/>
              </a:solidFill>
            </a:endParaRPr>
          </a:p>
          <a:p>
            <a:r>
              <a:rPr lang="sk-SK" dirty="0">
                <a:solidFill>
                  <a:schemeClr val="bg1"/>
                </a:solidFill>
              </a:rPr>
              <a:t>STEP= “i</a:t>
            </a:r>
            <a:r>
              <a:rPr lang="en-US" dirty="0">
                <a:solidFill>
                  <a:schemeClr val="bg1"/>
                </a:solidFill>
              </a:rPr>
              <a:t>--</a:t>
            </a:r>
            <a:r>
              <a:rPr lang="sk-SK" dirty="0">
                <a:solidFill>
                  <a:schemeClr val="bg1"/>
                </a:solidFill>
              </a:rPr>
              <a:t>”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1" name="Šípka doľava 10"/>
          <p:cNvSpPr/>
          <p:nvPr/>
        </p:nvSpPr>
        <p:spPr>
          <a:xfrm>
            <a:off x="4453974" y="3659372"/>
            <a:ext cx="1103086" cy="7384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nižšej úrovne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Metóda N-gramov</a:t>
            </a:r>
          </a:p>
          <a:p>
            <a:pPr lvl="1"/>
            <a:r>
              <a:rPr lang="sk-SK" dirty="0" err="1" smtClean="0"/>
              <a:t>Levenstainová</a:t>
            </a:r>
            <a:r>
              <a:rPr lang="sk-SK" dirty="0" smtClean="0"/>
              <a:t> vzdialenosť</a:t>
            </a:r>
          </a:p>
          <a:p>
            <a:pPr lvl="1"/>
            <a:r>
              <a:rPr lang="sk-SK" dirty="0" err="1" smtClean="0"/>
              <a:t>Rabin-Karp</a:t>
            </a:r>
            <a:r>
              <a:rPr lang="sk-SK" dirty="0" smtClean="0"/>
              <a:t> algoritmus</a:t>
            </a:r>
          </a:p>
          <a:p>
            <a:pPr lvl="1"/>
            <a:r>
              <a:rPr lang="sk-SK" dirty="0" smtClean="0"/>
              <a:t>Kosínusová </a:t>
            </a:r>
            <a:r>
              <a:rPr lang="sk-SK" dirty="0" err="1" smtClean="0"/>
              <a:t>similarita</a:t>
            </a:r>
            <a:endParaRPr lang="sk-SK" dirty="0" smtClean="0"/>
          </a:p>
          <a:p>
            <a:pPr lvl="1"/>
            <a:r>
              <a:rPr lang="sk-SK" dirty="0" smtClean="0"/>
              <a:t>Najdlhší spoločný </a:t>
            </a:r>
            <a:r>
              <a:rPr lang="sk-SK" dirty="0" err="1" smtClean="0"/>
              <a:t>podreťazec</a:t>
            </a:r>
            <a:endParaRPr lang="sk-SK" dirty="0"/>
          </a:p>
          <a:p>
            <a:r>
              <a:rPr lang="sk-SK" dirty="0" smtClean="0"/>
              <a:t>Počet </a:t>
            </a:r>
            <a:r>
              <a:rPr lang="sk-SK" dirty="0" smtClean="0"/>
              <a:t>identických tokenov</a:t>
            </a:r>
          </a:p>
          <a:p>
            <a:pPr lvl="1"/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3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Postupnos</a:t>
            </a:r>
            <a:r>
              <a:rPr lang="sk-SK" dirty="0" smtClean="0"/>
              <a:t>ť aplikovania prvkov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sk-SK" dirty="0" smtClean="0"/>
              <a:t>Odstránenie komentárov</a:t>
            </a:r>
          </a:p>
          <a:p>
            <a:pPr>
              <a:buFont typeface="+mj-lt"/>
              <a:buAutoNum type="arabicPeriod"/>
            </a:pPr>
            <a:r>
              <a:rPr lang="sk-SK" dirty="0" smtClean="0"/>
              <a:t>Analýza vyššej úrovne</a:t>
            </a:r>
          </a:p>
          <a:p>
            <a:pPr>
              <a:buFont typeface="+mj-lt"/>
              <a:buAutoNum type="arabicPeriod"/>
            </a:pPr>
            <a:r>
              <a:rPr lang="sk-SK" dirty="0" smtClean="0"/>
              <a:t>Tokenizácia</a:t>
            </a:r>
          </a:p>
          <a:p>
            <a:pPr>
              <a:buFont typeface="+mj-lt"/>
              <a:buAutoNum type="arabicPeriod"/>
            </a:pPr>
            <a:r>
              <a:rPr lang="sk-SK" dirty="0"/>
              <a:t>Premenovanie premenných</a:t>
            </a:r>
          </a:p>
          <a:p>
            <a:pPr>
              <a:buFont typeface="+mj-lt"/>
              <a:buAutoNum type="arabicPeriod"/>
            </a:pPr>
            <a:r>
              <a:rPr lang="sk-SK" dirty="0" smtClean="0"/>
              <a:t>Analýza nižšej úrovne</a:t>
            </a:r>
          </a:p>
          <a:p>
            <a:pPr>
              <a:buFont typeface="+mj-lt"/>
              <a:buAutoNum type="arabicPeriod"/>
            </a:pPr>
            <a:r>
              <a:rPr lang="sk-SK" dirty="0" smtClean="0"/>
              <a:t>Vyhodnotenie výsledkov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 analýzy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Medián </a:t>
            </a:r>
            <a:r>
              <a:rPr lang="sk-SK" dirty="0" smtClean="0"/>
              <a:t>výstup</a:t>
            </a:r>
            <a:r>
              <a:rPr lang="en-US" dirty="0" err="1" smtClean="0"/>
              <a:t>ov</a:t>
            </a:r>
            <a:r>
              <a:rPr lang="sk-SK" dirty="0" smtClean="0"/>
              <a:t> </a:t>
            </a:r>
            <a:r>
              <a:rPr lang="sk-SK" dirty="0" smtClean="0"/>
              <a:t>z jednotlivých metód</a:t>
            </a:r>
          </a:p>
          <a:p>
            <a:r>
              <a:rPr lang="sk-SK" dirty="0" smtClean="0"/>
              <a:t>Percentuálne vyjadrenie podobnosti</a:t>
            </a:r>
          </a:p>
          <a:p>
            <a:r>
              <a:rPr lang="sk-SK" dirty="0" smtClean="0"/>
              <a:t>Porovnanie výsledkov pri konverzií zdrojového kódu do </a:t>
            </a:r>
            <a:r>
              <a:rPr lang="sk-SK" dirty="0" smtClean="0"/>
              <a:t>jazyka</a:t>
            </a:r>
            <a:r>
              <a:rPr lang="en-US" dirty="0" smtClean="0"/>
              <a:t> Assembler</a:t>
            </a:r>
            <a:r>
              <a:rPr lang="sk-SK" dirty="0" smtClean="0"/>
              <a:t> </a:t>
            </a:r>
            <a:endParaRPr lang="sk-SK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ovenie kvó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Citácia</Template>
  <TotalTime>1527</TotalTime>
  <Words>278</Words>
  <Application>Microsoft Office PowerPoint</Application>
  <PresentationFormat>Širokouhlá</PresentationFormat>
  <Paragraphs>87</Paragraphs>
  <Slides>10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Stanovenie kvóty</vt:lpstr>
      <vt:lpstr>Podobnosť zdrojových kódov </vt:lpstr>
      <vt:lpstr>Motivácia</vt:lpstr>
      <vt:lpstr>Spracovanie vstupný dát</vt:lpstr>
      <vt:lpstr>Zoznam tokenov</vt:lpstr>
      <vt:lpstr>Navrhované riešenie</vt:lpstr>
      <vt:lpstr>Analýza vyššej úrovne</vt:lpstr>
      <vt:lpstr>Analýza nižšej úrovne</vt:lpstr>
      <vt:lpstr>Postupnosť aplikovania prvkov </vt:lpstr>
      <vt:lpstr>Ciele analýzy</vt:lpstr>
      <vt:lpstr>Postupnosť metódy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Podobnosť zdrojových kódov</dc:title>
  <dc:creator>Juraj Brilla</dc:creator>
  <cp:lastModifiedBy>Juraj Brilla</cp:lastModifiedBy>
  <cp:revision>27</cp:revision>
  <dcterms:created xsi:type="dcterms:W3CDTF">2015-11-29T23:16:06Z</dcterms:created>
  <dcterms:modified xsi:type="dcterms:W3CDTF">2015-12-01T08:13:48Z</dcterms:modified>
</cp:coreProperties>
</file>