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63" r:id="rId7"/>
    <p:sldId id="259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>
        <p:scale>
          <a:sx n="100" d="100"/>
          <a:sy n="100" d="100"/>
        </p:scale>
        <p:origin x="-64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805264"/>
            <a:ext cx="2664296" cy="955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9" Type="http://schemas.openxmlformats.org/officeDocument/2006/relationships/image" Target="../media/image42.jpeg"/><Relationship Id="rId21" Type="http://schemas.openxmlformats.org/officeDocument/2006/relationships/image" Target="../media/image24.jpeg"/><Relationship Id="rId34" Type="http://schemas.openxmlformats.org/officeDocument/2006/relationships/image" Target="../media/image37.jpeg"/><Relationship Id="rId42" Type="http://schemas.openxmlformats.org/officeDocument/2006/relationships/image" Target="../media/image45.jpeg"/><Relationship Id="rId47" Type="http://schemas.openxmlformats.org/officeDocument/2006/relationships/image" Target="../media/image50.jpeg"/><Relationship Id="rId50" Type="http://schemas.openxmlformats.org/officeDocument/2006/relationships/image" Target="../media/image53.jpeg"/><Relationship Id="rId55" Type="http://schemas.openxmlformats.org/officeDocument/2006/relationships/image" Target="../media/image58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image" Target="../media/image36.png"/><Relationship Id="rId38" Type="http://schemas.openxmlformats.org/officeDocument/2006/relationships/image" Target="../media/image41.jpe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41" Type="http://schemas.openxmlformats.org/officeDocument/2006/relationships/image" Target="../media/image44.jpe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32" Type="http://schemas.openxmlformats.org/officeDocument/2006/relationships/image" Target="../media/image35.jpeg"/><Relationship Id="rId37" Type="http://schemas.openxmlformats.org/officeDocument/2006/relationships/image" Target="../media/image40.jpeg"/><Relationship Id="rId40" Type="http://schemas.openxmlformats.org/officeDocument/2006/relationships/image" Target="../media/image43.jpeg"/><Relationship Id="rId45" Type="http://schemas.openxmlformats.org/officeDocument/2006/relationships/image" Target="../media/image48.jpeg"/><Relationship Id="rId53" Type="http://schemas.openxmlformats.org/officeDocument/2006/relationships/image" Target="../media/image56.jpeg"/><Relationship Id="rId58" Type="http://schemas.openxmlformats.org/officeDocument/2006/relationships/image" Target="../media/image61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36" Type="http://schemas.openxmlformats.org/officeDocument/2006/relationships/image" Target="../media/image39.png"/><Relationship Id="rId49" Type="http://schemas.openxmlformats.org/officeDocument/2006/relationships/image" Target="../media/image52.jpeg"/><Relationship Id="rId57" Type="http://schemas.openxmlformats.org/officeDocument/2006/relationships/image" Target="../media/image60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31" Type="http://schemas.openxmlformats.org/officeDocument/2006/relationships/image" Target="../media/image34.jpeg"/><Relationship Id="rId44" Type="http://schemas.openxmlformats.org/officeDocument/2006/relationships/image" Target="../media/image47.jpeg"/><Relationship Id="rId52" Type="http://schemas.openxmlformats.org/officeDocument/2006/relationships/image" Target="../media/image55.jpeg"/><Relationship Id="rId60" Type="http://schemas.openxmlformats.org/officeDocument/2006/relationships/image" Target="../media/image6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Relationship Id="rId35" Type="http://schemas.openxmlformats.org/officeDocument/2006/relationships/image" Target="../media/image38.gif"/><Relationship Id="rId43" Type="http://schemas.openxmlformats.org/officeDocument/2006/relationships/image" Target="../media/image46.jpeg"/><Relationship Id="rId48" Type="http://schemas.openxmlformats.org/officeDocument/2006/relationships/image" Target="../media/image51.png"/><Relationship Id="rId56" Type="http://schemas.openxmlformats.org/officeDocument/2006/relationships/image" Target="../media/image59.jpeg"/><Relationship Id="rId8" Type="http://schemas.openxmlformats.org/officeDocument/2006/relationships/image" Target="../media/image11.jpeg"/><Relationship Id="rId51" Type="http://schemas.openxmlformats.org/officeDocument/2006/relationships/image" Target="../media/image54.jpe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Crowdsourcing</a:t>
            </a:r>
            <a:r>
              <a:rPr lang="sk-SK" dirty="0" smtClean="0"/>
              <a:t> posilnený sledovaním pohľadu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7376864" cy="913656"/>
          </a:xfrm>
        </p:spPr>
        <p:txBody>
          <a:bodyPr/>
          <a:lstStyle/>
          <a:p>
            <a:r>
              <a:rPr lang="sk-SK" dirty="0" smtClean="0"/>
              <a:t>Jakub Šimko</a:t>
            </a:r>
          </a:p>
          <a:p>
            <a:r>
              <a:rPr lang="en-US" sz="1800" dirty="0" err="1" smtClean="0"/>
              <a:t>j</a:t>
            </a:r>
            <a:r>
              <a:rPr lang="sk-SK" sz="1800" dirty="0" err="1" smtClean="0"/>
              <a:t>akub.simko</a:t>
            </a:r>
            <a:r>
              <a:rPr lang="en-US" sz="1800" dirty="0" smtClean="0"/>
              <a:t>@</a:t>
            </a:r>
            <a:r>
              <a:rPr lang="en-US" sz="1800" dirty="0" err="1" smtClean="0"/>
              <a:t>stuba.sk</a:t>
            </a:r>
            <a:endParaRPr lang="sk-SK" sz="1800" dirty="0"/>
          </a:p>
        </p:txBody>
      </p:sp>
      <p:sp>
        <p:nvSpPr>
          <p:cNvPr id="1032" name="AutoShape 8" descr="data:image/jpeg;base64,/9j/4AAQSkZJRgABAQAAAQABAAD/2wCEAAkGBxQSEhUUExQWFhUWFhcWFhgYFBUUFxUaGBcXGBccFBQYHCggGBolHBgUIjEiJSkrLi4uFx8zODMsNygtLisBCgoKDg0OGhAQGiwkHyQsLCwsLCwsLCwsLCwsLCwsLCwsLCwsLCwsLCwsLCwsLCwsLCwsLCwsLCwsLCwsLCwsLP/AABEIANYA7AMBIgACEQEDEQH/xAAbAAABBQEBAAAAAAAAAAAAAAABAAMEBQYCB//EAD8QAAEDAgMFBQYDCAAHAQAAAAEAAhEDIQQxQQUSUWFxBiKBkaETMrHB0fAj4fEHFEJSYnKCkhUzQ6KywuIW/8QAGQEAAwEBAQAAAAAAAAAAAAAAAAECAwQF/8QAKBEBAQACAQQBAwMFAAAAAAAAAAECESEDEjFBURNhcQQywQUjcrGy/9oADAMBAAIRAxEAPwDZpIpJpBJFBAJJJJAJJJJABJFBAJBFBIEglKBcgCkhKYOMZMbzZ6hAPpKE/alNpAc4CTAnI9FKZUBEgyOIII8wgOkEZQQCQRQQAQRQQASSQQAQKKCABQRQQFgkkkmCSSSQCSSQQCSSSQCQRTdR8C6QdSuC9Ue1u0jKWhPDSek6LKbV7dOIIpt3XcZkjnkp74uYVuNpbVpUG71V7WiYE5k8hqsZtb9oAmMOze/qeNeTQVjaz6lR2897nO1kyYPVM1LW08VPcqYLTH9q8VVJmoQDo0AD6qNSx1YzLyZiZufX5KLhjJ4DjmrDE090Dn08VNyXMYZxe++7nEkDUpbN2lXw96dRzZzE2/1ylSKlEBu+TbhqVW1qzD/DEcESjS9oducWw3hw5ha3YHbinX7tQezfzu139rvkvLziIyJjhr+aRJHeGR1Vd1TcY9pq9oKDfeqAeDj8AusNt7DVDDKzC7hvQfI3XkNDGPbG8Tu8feHiFsNmYqhWbFVoP9QuPI3anM03Bv5QWVo1HYXvB5fQOdyXUud82/BaGhiA7Wef1CqVFiQglKSZAgiggAgiggLBJJJMEkkkgEkkkgAkkgUA3iK4YJKxO0+2TN4saC4jQXAPM5cOKc7f7RdTaWi282Byvf4LzOm+2dzfw+pWWWW+GuOPG6n7S2i6o8ueZJnWwF1W0H3vfiuahyRabHTIeqnSz9SrI6lCjTlcUrwDkrTBUwNYPy+aVpyO6FLcaTE/LyTVBrqr5a2yOKrAnum0+nirKmRTokyN52Ri/l5eaRqra2JO8WzZndjS2dlEoUgeE/HzyRo0C8zqrPD0OIv8UW6GlTVwqOEdunddkVfVsGCPgeHXiFWYnDWuLi/hxCNjQNoFptERlpHA8k9Rbud+nMfxs1bzbxCfwIkbpzA7vA/kpPsLb7cxY8efp6dEQU9srb25LH3aRHSRnzH3xWo2VVDTuB0sN6Z1b/QfDIcB0nA45ojeYLi56FabYtIVaI3TDhEGTx7s+PlZaTbLKRt8LXmx/VPrObMx5dZ1ntMOHOM+hWia6QDyVy7Z2aFBFBMgKCKCAsEkkkwSSSSASCKSACi4zE7osLmw5/d1KKgYumS9trCfOISpxiO2tN7wC8gm4gCIm+pXn5qbukx6L0PtE41ahAyGnMrJ/wDC5kkd6YAIsOJPFc3dN10zG6irpgO4D4KTTwgvB04T8FY4XY97zMcJ9FIqbIIEgwl3Rcwqso4eM7eErqrX0GfSPkrF2GdF7xquqey3PvkOJR3DtV+C2e95nLXRObUdcNBs231hXOOw3sWQJnyzhUwoy0pdx9qLh6ZB+/VW+GqZSJHERb6KDQZf79FYtZujVPaTkcD0OQPX7+S5q0Q7TL043TdV5ADhBHLRTKNUOG9pIDvz8VWk7RMLhvQp+qIEjX0P5qWCBvHQA+EfrHiqcY8d9rrtI8RP0KuY6TbtWYjEAOv7uvT8lcdlcZuP3dCY87fGCs5itQfA8fu3qndl4ghzTrl8YnyR9y+z0TbDN1za7baOHTj6nz4rQbLrh9MEfevzWdwuK9pSLHZ2IB1EiY4hS+yFa1Snq1wPoWn/AMQfFVLyzs4aJBFBWgEESuUBYJJJJgUkEUAkkkEAkziHAAp1yptt191hvnbzSt1Dk3VTgsMC4mM7qW7ZTHXLbpYVhgEZj1UoYsDOZ6Fcn5d34UuI2TD5aZOfAro0g6zpn79VZYfDuqPc73WmInM/RSTs2c4UdnwvuntQP2eOZ5a/qp2B2XA3ncPJXuE2e1un0TmIpWga5quy+aXd8MzjsAKlIyL6fev5rKtw0bw1GnzC9AxrIBHkOuXksti8LBnip9n5jP8AsYvop+Hs0gCSck86kPvzQc+GOixzB+8lcZVSHE942jiPp9+akUZYC4XaRfplMcteR5KpxlQudJzm6tsC+Wjg4EHkcvVaSosMvxZbLQbEW6EH5yPBUtTEx4gKRjju21Y4t8JJHrPmqvEvuqiKdc+RB8OoXOGdcdVGDvvonWG/VAbvZWJ32tabOa6x1H5K42DU3ca4ERv0zPVpB+ErOYCiTSa9vvA/PXkrrA4sOxGGqZEl1Nw4HdIg/wCyU8lY26BSlArZiBQRK5QFgkkkmBSQSQBSQJXn3bTt+1jDTwb5q70OqBoc1oGe4TZxmBNxmgPQKjgASTAAkk2AAzJKx21ttYeu5raNVtQgyd0yAIOuS8t2h2hxWIaRWq1HgaSWtPVrIB8QpnY2sxtaCSC5vdvabkgyJnKI5qM/C8P3R6vsp1la7oKpNmvsrmi5ZSOqpFNidaE2wpxhVEkMaiW/fRcNcut5PSahYvDz1B81mNq0YHAg2+h8IWurZqi2vSkO6SOoWWePtrhfTG1XSTPP7C5mW5+v3KWNIUZ7zFhPLgpxpZRQ7QEOtkpmy8RAjmCPL9ExtAXuoFKtuq8UVL23BeSNYnrcfJUtXNTsZV3vL8/mq6qVpGdchPUzkmXJ6m2SAnSjcdmnfgu4fA2UjEN3K9F4Fpl3Dg0nzz+ijdlqn4bm67w9VY1GdyoT7rmlreVifL6LMNwx8gHjddFRdnOJpsnPdaT1gSpK3ZAUEigmSwSSSQCRQSQHlP7R+1dR1WphGzTpsgPjOpLQ650ZfLXXgsJNp0kDxOQ9Fuf2u7M3cRSrxaqzcd/czK/EtI/1WAIFiDecvLXz8kHHZccuCkUqpY5rsiDvC/DTiCmaYzM5epU7BbKfXD3tIhupkBx4D74KbYcbDZHbmiO7Va5h4gbzfS62my9tUKo/DqsdyDhPlmvHR2fe8SHN3gT3ZXDdgYiYFOT1HpKnUbby+HvrXp1rl4Zhv+I4f3RXaOAJcPIEhWmF/aBjKVqoDv76ZafMQjQ7/l7ICugvPNm/tKa6N+j/AK1B8HR8Vo8J2vw78/aN603Ef7MkI1T7sflfOULFskJsbdwzrCvTngXhp8jBXf7y12TmnoQVNitvNu1VM06hGQN/v1VE/F84hej9q9le2YHAS5vqNV5xjMKWTPQWWcmqrK7hnGYveic44qBUePW/395rlzQT7wGQz4nNN4qoJ7uS0mLK5C+oolSouwb3uunHSQJ0VyM7kFO6nbMpy6TkPvPRVrgWmDIV3szZVV4Hdhp1dafBTlxDxq52Q+53ciRJ48YHifJXjT7UhgszXnyXOy9hw3vGegAHjxVnhqIa6yiQ7Y0eGENTspuibBdlbsQKCK5TCxSQSQTpJBAoNWdocFQr0tzEMD2zvASQQRIkEEEG5815vtHsrhifw99n+e9/5StrthrnP3d4NB1OSgu2K/QtPiR8ljnll6XjIxr+yjCAG1HN4kgOB8LQr2hgmsYylujda1oIN5ObieJJkqZV2fUbmw+EO+CZLrg8xPh+XwKjds1Wkk2rdo7HaXe6QbXHLIx0hWeGaGim29iJcTn92U3FkEt5j0CWzXySI90yDp062Wsm4vLjJpGYcQCqTa+GaZ7gPgtBUrAtYQI3hccDrHJR8fhA+m4EZhFh43TGjYeGqiXUgDxA+YXP/wCMpC9OpUZwh5+aZq7LqUXTSqEciTB+St6VSq47hkwJBj5JRVk9xU4nsrWPu4onlUYHesrP7S7OYulfcZUHGnn/AK2K9QZs8wCHTIyIUunhrXVd1Renj6eC1MVVBiajeW88ekpol7jffcee8fivdcTRDQZDSMrgSB1WA2y38Z1uMcIUXqaL6P3ZHD4B79ANLn5JypgN3Mz0t6q7w9Puk5EEFLEsnSDx46qL1ac6UStmbJwZA9qDcCO84Sdbg3Wqwb8Kxm4KQIGR9mMudrlYR7juwZtlyWj2A/fpEOJsLGeFxdTeW/T1ONInafZVGqwuogNcLixA5iNFL2VQLaVNrjLg0AnPTQ6pnHVYhkd43PQa8wVF/f3Uu75SES2zSOvhJlw12HrQIXdPOVmcHtbedDjHSy1GAbvZaLXHlyWaXGHyTq4piAi5wGZWyBQUWvtKkz3qjB/kFX1O1WEBg1m+aA1KK5RTIUkEUBSbewZcJAlZ6jiatLjHAyQt2QmX4ZhzAWeWFt3KuZMyzbX8zCDyM+hVftHaLCRvXuBG5ckmwmeIWn2jgKe44wBAngvPNrVQLi5mR4GZUZW4+WmElTcPtilWqltMloDbTIM6gDMLY7D2aAy/8X2FRbLNN1MVGtbMTIAni661+ExLd3MIuW28w0rmsIO5rNpy+ypgOhz1CWIwwfcG6ZGIizvMD4p2iY8m6+EabpyjRASOIb/MPNJtcaS7oCfXJRy00msaF0+IUNz3nIBvW58h9VyaXEl3XLyyVJ0rNr1QXATabxqYt98lj8URUqnQA7o8Fr9sDumNLjr+ixuOIbrAy81nl5V6QGVIc4Wvl/iT8lMwrpBnIffmqttTvXz+assI78MwP4pPOBAHmVnklFrAE28uSYwmNNB0md3P8lNOHgz981Bx1ESQdHH00Tx+Ct1zDn7y6rU9qb3mOAsN3ylStqUg6J1aD1XWzcOAxxHI/KUMV7tP+1wPVrz8oVZFOfKnbULHDWMv1Wo2Zj8RW/5XswRxseHjks7iKXWDlxH2V3sfaDqFQGdb8CFeNZZYtqzZuNqRv4rdB0az6pwdkQ7/AJuIrP8A890f9sKVR2oxzQRwt4qUdpzk1a7jDVRaPZLCt/6QceLiXfFTmbJogQKTI/tCY/eapyEIezqnVPc9QNKkgkrSKKCSAaxAMWVa+s9uat03UaDopsNksbjC9797vEHdY3QQAS6Mpk5nKFj9uEgmdf1gLfs2cIe8i73E9BoPJY7tNRGi58pfNdGF50HY3GHvM8R84WqwOHJFi5ucibeWngvO9kYg0qocDkfPqt4/aO61uIpd4Ojebo4fJyTfHnheUMKSLEjnJ+EqSMKALkk8VRYPtdSmHtczwJHnkrRm26D/AHarTy3gD5KoeUyl1TzLWKdaVBGMa4wHA+KcdUKcqofdUTb3QmHVCuHVLJ7PSBtWoN0mcs1ksYN5rnaF3wWi27W/CfHCfosw3GBrWT/cflks7Rkr2Uu8SR8lMwT90kaH46eakG7d45kfSbJk0sudlnWaTXcAbZH0Kh7XZ33DnvDxAI+K6LiLHjE+cTx6rjaVSXNdoGAHq2w9N1EnJUcDXi3IjrITlIhxIGhLh/kB8wojHCctdChVaWneBzz/ADGYVb4JNr4SSR4jn08Y9VWPZxj81Z4nGAsDtcj+qhuqtcDOfDjznmnIVq77LVe8aL9BLSeHD09VuKNNoyC8v2Zii17IMkG0m41tyXoez8cHgaGLjXrzGVwt8K5+pOVkggCo9bFBphWzXKSCSpIyiuUUGKibRcdyG2JkA8LEn75qUmMRlOoSpxS4jGFzQBwCyO3Gku3Tlqeq0mPqGg1z93eBPdH9TshzEqgl75NS4FjHFc3Uro6U9s00bpPRXHZLGb5fhzaRvM66/I+aaxWA70Dhou9lbNcx7XCz2nebpyIPXLxUSt/FXVbCtNnNupmz9jMMdwdTf0V1g6tOq0OgGR4+KmUsI0ZK5G96+WtI1PZTA2wAOhAAjyRYbQc1PmFBxJCpz91vk04BNVjZcVMQBqqjF7V3pFMTGZ0Hila0lNbWeA0iJJnmse8XG9ZoEceS0dWnWqtDGgQSSXAS7xOgXGB2a1wIya0xAF3kZ30EzdRN2llkhOfDQB/KlhzJg6fRO7Qw8ER96JzAU2t33vyA7o/mPPkoqUGuLjmZTNY3jQiOhIsV26oXVOZPkmwZqwNYIRPI9O34WHRlM3z4Lmsx7D3gQdDy5cVY1aRLiM4iPAfNScdQAw7y53uiQDxNhF+KvHnioyuuVVTDDIdaReBY9W6eCi1sCRO6ZH36KecA9tJlTRwmIuOKFB7S3PdcPdOYcOB4KbvE5rJQHeDpEggz9lazsxtkPIpVe6f4XZEHhPFU2IYDeP7ukxI5IYDCipV3Mt5h823Ef9y0wz2zzw09JbiC2Q/PR2Qd/wDXLl5VNWrvEkqpw21ntnDVjJB/DecyNA7nqCptOsBYkTzVZ5b4ZzHTeSiuUpXQwdIrmUUGKarNJsFKp0OKfZSSPSjxuxfahkkyx28NLrF7eYaeJLGtIbMnKHHKy9apUlDr7MpveSWiRCjPp9zTDPteejDDdDt3vZAnjy81Jo4MvaNXi0dZkLWY7YTXPD+nScgmMTgg14ECx81H0l3qPPaWKfQc5oMQ4ktPA6joZyWg2Xtio8lgYS4N3oBHebxaSb9FbbR7L08TruuGThn+ak7G7OU8I0wS57t2XEAe6ZEAdT1TnSu1XrTXDL7a7RVqNNzvYPMEC9hJMZiVHwleviCLxvRAALjfkr3tPhiaRsYLgfK8+Uo9hqMU3nUOLJ13YBgcM1V6fop1brbrDdm2i9ZxceHvR1/hHqucVhKbKR9nTAaHNc5ziXOIDwXcsp0Wmp4aeSaxWzt1jtWwfBV2TTP6lt5VNZtrmQNNNY7otwWdwY3GScxPmusVtHJoNh6xafJV9fFhkzcOym1/mubLPlvjibxNMmXH9FX4k6cD5k2TlfaQvOXmT+S4Y0vyBjMk2EdVnWkR3AMbvfxGQBwnXyPqomCMHedaJaOqsalCXA3cbBoGv5LVYDseyphgKrt2rvBwIF2RpHDOeqvDHvuonLLtnLLnHPAM0y0huefCD0+qtMFsSrigwv8AdF4/mPF3ALSbN7F0mkGpVfUA/gMBpvImLnpK2NMMaIaAANAIW06XPLG9T4Y/GbEd7PdLchnx8NFhNqbONJxtAzjhy6fRe1ENcFn9ubHbVBBzvHiqyw3NJxz1dvMKNOYJyFjzB/UpoYBwc2DBEwdbZeKsMXSNBzmVBeLHjwVdRxstLdQQQek/Vc0lldFu5wW1cQaobUiHix/ubw++Clvrh4a6c2gnreVWuNnRq4Hxt9FK2W38MTxPxVXlnrT1jD4hr2hzTIKclYPZm0X0HWu05t+nNbPA41tVocwzy1HULowzmUc+eFxqbRp7xUypTAAASwtGG81Ia2QrHgqLES2Cu6IXVQZJh0E3SyRc6D1C4ovEZp0jxaoO0aAI3tQpwKYxbe74hL0DODHy+C7c+5Hj9/ei4wzs50n0VPtHtC2m7epEvORYBZ3Q8c7hDTDpZ53WM2nbSc1zSHi0H4H5Ko7GsvUbxDXfEH/1VxUoMrhjpO4+DIsRINr5Zqfs7ZVKid5kzESTNrH5JJ8SxIbRSqUZBB1BHmvHdvftKx4rVWUw2m0PcGfgkv3QYaZdYkiDlqs7jO120Kvv4itH9P4I82Btlp2o29B2n2fbSdNSq1mcbzgBHQqm2lsf24a/DVGVd2Q4NMwdOnQrB4LDVa9ZjW9+q90Alxe46kucJsLk3yBXvvZvYbMJQbSZfVxObnHMlY3o4tZ1cni7cKd6HkEgxEgx1jJaTZmz6xsWwAdRY+OR+C32J7M4dh320hvEze4nobLmvhQ7kPC3Tksculry1+r8IGzMIyi4FwYakSYIJbJ08PFaHDGXEEtztcXnLNVIokQGQQD3m2tP8vObwVMxNLu93MCwmx5FVMpOIzu7d1N2jWFBpc6DEWESucTXG4N0zvDTgqx1Go+xIEhud7/xeEJ2vhCLj3gIAkwb8suqO4tH8HiqQMPfDjxMAcAPTzUzEULXEjiFn8fgN45wXaZ2GcRcnJS317NkmW+7NosnMvkrFH2v7PjEUjuEbwu08+B5LyM71N5a4EOaYI1BC9sxLCQZDpme7EeZ+ixXa/ZQefaMpy+wdoBpvEDPgllqqwumRp1d7hKscCSWW6KtrYfdcNScogDwjyWv2dgQKYho43zus9NMq2uB7I0WgF5LzzMDyCvsHgKdMQxoaOQhJJdOOMnhhcrfKXurgiDKKSpLqEcweSSSYR8T7vRYBzN7aBbJANRpMcwCgkh6X9O/dn/jWt7VsIoio17mlhGRid4gKHgsRV3MLvvLvaueTOcezJaCdYhJJBdPn9Pz83/m3/ax2uz8CtBjuOPpKq9kYFnsKvdG+Ce9Fx3QRBzGaKSGXSys6N18z+HfZHEE4aP5HnycSfSStFg614vleePJFJTfLL9RP7uX5qDjtg4asCKlCk7ezJptk6+9EzzWL29+zXCPcDRL6PEA77T0Drg+MckEle3Ok9hexbcHVfUc8VXmzDuBu4LzxgnUgrcsckkpNzjnEgAdVUOcN/dIuLgg+CSSjNWJykRLoEO+PCbZwu2Uhvb4mYg3kEIJLJZx53xFwhRp5mToLknJJJACtT3iDYlp1Hw5oMZmLcRY2njdJJNKuxTnMBMyOFwed7/BV1OiyoJDQCdfjlmkkihl9q7HYK2+M5tMwNE9++EW3W+qSSWj2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8" name="AutoShape 24" descr="data:image/jpeg;base64,/9j/4AAQSkZJRgABAQAAAQABAAD/2wCEAAkGBxQSEhUUEBQUFRUXFhQVFRQUFxcYFBoVFxUWGBYYFxQYHCggGBolHBcXITEhJSkrLi8uFx8zODMsNygtLisBCgoKDg0OGhAQGiwkHCQsLCwsLCwsLCwsLCwsLCwsLCwsLCwsLCwsLCwsLCwsLCwsLCwsNywsNywsLCwsNywsN//AABEIAOsA1gMBIgACEQEDEQH/xAAbAAABBQEBAAAAAAAAAAAAAAABAAIDBAUGB//EAD4QAAIBAgQDBgIIBQMEAwAAAAECEQADBBIhMQVBUQYTImFxkTKBFCNCUqGxwdEzYnLh8BVDoiSCkrIHFlP/xAAZAQADAQEBAAAAAAAAAAAAAAAAAQIDBAX/xAAhEQEBAAICAwACAwAAAAAAAAAAAQIRAyESMUETIjJRYf/aAAwDAQACEQMRAD8A66hSpVoxKhSpUqAoGiaFIBQo0KDA0DRNNNAA00041S4lxSxhxN+6lvoGPi+SjWiS30NrRoGubbt9gAY75/UW2irf/wBrwcZjfCjo6XFY+ilZNHjRtsU2sRe2WBJj6QBylkuAe5WtfCYlLy5rNxLi8zbYMB6xt86LjYEhppp5U8xTTUg002nUKAaabTzQpAw0KdQoIyhTqFANpUaVINylSNKtgVKhSqQVAmlQNAI0KU1VxvEbdoDvHUToBOpP6DzpyD0sk1Dib620Z7jBUUEsx2Argj2vxBIabapGaYMidgdeWg6Vido+MXLjZWvMywCyRCyJ5AUSQ9V2PaLtS9rBriLVsqLrNbtl/izCfFl2jTr0rlsBxfA2wty5h7mKvtlDXb7AjM0GVtTlC8hOulc3ibrFIZ3aIAzMzAE7wCdOdLB40rbcaHYrI1zRA/CarL+viscenYcZ7Tm/NnD2Vs21/jOiWmuH+S2coCn5/lRs2bLpl+gW2Gv1jXT35GssHzySNNNhXIuYIQEgSoOwJOXMxM+bULOKy55MgKeehnw6D0rPr5D1WkLt3DXHbAvkQ6Nbd7dxTE+EgjK28davWONYe8QVstg8bBAvYdgttm5lrZIEHWeevOK5y3fXKAQQTy5gAfgNBrVLKY/I89OlE69nrbWwHaDE2LpuLcfPP1isxZW6yp5Hyr17h+Pt4i2Llh1dTEwdVJ5Mu6mvGOG4iy95PpYcoQy3GQwdvA4jodx61uXeF4nA3Fu4N+8tsRkvJGRgT8N5dh0J+elV79psep0005ToCYkgE5dVkgTB6UDUJNNCnUDSBsUDTqbQRtI06mmgG0qJpUBtUqVKtAFKlQpAqpcUxXdpMwToP1irtcp2txWRC73MpV4s2lAzMYADEkTEtPTw0AMb2stp4bQL66sxAG2vma4zjfGrl463iQDOWITWQRA5a8+lZeNLqDmIn7WusnU686yzdMip8rWmOC3fxTMxyk/LnOh5aCB+FQ2izyM2UCJMAnUwI68/apVuBUyqIY7kxOw18hvQCBZA2kTOusfvTi6ZxdFV8tq47roZdQhkj7oYjyqOwmUIxhhJMDmAR7bmtSzwlb9m/fa+iPZKfUmMzqeaktMzoAAdqy3vSmQAAIGUE7nxZtfaqvpMXLoD5WVsxJBy65iR4YEbkgLp5U2/hMgViGSc094rL08JJG/TrUHCeIfR79m+FDG1cS4Eb4SVIImNYmuz4x2s7y0wL27ougXWlblvxhjnRBckORK6jfWpu/h3r04gYckEjbKkzvJLA/8Aq1AMCUBPhABManc1KXgKizqqKeep/XU/5NSWXKakDSYUiVnkSNiKNq0pXG8RIEAnQc/KtrgPaO7h9FJe0T4rLRlII1KkjQj2rHxDyJMA+X7VAt7y/GnLYVk129n4DxW3dtB7JlDplJ1Ruan0raryPsXxbur2QkC3c0YHk+ykflXqfD3Zhlgkrzjl608pv0xs1dJ6FPdY3/CmmoBtCnUDSI2gaNA0A00aVKgNijQpVYKlQpGgI2s6yCQTvG3tXm/anEw5Fxs+bMQqmfCjwgY6xrJgV6XXmHbLgl6zdz21Z7TGFyAGCxJylV8UhieXOj4c9uZxniOij0AEfh86zWXltXRL2b4g+ow10AxAJVfwZhT7vZi7GW5ewVtiASt3FWw6z94CQD5TU4tZdOfyHYcz7/OrD7n1NaeL7P8AdIbhxeAfIM3d2sTmuNH2VQJqx9awvpbfd/Oqk0Mu/RBZueh/IVCnwk9ZqxhRLEtImZPrvAoYux3crMjdXjQqToRvFOhTHOur7WIFscNQQIwmc+twq+vvXNWrRaYgwGMDU6DUxvFdZ2pTvGsGz9ZbTDWbea34hIQAgxttUW1XXTmbQIMg6ggidp6yaTK0liwJJktI3O+sVZv2Mu4IH8wI/Oql1vutI2/tUy7Vf8NvIYBOu48/zqqy/Knu/I+cfrTFbrV7TT7YM6H0r2Ts52kD4W2bhM/CRqfEN/8APOvGre9d32XJOH8sxjz0FOVGU6eimgaqcKxBe0C24JWeoG34RVuprMKFE0KQCgaNA0EbRoUaA1qVKlWgKkaFKkCps6/4KJoG+g0ZwD03PsK045ulfSlxjHrh7F286yqLyEsWYhV3P3mFeFoggDQaAGRpMbkjWvWf/kbGJ/p90K0lmsiIIP8AEDHcfy15TbsAWVuG8hZnKmzBzqsSLhMRlO1acu5qHxfahwyzdI57fgKtuFyzJkGDoCuuxVh+tU8Fci4zSARMSd99vOKONxeZVWAOZb7TEnST0FY7a2WrYEU29dOi7rDHKdtY9tjUaXBHxD3phYEmCOUfjR8PSoZVvCfboeRrqeytsfWkjlbHMc36VzYskFi6Eg6A66GYBEb/ADrqeyohLk6HMog6HRddPnRE5eq27RH84+YI9qV/h1m58aW2PVkg/wDktSLaqUJTsjLbDxXZOy3wZ0/oYMv/AItr+NY1/slcHwXEb+rMp/I12jLTDIqfHR+Vcdheyt3MO8a2FnxFWlo5wI3rr7KKoCoAFAgAbAUQx/yKCilo7ltrcExQV+7P25K/1ASR7D8K3TXHrazNb2lbltxPVWE/hI+ddgamkFCjQoMKBo0KCClSpUg1aVKhVmNClSoBCuExPbbHJdu2UsWrPdsBBts5ZSTBnMJmJmu6rnO1GNs2vrb50AW31JOpgDc7+1LLKyfr7VxyXLv043tH2kxOKsiziu7VGYPK2yrSk88xEa1yF3CwQEcMBz1ESI51v9sMVbuXkawbZtLbBVkYknN8WdDBDA6R5TXPXL++Uz57frRjMrP2rS3Hf6wVw6g6MreWtQXTyG3lP70lDFvDMn8qt2MJU2+LTH9kKD+Rf+X71PbxEf7dv5g/vU3cU7uKj8kaTCNHs4RexNpLgRVksSCVJyDMADO5IFWuL8TCX2U2w8BCWzSSxRS246mKp8ExNqxcZ76lh3dxUhc0XCIUxOkdabxB1uXrj29FZgVkR9kDbrIPvSuep5M/xy5a+L9jtBYHxWrqeYj9DWha47hjtiGTyf8AuDXNm1pWbjLU71WHN5Jy4Z8eiWr4f+Hds3PQgH8D+lOuZh8SMPTUV5ULWsVcsY69b+C7cXyDGPatvJh4PQs46H2pG4BAYhSeRIB/GuHfjOIO9+5HkYP4VSZJ8TSxPNjPuTSVMHpa6QekGutVp9przbstiyytbaSVEqTzXodeWlekjYeg/KpRZqjQNKhQCoUqFBEaVCjQGpSoUasyoUqFIDPlPl/evG+1HeYm+VuMlsi5dAFw5EBkADM2moWJ/evY64TtlgVW4xYE5/GIE6kaj5H86WV1FYTdea30iFA1GhgggkaEgrVQ1vPZQGFykTs0SPQirmCwtpmWbNs9dD+/WsryyN/x7ZnDsEQuckEMhgDceKNfaplIG5itDFBV8IAUDQKNBG+nzNZOISdqy8vKtP4nviFE+VMGLHSoDhfvMB86lS1b2zrPqP1q/HGHunXb4ZSOekVcQKdRVR8DpKn01/Wj3bDxLtz8jzBqbjMp0PLVaaCo8VhA4PU0sLekaxP+bVcVPMRXPd40+q5HEWyrQafZ3APlW1xbA5vEN/0rHQQRPrvXZx5+UZWap7gawKVi2WhUEkxvt70+1bk1fw6C2ADudQP1p5Z+KsMd+2lwLh7WroY3FiGVgJ2P9wK9H4Ziu9s2rmxdFJHMNEMD6EGvK3xDA/ER6afhXe9jMd3llkMShmeoYnl6g+9Rx523VLm4uvKN6lRoGtnIFCjQNBFSpClQGnSpUqugjQpTQpAjWH2t4e1+wQHyZZaQsufIHkDzrcNQY3+G3mI9zSpz28V4jwzLcGRTlIBAy/agBtRtrWrwTBj6XZVZjxFzygISfxitjH4fKxBJiTpPnUvArIzO40hco9W1P4CuXPPfTvww+qvafC2gPCoB6iuMvbxyrouNXczmslsPmpY5aqripNanzp+KwUmV2YDQASDEEEdPOtCxhCNRqOdaNjBAgH9av8mk3DbDGDKKMjHNzg+ESemxq0jMNWBBj4l/VdjWq2GA+VQ3bc6DlUZZ9n4daU99cv8A3Jp72zp7RVrDnTeR7e/Q05bQFNOhkb8/MdD+/Kp8peqnw13ElwTWXd4fr5TOlaX7Aj0Oopoom8afVVkwgGo5VAhDuZBHIEdB5etagGkdZrFsYkj4fY/lRN1WCxjrUBfX9K6LsXfy4pLYI8dq5mB6rBX8ZrDuIfArbyXPoBWpwPhdz/UlLFFNo27kEyShUGBA5g1fFLscuvGy16JQo0K6XnUKFE0DQRUqFGgNKaVClVAqVKhQCqDHGLbHyH5ip6ZdWVYHmrflRfSsfbmsTw9LpkjXqKkFlbSGF0AMR94jn8qltuIHoT7Cq+KxIyOpOp1Hr6+lcWM77enJ05DEYFmbQp6Z1U/8iKgbCsnxKR8pHuJFWsWZMHf3oNaK/CxH9DR/Y0+juNnoMAuukVfPDwfEpyxvqPyNZ2Hx7q+W4FadmKZWPqRUXHeGq9wNDqzKBmjPa8PJoEp1nWrxwl+srnf6aj4ONySfOoboCiqvCr7qoW6ztCnZe8TLOhS6pkjyInWn4i8h/wBy36MSh9mAqMsMp0vDkx0gZ6ailjA/sI5zTDeX7+Y9LYLf8oyj3oFiwiMq8xMs39TdPIVOOGu8iyzl6xSNcDEkfCAFXzVR8Xz1PtRFMmlSyu7tMmpozH4kqoyfETHp1NQ4ewqIGI1BHWpb6ZiANwM3rJIP5U53hPFsIM+dOXrUVOptb4BhzdxC5oBPijoqwY/evRhh0DZgiZ4AL5RnIGgBaJrkuxXBrgb6TeGWVK20/lMa+UxXYmurHHUcfNn5ZBSpUKpgFI0jQoBUaFKgNGlQo1RlSoGlQBmgdj6H8qVIUBxFy+xYBddx+FUOIPcWVcehGx860vgu3AeTFRP9R/SKze0VvNDDpHyrj13XozPqMO/jAh8Uk9BvUH+pKTqrDz3/ACpoSaNvCz/alqHM6tcFd3u+FmVQNddJ9Dp+FdElxh4Xg6bkDUdNBWNgEKAx71oDESKLVdUrmW2MttVQayEWBWbeuTNXLzTVB1qbT6k6RzSilP8AhpRS2mlFJR0o0EolqTu6OfNIiAPORM/nWhw3hJv3VkTbGrTt6VTfYetdt2VUDDjqS0+9a8fdY8uV8WsiwAB6UTSoV0uQqBpUjQRUKRoUAqNClSDRpUKVaGNClQpAaFKhTDku2FjK+cbOJ+Y0P6H51zFvFsUbvFbJpD7gevQV6D2jwBvWGC/Gssvnp4h8x+VcpaxJWypGmkER8q5uSay26uHKWduaQAmQVI8jVm1cA6c+YoYsq5Ja2h84g/hUQwVk/YHuRWV1W+ol+kRPSmpihtp7iof9PtT8HuZqQcOSNopdF6WbNydKDnSoMGwVo9afeMmos7VMgmiNaZNONAtCgrUy9d5UxWppWg3+CtrgXaEWby2Lp+qdQQ33XJbUn7ulYVs6iqHGD9fZ9AP+R/etOL+SOSdPYiKFZnZvFG5hkLTmXNbaRBlSQCfkB7VpGupxUqBo0KCKhSoUAqVKaVAaFKhSqjEmhSoTQBmlQoUEM1zHGeHBXhR4Xlo6GdR6SZrpqzuOWibRZRJSW0+79r9/lU5TcXhdZRxGJ4Qw59aovhGG4/z5Vs4jGTsZqpduyP8APwrk6ejpnqkamm3b5NWLz/4ap3SBt8zS1GdtRMIINSZp3qBnn86SsKLEeSxTbtyBUTXar3Lk0pFbOLa1IjVXBpwaq0qL1lqq3PrMTaUQY1MmBHrypNiIFM4KSWvXjlOS2dG3JPJfOq4p3tHJena9isaqju2kZyxSeouXAAfMjnziusrzhPBKiJt2sMQw0kh4JHUw2orqsD2lVjF4ZPuuDmVvMgaj2rocdbs0qbbcMAykMp2KkEe9GmkqBo02gFSoGlQGhSoUqoypU1mjeor2IgEgEwuYxuJMCQdI31JA0pybCeo2vCJGszHTSZ16CDVTvDqcyzlVQGbdrnMQpUgAnadxrVLG49EPdqWd0EuoAACL1utmA8QIOWTqdpq/EttRrz+LLbuPEfChjxEL8bFVBBnmdqpC/Lqqm0SliWDZ8TcBya+BALcyfSTvVa2pZ7hyWIugXV74X775Q2f4XygDxdANKdbvO3dKFuurxZDlfo9pSiwe7w/2gImWaPWqkJzXaXh64cLdBZUdigDJALCSSuUQFG0a1jW7oI0IYb6HlWl2qvK6Xr9pnKD/AKWwjQwIB+scFSQTGYyevlXI8Sw7CTuiFbQb0WYn1rm5OKb3HTx8l1qti62tQXKrcNEWlPmfzq3FcuXV06JNoSaBNSBJoG35VO0+KEimNUpFRsKqHIZmpBqTGorjVc7UjvMToK6LA4Eixh7Ryg3roYsIJAHihuewXfSs3hfDGuvbQBS13WCwkWl1Jyzzg1r4zEhrty4oyoFOHXmFYCbjrzgD9RW8mo5+TL4hxuMJzlIzXrqgKPiCpKZlEbE6+1ByveOmQNJFtGJ+qcqoENzDEz4uVQYa9BN5jpaUrh+jTMan56/Kp8OrqrAWhoAcUsksysZF1R6NEDpTk2xafCcdctsVR3d1PjtBAHAU5ZZdro01ZYO2prp8DxtGjOVUnZgwKGN/6SOYO0HpXH2ACgKO9yxbJzXk8OJtdQebDnl8qtWCWYi2uZokXGH8ZAJD22+G1eA5c418nondf5pt70K5nA8Qe3mhmuKILeCAs7h03ssDGsZeegrewuKW4NND92QfYgwR5ijWiT0qVCkS9TL17KJM7T0G8b+pqLF4gIBOkyBpJkDkOZqjcxPwjxEXRk8OSQQJdmdvgUag5QTrvWuM37Cxib5Ehw85UEIusvqSATOg1loG2g1qK7d0ueEHYqquboKLzYkG2mmUbMemtVwhZQLTYctiCATsVsJo7hWIIJA3knWedLiFxTktIHsnEEW17oRlw9v4jGbNrvI61YSXcpyIXIfEXAfCjMq21EswViGciYzN96QNYqoL73LeI7q+GF68mHt23j+GrBCCrgaRJgHlVhb9w3MRettavW8Pb7iyGh2zEQYV4YHah9HSzbsI6KrW9VUl4bE3R/8AlB0XNM7UEfdsl7l22ow6y2W4xC5/o9lQIBV9CzZo9aGJvuFP0f6g3CMNhkZjAXVndRkOXwzvqNAYqUDKxXLaezhwb2KvjQPciVtwhBMEDcchXNdp8JiWZb+HxSylk3bgRijW2vFvCkxmnRYGsLRRC7VoveYXDQv1cuXQCCgnUsPiBIbpHSuR4mkYZCAQ167cuNroQM0EDpXSPecYfE4hXFxSFw6Iw8WgAZgjeKcxJms/iXD5bD2BLFMMzsDoVkQN/Os60x6rLw1kiyCORNSKJ/arfCCHsTG5P6VWZYNcObuxNBp5NRxTwKyVoCKrXmq2+1U7pqsfZZISKn4dgTeeI8CeK5rEKJO/ntTbVksYUEnoASddtuu1amLsLbtLhipS85DXC2XKqrqA3Pcbzyrpwx+1jnnrqI1xioly6UZLrsLdpEJ0RYJAn4SBEHyqriM2cowC258eUyF1kKG5trJ5nnT714GcokLkQXTHhRQZCk7kgkk1RvX4U5P4W2v2mGuvRtjVsF2wyXPDdb/pkjLpqc2mh+yeetaFsahLrGz3ci1e18YmQrTozQRPQUMHw5s1jDgJc/3boXKWmNdQQx00571M1pbhxN69Zum0gyICxyhwIzAMN/3rTWk1OAzuDeQYa/obRB+rvxAYMuxBGhPnT18aM1xMmEDDNYtz3li4IJa0BqQd56GorKWzh7S37j3Dc/hZoLI41T6wEwu3vTDiLrj6Tdb6yz9XcRNDctTB8O8Qd6AuqrsQM62YE4fEmT3q7d3cM/WNEDWpsGQSRYQWipPeWLkhywOr2HIgHnkEggxVdERbK3Ls38FP1aqSLtojSVjYdW6U/FiUU4t2Fj4sJftauo6GBppEsdxNNLawfF9NSHAgEhWVg3R0MlT5H8aVU7rMsNiO8VCoFvEYQ3A9xQNO8RPEOZk9KVHjCbF0tntlyBmYhcyyxP2iZOiqOUDXrTsveGFuNDtkXOclpcOn8Q5WaSWPTSq+IxToHKOykYd2BBIOZnaTO/Ie1aNpfqrrGSUw9kJJJyhhLQNtTWhK2JxqFwP4T3vAndicmFQeJgM2mY6eHrVVMYXfEYhWGJS0vc2VM7jQ+EjMuumhPKmXsbc/1C9bLEomFTIpghZAmJ2qJbCpawCKIV7pZxvLAs0knXej2fpof6eiJZssoS5mDxczMnesMxZhlzQghiSenWpe9Y3Ll4pbv2MMO7tZQGLXmnO2ZIYHMY2NaHCwLuIxBuAMbeFU22IGZS8liG31IHtWFh7YRcCqiA15mbqzBSQSdzrrVaLaS9w5hbtWvo83Lt0NfBm4cxId1JMEZU0/7udWLl9bzXA9krb75s8PdC91hrcgRl27wjSsrhl9nxFhmZi3cX7mYk5s73IZp3mABUWH4hdODcm45P1gnMft4q0re40qb0aPiNvImAsZMrMe9Z7c7RnY6kggydJB0rH4tjUuYrEtfuAZ17lLgBLKYzMsCIP2dZ3NazX2PE1kmIIy/ZgJp4NuZ5VX4Dhka7iVZQVbKxBE6sok69amqihhLlybqX7YtvIuZFAC5WVQCsaEGJkVRxaampLLn6VcWTlRrltBMgIuWFHlrUuOFcPLNZV38V3jGdTppNQNYNQuHlUNuwWZVEAsQAToNdyT0G/yp7GpZi1cI0IRiDznOi7+hPvWvFjuseTLUaPCThjeKd6wSyhbOIAa9sWOkxvFY+Lvm4rvfYlywzSSWFkkwknYTFDh9ofQrlyPGboQtzKFAxB8p1qDh9lXvqjCVIYkHmZO/Wur45ddmatDERaLQqSAXPTyPnyitThXDTcvqvdylod5cE6SNhvry1rPsIDe15Lp5bbVbwbRg7zDdruVjzIldPxp49lWth7gS1exV606M5KWmBIgbaZtBqBz+zQZYs2MPbd0uXmzv3hy6ST8WxG3tUXFLrJZwKoxCsyZlJJU68wfU+9bmNsL9LzRBW0YjQcvsjTmav2lBiDnxcuiNaw6fGoA1gH4lO+vP7tZ2DIVPpq3fH3sJbuGFZM0C233lHl0qpgL7LhcXcUw+eCwAEgkyCNjua6HF4NGw2AlR4ihYCVBMLqQsTufejRDew7WbhvWshusoZ8JIa266yw6azCio8KxUm5hQzXTBu4JtUAJ5IducAaUDaB4jfkTls+GdY0FY/eFMF9KQkYgXCouyc0FgCOm1VovrewJElsI0XZIv4e9cyoh01XTVtI/alUnG7C/Rrd/KO9Z8huQAxTKTHpOtKl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97" name="Skupina 96"/>
          <p:cNvGrpSpPr/>
          <p:nvPr/>
        </p:nvGrpSpPr>
        <p:grpSpPr>
          <a:xfrm>
            <a:off x="395535" y="1412775"/>
            <a:ext cx="8334127" cy="2859187"/>
            <a:chOff x="395536" y="1412776"/>
            <a:chExt cx="8280920" cy="2829298"/>
          </a:xfrm>
        </p:grpSpPr>
        <p:pic>
          <p:nvPicPr>
            <p:cNvPr id="1034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5536" y="1412776"/>
              <a:ext cx="1527997" cy="1368151"/>
            </a:xfrm>
            <a:prstGeom prst="rect">
              <a:avLst/>
            </a:prstGeom>
            <a:noFill/>
          </p:spPr>
        </p:pic>
        <p:pic>
          <p:nvPicPr>
            <p:cNvPr id="1036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46616" y="1412776"/>
              <a:ext cx="1590099" cy="1368151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562487" y="1412777"/>
              <a:ext cx="1853157" cy="1368151"/>
            </a:xfrm>
            <a:prstGeom prst="rect">
              <a:avLst/>
            </a:prstGeom>
            <a:noFill/>
          </p:spPr>
        </p:pic>
        <p:pic>
          <p:nvPicPr>
            <p:cNvPr id="1040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456955" y="1412776"/>
              <a:ext cx="1057190" cy="1368151"/>
            </a:xfrm>
            <a:prstGeom prst="rect">
              <a:avLst/>
            </a:prstGeom>
            <a:noFill/>
          </p:spPr>
        </p:pic>
        <p:pic>
          <p:nvPicPr>
            <p:cNvPr id="1042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518220" y="1412777"/>
              <a:ext cx="1084174" cy="1368151"/>
            </a:xfrm>
            <a:prstGeom prst="rect">
              <a:avLst/>
            </a:prstGeom>
            <a:noFill/>
          </p:spPr>
        </p:pic>
        <p:pic>
          <p:nvPicPr>
            <p:cNvPr id="1044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628081" y="1412777"/>
              <a:ext cx="1048375" cy="1381223"/>
            </a:xfrm>
            <a:prstGeom prst="rect">
              <a:avLst/>
            </a:prstGeom>
            <a:noFill/>
          </p:spPr>
        </p:pic>
        <p:pic>
          <p:nvPicPr>
            <p:cNvPr id="1046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95537" y="2807413"/>
              <a:ext cx="830999" cy="768572"/>
            </a:xfrm>
            <a:prstGeom prst="rect">
              <a:avLst/>
            </a:prstGeom>
            <a:noFill/>
          </p:spPr>
        </p:pic>
        <p:pic>
          <p:nvPicPr>
            <p:cNvPr id="1050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259632" y="2806737"/>
              <a:ext cx="700965" cy="768007"/>
            </a:xfrm>
            <a:prstGeom prst="rect">
              <a:avLst/>
            </a:prstGeom>
            <a:noFill/>
          </p:spPr>
        </p:pic>
        <p:pic>
          <p:nvPicPr>
            <p:cNvPr id="1052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979712" y="2807114"/>
              <a:ext cx="799751" cy="768373"/>
            </a:xfrm>
            <a:prstGeom prst="rect">
              <a:avLst/>
            </a:prstGeom>
            <a:noFill/>
          </p:spPr>
        </p:pic>
        <p:pic>
          <p:nvPicPr>
            <p:cNvPr id="1054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800376" y="2808870"/>
              <a:ext cx="837996" cy="765572"/>
            </a:xfrm>
            <a:prstGeom prst="rect">
              <a:avLst/>
            </a:prstGeom>
            <a:noFill/>
          </p:spPr>
        </p:pic>
        <p:pic>
          <p:nvPicPr>
            <p:cNvPr id="1056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3664472" y="2810382"/>
              <a:ext cx="769048" cy="770717"/>
            </a:xfrm>
            <a:prstGeom prst="rect">
              <a:avLst/>
            </a:prstGeom>
            <a:noFill/>
          </p:spPr>
        </p:pic>
        <p:pic>
          <p:nvPicPr>
            <p:cNvPr id="1058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464272" y="2811884"/>
              <a:ext cx="662748" cy="763485"/>
            </a:xfrm>
            <a:prstGeom prst="rect">
              <a:avLst/>
            </a:prstGeom>
            <a:noFill/>
          </p:spPr>
        </p:pic>
        <p:pic>
          <p:nvPicPr>
            <p:cNvPr id="1060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148064" y="2807692"/>
              <a:ext cx="519259" cy="772851"/>
            </a:xfrm>
            <a:prstGeom prst="rect">
              <a:avLst/>
            </a:prstGeom>
            <a:noFill/>
          </p:spPr>
        </p:pic>
        <p:pic>
          <p:nvPicPr>
            <p:cNvPr id="1062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5683835" y="2811884"/>
              <a:ext cx="559602" cy="767174"/>
            </a:xfrm>
            <a:prstGeom prst="rect">
              <a:avLst/>
            </a:prstGeom>
            <a:noFill/>
          </p:spPr>
        </p:pic>
        <p:pic>
          <p:nvPicPr>
            <p:cNvPr id="1064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6258039" y="2814638"/>
              <a:ext cx="749081" cy="767342"/>
            </a:xfrm>
            <a:prstGeom prst="rect">
              <a:avLst/>
            </a:prstGeom>
            <a:noFill/>
          </p:spPr>
        </p:pic>
        <p:pic>
          <p:nvPicPr>
            <p:cNvPr id="27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 flipH="1">
              <a:off x="398742" y="3597138"/>
              <a:ext cx="430248" cy="431182"/>
            </a:xfrm>
            <a:prstGeom prst="rect">
              <a:avLst/>
            </a:prstGeom>
            <a:noFill/>
          </p:spPr>
        </p:pic>
        <p:pic>
          <p:nvPicPr>
            <p:cNvPr id="28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 flipH="1">
              <a:off x="863872" y="3598641"/>
              <a:ext cx="370778" cy="427136"/>
            </a:xfrm>
            <a:prstGeom prst="rect">
              <a:avLst/>
            </a:prstGeom>
            <a:noFill/>
          </p:spPr>
        </p:pic>
        <p:pic>
          <p:nvPicPr>
            <p:cNvPr id="29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19" cstate="screen"/>
            <a:srcRect/>
            <a:stretch>
              <a:fillRect/>
            </a:stretch>
          </p:blipFill>
          <p:spPr bwMode="auto">
            <a:xfrm flipH="1">
              <a:off x="1274488" y="3594448"/>
              <a:ext cx="290502" cy="432376"/>
            </a:xfrm>
            <a:prstGeom prst="rect">
              <a:avLst/>
            </a:prstGeom>
            <a:noFill/>
          </p:spPr>
        </p:pic>
        <p:pic>
          <p:nvPicPr>
            <p:cNvPr id="30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 flipH="1">
              <a:off x="1598808" y="3598640"/>
              <a:ext cx="313073" cy="429200"/>
            </a:xfrm>
            <a:prstGeom prst="rect">
              <a:avLst/>
            </a:prstGeom>
            <a:noFill/>
          </p:spPr>
        </p:pic>
        <p:pic>
          <p:nvPicPr>
            <p:cNvPr id="31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 flipH="1">
              <a:off x="1937416" y="3601394"/>
              <a:ext cx="419078" cy="429294"/>
            </a:xfrm>
            <a:prstGeom prst="rect">
              <a:avLst/>
            </a:prstGeom>
            <a:noFill/>
          </p:spPr>
        </p:pic>
        <p:pic>
          <p:nvPicPr>
            <p:cNvPr id="32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22" cstate="screen"/>
            <a:srcRect/>
            <a:stretch>
              <a:fillRect/>
            </a:stretch>
          </p:blipFill>
          <p:spPr bwMode="auto">
            <a:xfrm flipH="1">
              <a:off x="2383183" y="3605784"/>
              <a:ext cx="474316" cy="424697"/>
            </a:xfrm>
            <a:prstGeom prst="rect">
              <a:avLst/>
            </a:prstGeom>
            <a:noFill/>
          </p:spPr>
        </p:pic>
        <p:pic>
          <p:nvPicPr>
            <p:cNvPr id="33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23" cstate="screen"/>
            <a:srcRect/>
            <a:stretch>
              <a:fillRect/>
            </a:stretch>
          </p:blipFill>
          <p:spPr bwMode="auto">
            <a:xfrm flipH="1">
              <a:off x="2882847" y="3605784"/>
              <a:ext cx="493593" cy="424697"/>
            </a:xfrm>
            <a:prstGeom prst="rect">
              <a:avLst/>
            </a:prstGeom>
            <a:noFill/>
          </p:spPr>
        </p:pic>
        <p:pic>
          <p:nvPicPr>
            <p:cNvPr id="34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24" cstate="screen"/>
            <a:srcRect/>
            <a:stretch>
              <a:fillRect/>
            </a:stretch>
          </p:blipFill>
          <p:spPr bwMode="auto">
            <a:xfrm flipH="1">
              <a:off x="3405584" y="3605785"/>
              <a:ext cx="575250" cy="424697"/>
            </a:xfrm>
            <a:prstGeom prst="rect">
              <a:avLst/>
            </a:prstGeom>
            <a:noFill/>
          </p:spPr>
        </p:pic>
        <p:pic>
          <p:nvPicPr>
            <p:cNvPr id="35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25" cstate="screen"/>
            <a:srcRect/>
            <a:stretch>
              <a:fillRect/>
            </a:stretch>
          </p:blipFill>
          <p:spPr bwMode="auto">
            <a:xfrm flipH="1">
              <a:off x="4003047" y="3605784"/>
              <a:ext cx="328170" cy="424698"/>
            </a:xfrm>
            <a:prstGeom prst="rect">
              <a:avLst/>
            </a:prstGeom>
            <a:noFill/>
          </p:spPr>
        </p:pic>
        <p:pic>
          <p:nvPicPr>
            <p:cNvPr id="36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26" cstate="screen"/>
            <a:srcRect/>
            <a:stretch>
              <a:fillRect/>
            </a:stretch>
          </p:blipFill>
          <p:spPr bwMode="auto">
            <a:xfrm flipH="1">
              <a:off x="4355976" y="3605785"/>
              <a:ext cx="336546" cy="424697"/>
            </a:xfrm>
            <a:prstGeom prst="rect">
              <a:avLst/>
            </a:prstGeom>
            <a:noFill/>
          </p:spPr>
        </p:pic>
        <p:pic>
          <p:nvPicPr>
            <p:cNvPr id="37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27" cstate="screen"/>
            <a:srcRect/>
            <a:stretch>
              <a:fillRect/>
            </a:stretch>
          </p:blipFill>
          <p:spPr bwMode="auto">
            <a:xfrm flipH="1">
              <a:off x="4716016" y="3605785"/>
              <a:ext cx="325433" cy="424697"/>
            </a:xfrm>
            <a:prstGeom prst="rect">
              <a:avLst/>
            </a:prstGeom>
            <a:noFill/>
          </p:spPr>
        </p:pic>
        <p:pic>
          <p:nvPicPr>
            <p:cNvPr id="1066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28" cstate="screen"/>
            <a:srcRect/>
            <a:stretch>
              <a:fillRect/>
            </a:stretch>
          </p:blipFill>
          <p:spPr bwMode="auto">
            <a:xfrm>
              <a:off x="5060181" y="3607291"/>
              <a:ext cx="421315" cy="421315"/>
            </a:xfrm>
            <a:prstGeom prst="rect">
              <a:avLst/>
            </a:prstGeom>
            <a:noFill/>
          </p:spPr>
        </p:pic>
        <p:pic>
          <p:nvPicPr>
            <p:cNvPr id="1068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29" cstate="screen"/>
            <a:srcRect/>
            <a:stretch>
              <a:fillRect/>
            </a:stretch>
          </p:blipFill>
          <p:spPr bwMode="auto">
            <a:xfrm>
              <a:off x="7042272" y="2817217"/>
              <a:ext cx="758703" cy="761923"/>
            </a:xfrm>
            <a:prstGeom prst="rect">
              <a:avLst/>
            </a:prstGeom>
            <a:noFill/>
          </p:spPr>
        </p:pic>
        <p:pic>
          <p:nvPicPr>
            <p:cNvPr id="1070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30" cstate="screen"/>
            <a:srcRect/>
            <a:stretch>
              <a:fillRect/>
            </a:stretch>
          </p:blipFill>
          <p:spPr bwMode="auto">
            <a:xfrm>
              <a:off x="7834361" y="2813051"/>
              <a:ext cx="842095" cy="768349"/>
            </a:xfrm>
            <a:prstGeom prst="rect">
              <a:avLst/>
            </a:prstGeom>
            <a:noFill/>
          </p:spPr>
        </p:pic>
        <p:pic>
          <p:nvPicPr>
            <p:cNvPr id="41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31" cstate="screen"/>
            <a:srcRect/>
            <a:stretch>
              <a:fillRect/>
            </a:stretch>
          </p:blipFill>
          <p:spPr bwMode="auto">
            <a:xfrm flipH="1">
              <a:off x="5505925" y="3605377"/>
              <a:ext cx="459899" cy="425350"/>
            </a:xfrm>
            <a:prstGeom prst="rect">
              <a:avLst/>
            </a:prstGeom>
            <a:noFill/>
          </p:spPr>
        </p:pic>
        <p:pic>
          <p:nvPicPr>
            <p:cNvPr id="42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32" cstate="screen"/>
            <a:srcRect/>
            <a:stretch>
              <a:fillRect/>
            </a:stretch>
          </p:blipFill>
          <p:spPr bwMode="auto">
            <a:xfrm flipH="1">
              <a:off x="5993110" y="3604709"/>
              <a:ext cx="387935" cy="425038"/>
            </a:xfrm>
            <a:prstGeom prst="rect">
              <a:avLst/>
            </a:prstGeom>
            <a:noFill/>
          </p:spPr>
        </p:pic>
        <p:pic>
          <p:nvPicPr>
            <p:cNvPr id="43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33" cstate="screen"/>
            <a:srcRect/>
            <a:stretch>
              <a:fillRect/>
            </a:stretch>
          </p:blipFill>
          <p:spPr bwMode="auto">
            <a:xfrm flipH="1">
              <a:off x="6409283" y="3605082"/>
              <a:ext cx="442605" cy="425239"/>
            </a:xfrm>
            <a:prstGeom prst="rect">
              <a:avLst/>
            </a:prstGeom>
            <a:noFill/>
          </p:spPr>
        </p:pic>
        <p:pic>
          <p:nvPicPr>
            <p:cNvPr id="44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34" cstate="screen"/>
            <a:srcRect/>
            <a:stretch>
              <a:fillRect/>
            </a:stretch>
          </p:blipFill>
          <p:spPr bwMode="auto">
            <a:xfrm flipH="1">
              <a:off x="6880027" y="3606879"/>
              <a:ext cx="463771" cy="423689"/>
            </a:xfrm>
            <a:prstGeom prst="rect">
              <a:avLst/>
            </a:prstGeom>
            <a:noFill/>
          </p:spPr>
        </p:pic>
        <p:pic>
          <p:nvPicPr>
            <p:cNvPr id="1072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395536" y="4049514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1074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36" cstate="screen"/>
            <a:srcRect/>
            <a:stretch>
              <a:fillRect/>
            </a:stretch>
          </p:blipFill>
          <p:spPr bwMode="auto">
            <a:xfrm>
              <a:off x="7683052" y="3606801"/>
              <a:ext cx="535979" cy="416640"/>
            </a:xfrm>
            <a:prstGeom prst="rect">
              <a:avLst/>
            </a:prstGeom>
            <a:noFill/>
          </p:spPr>
        </p:pic>
        <p:pic>
          <p:nvPicPr>
            <p:cNvPr id="1076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37" cstate="screen"/>
            <a:srcRect/>
            <a:stretch>
              <a:fillRect/>
            </a:stretch>
          </p:blipFill>
          <p:spPr bwMode="auto">
            <a:xfrm flipH="1">
              <a:off x="8256957" y="3606924"/>
              <a:ext cx="419499" cy="412626"/>
            </a:xfrm>
            <a:prstGeom prst="rect">
              <a:avLst/>
            </a:prstGeom>
            <a:noFill/>
          </p:spPr>
        </p:pic>
        <p:pic>
          <p:nvPicPr>
            <p:cNvPr id="1078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38" cstate="screen"/>
            <a:srcRect/>
            <a:stretch>
              <a:fillRect/>
            </a:stretch>
          </p:blipFill>
          <p:spPr bwMode="auto">
            <a:xfrm>
              <a:off x="7372947" y="3606924"/>
              <a:ext cx="278110" cy="418211"/>
            </a:xfrm>
            <a:prstGeom prst="rect">
              <a:avLst/>
            </a:prstGeom>
            <a:noFill/>
          </p:spPr>
        </p:pic>
        <p:pic>
          <p:nvPicPr>
            <p:cNvPr id="49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75047" y="4046991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50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866145" y="4046990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51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1038845" y="4046992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52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1216765" y="4046992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53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1394122" y="4048498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54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1610146" y="4046583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55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1845222" y="4045915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56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2051720" y="4046288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57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2277270" y="4048086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58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2651599" y="4048007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59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2911053" y="4048130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60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2507583" y="4048131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61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3122883" y="4045744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62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3335959" y="4047326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63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3520644" y="4043031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64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3664468" y="4047286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65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3823348" y="4050038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66" name="Picture 10" descr="http://www.asleyetracking.com/Site/Portals/0/Jackie%20reading%205.JPG"/>
            <p:cNvPicPr>
              <a:picLocks noChangeAspect="1" noChangeArrowheads="1"/>
            </p:cNvPicPr>
            <p:nvPr/>
          </p:nvPicPr>
          <p:blipFill>
            <a:blip r:embed="rId56" cstate="screen"/>
            <a:srcRect/>
            <a:stretch>
              <a:fillRect/>
            </a:stretch>
          </p:blipFill>
          <p:spPr bwMode="auto">
            <a:xfrm flipH="1">
              <a:off x="4024508" y="4049755"/>
              <a:ext cx="212176" cy="189980"/>
            </a:xfrm>
            <a:prstGeom prst="rect">
              <a:avLst/>
            </a:prstGeom>
            <a:noFill/>
          </p:spPr>
        </p:pic>
        <p:pic>
          <p:nvPicPr>
            <p:cNvPr id="67" name="Picture 12" descr="http://thinkeyetracking.com/cms/wp-content/uploads/2010/01/Non-invasive-head-mounted-Eye-Tracker.jpg"/>
            <p:cNvPicPr>
              <a:picLocks noChangeAspect="1" noChangeArrowheads="1"/>
            </p:cNvPicPr>
            <p:nvPr/>
          </p:nvPicPr>
          <p:blipFill>
            <a:blip r:embed="rId57" cstate="screen"/>
            <a:srcRect/>
            <a:stretch>
              <a:fillRect/>
            </a:stretch>
          </p:blipFill>
          <p:spPr bwMode="auto">
            <a:xfrm flipH="1">
              <a:off x="4245294" y="4049755"/>
              <a:ext cx="220799" cy="189980"/>
            </a:xfrm>
            <a:prstGeom prst="rect">
              <a:avLst/>
            </a:prstGeom>
            <a:noFill/>
          </p:spPr>
        </p:pic>
        <p:pic>
          <p:nvPicPr>
            <p:cNvPr id="73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58" cstate="screen"/>
            <a:srcRect/>
            <a:stretch>
              <a:fillRect/>
            </a:stretch>
          </p:blipFill>
          <p:spPr bwMode="auto">
            <a:xfrm>
              <a:off x="4699348" y="4050879"/>
              <a:ext cx="184582" cy="185365"/>
            </a:xfrm>
            <a:prstGeom prst="rect">
              <a:avLst/>
            </a:prstGeom>
            <a:noFill/>
          </p:spPr>
        </p:pic>
        <p:pic>
          <p:nvPicPr>
            <p:cNvPr id="74" name="Picture 46" descr="http://www.anonymoustipster.com/eyetrackingGlasses.png"/>
            <p:cNvPicPr>
              <a:picLocks noChangeAspect="1" noChangeArrowheads="1"/>
            </p:cNvPicPr>
            <p:nvPr/>
          </p:nvPicPr>
          <p:blipFill>
            <a:blip r:embed="rId59" cstate="screen"/>
            <a:srcRect/>
            <a:stretch>
              <a:fillRect/>
            </a:stretch>
          </p:blipFill>
          <p:spPr bwMode="auto">
            <a:xfrm>
              <a:off x="4478561" y="4050880"/>
              <a:ext cx="205766" cy="187746"/>
            </a:xfrm>
            <a:prstGeom prst="rect">
              <a:avLst/>
            </a:prstGeom>
            <a:noFill/>
          </p:spPr>
        </p:pic>
        <p:pic>
          <p:nvPicPr>
            <p:cNvPr id="75" name="Picture 48" descr="http://www.kognilab.amu.edu.pl/uploads/8/8/7/8/8878940/4259853.gif"/>
            <p:cNvPicPr>
              <a:picLocks noChangeAspect="1" noChangeArrowheads="1"/>
            </p:cNvPicPr>
            <p:nvPr/>
          </p:nvPicPr>
          <p:blipFill>
            <a:blip r:embed="rId35" cstate="screen"/>
            <a:srcRect/>
            <a:stretch>
              <a:fillRect/>
            </a:stretch>
          </p:blipFill>
          <p:spPr bwMode="auto">
            <a:xfrm flipH="1">
              <a:off x="4901653" y="4045420"/>
              <a:ext cx="159541" cy="192088"/>
            </a:xfrm>
            <a:prstGeom prst="rect">
              <a:avLst/>
            </a:prstGeom>
            <a:noFill/>
          </p:spPr>
        </p:pic>
        <p:pic>
          <p:nvPicPr>
            <p:cNvPr id="76" name="Picture 14" descr="http://www.ecs.umass.edu/hpl/equipment_files/eyetracker2.jpg"/>
            <p:cNvPicPr>
              <a:picLocks noChangeAspect="1" noChangeArrowheads="1"/>
            </p:cNvPicPr>
            <p:nvPr/>
          </p:nvPicPr>
          <p:blipFill>
            <a:blip r:embed="rId39" cstate="screen"/>
            <a:srcRect/>
            <a:stretch>
              <a:fillRect/>
            </a:stretch>
          </p:blipFill>
          <p:spPr bwMode="auto">
            <a:xfrm flipH="1">
              <a:off x="5081164" y="4042897"/>
              <a:ext cx="262792" cy="194015"/>
            </a:xfrm>
            <a:prstGeom prst="rect">
              <a:avLst/>
            </a:prstGeom>
            <a:noFill/>
          </p:spPr>
        </p:pic>
        <p:pic>
          <p:nvPicPr>
            <p:cNvPr id="77" name="Picture 16" descr="http://cfnewsads.thomasnet.com/images/large/451/451115.jpg"/>
            <p:cNvPicPr>
              <a:picLocks noChangeAspect="1" noChangeArrowheads="1"/>
            </p:cNvPicPr>
            <p:nvPr/>
          </p:nvPicPr>
          <p:blipFill>
            <a:blip r:embed="rId40" cstate="screen"/>
            <a:srcRect/>
            <a:stretch>
              <a:fillRect/>
            </a:stretch>
          </p:blipFill>
          <p:spPr bwMode="auto">
            <a:xfrm flipH="1">
              <a:off x="5372262" y="4042896"/>
              <a:ext cx="149918" cy="194015"/>
            </a:xfrm>
            <a:prstGeom prst="rect">
              <a:avLst/>
            </a:prstGeom>
            <a:noFill/>
          </p:spPr>
        </p:pic>
        <p:pic>
          <p:nvPicPr>
            <p:cNvPr id="78" name="Picture 18" descr="http://www.contentfairy.com/wp-content/uploads/2010/06/tobii-glasses-eye-tracking-Rosie.jpg"/>
            <p:cNvPicPr>
              <a:picLocks noChangeAspect="1" noChangeArrowheads="1"/>
            </p:cNvPicPr>
            <p:nvPr/>
          </p:nvPicPr>
          <p:blipFill>
            <a:blip r:embed="rId41" cstate="screen"/>
            <a:srcRect/>
            <a:stretch>
              <a:fillRect/>
            </a:stretch>
          </p:blipFill>
          <p:spPr bwMode="auto">
            <a:xfrm flipH="1">
              <a:off x="5544962" y="4042898"/>
              <a:ext cx="153744" cy="194014"/>
            </a:xfrm>
            <a:prstGeom prst="rect">
              <a:avLst/>
            </a:prstGeom>
            <a:noFill/>
          </p:spPr>
        </p:pic>
        <p:pic>
          <p:nvPicPr>
            <p:cNvPr id="79" name="Picture 20" descr="http://www.ce.rit.edu/research/projects/2010_spring/Eye-tracking_Data_Acquisition_System/img/lowrenEyeTracker.jpg"/>
            <p:cNvPicPr>
              <a:picLocks noChangeAspect="1" noChangeArrowheads="1"/>
            </p:cNvPicPr>
            <p:nvPr/>
          </p:nvPicPr>
          <p:blipFill>
            <a:blip r:embed="rId42" cstate="screen"/>
            <a:srcRect/>
            <a:stretch>
              <a:fillRect/>
            </a:stretch>
          </p:blipFill>
          <p:spPr bwMode="auto">
            <a:xfrm flipH="1">
              <a:off x="5722882" y="4042898"/>
              <a:ext cx="148667" cy="194014"/>
            </a:xfrm>
            <a:prstGeom prst="rect">
              <a:avLst/>
            </a:prstGeom>
            <a:noFill/>
          </p:spPr>
        </p:pic>
        <p:pic>
          <p:nvPicPr>
            <p:cNvPr id="80" name="Picture 42" descr="http://www.eye-tracking.ru/wp-content/uploads/2011/10/head_mounted_eyetracker.jpg"/>
            <p:cNvPicPr>
              <a:picLocks noChangeAspect="1" noChangeArrowheads="1"/>
            </p:cNvPicPr>
            <p:nvPr/>
          </p:nvPicPr>
          <p:blipFill>
            <a:blip r:embed="rId43" cstate="screen"/>
            <a:srcRect/>
            <a:stretch>
              <a:fillRect/>
            </a:stretch>
          </p:blipFill>
          <p:spPr bwMode="auto">
            <a:xfrm>
              <a:off x="5900239" y="4044404"/>
              <a:ext cx="192470" cy="192470"/>
            </a:xfrm>
            <a:prstGeom prst="rect">
              <a:avLst/>
            </a:prstGeom>
            <a:noFill/>
          </p:spPr>
        </p:pic>
        <p:pic>
          <p:nvPicPr>
            <p:cNvPr id="81" name="Picture 22" descr="http://www.ethlife.ethz.ch/archive_articles/080331/wearable_eyetracker-l2.jpg?hires"/>
            <p:cNvPicPr>
              <a:picLocks noChangeAspect="1" noChangeArrowheads="1"/>
            </p:cNvPicPr>
            <p:nvPr/>
          </p:nvPicPr>
          <p:blipFill>
            <a:blip r:embed="rId44" cstate="screen"/>
            <a:srcRect/>
            <a:stretch>
              <a:fillRect/>
            </a:stretch>
          </p:blipFill>
          <p:spPr bwMode="auto">
            <a:xfrm flipH="1">
              <a:off x="6116263" y="4042489"/>
              <a:ext cx="210096" cy="194313"/>
            </a:xfrm>
            <a:prstGeom prst="rect">
              <a:avLst/>
            </a:prstGeom>
            <a:noFill/>
          </p:spPr>
        </p:pic>
        <p:pic>
          <p:nvPicPr>
            <p:cNvPr id="82" name="Picture 26" descr="http://eyewriter.org/images/data/TEMPT-ONE/eye-tracking/ASL_EyeTracker.JPG"/>
            <p:cNvPicPr>
              <a:picLocks noChangeAspect="1" noChangeArrowheads="1"/>
            </p:cNvPicPr>
            <p:nvPr/>
          </p:nvPicPr>
          <p:blipFill>
            <a:blip r:embed="rId45" cstate="screen"/>
            <a:srcRect/>
            <a:stretch>
              <a:fillRect/>
            </a:stretch>
          </p:blipFill>
          <p:spPr bwMode="auto">
            <a:xfrm flipH="1">
              <a:off x="6351339" y="4041821"/>
              <a:ext cx="177220" cy="194170"/>
            </a:xfrm>
            <a:prstGeom prst="rect">
              <a:avLst/>
            </a:prstGeom>
            <a:noFill/>
          </p:spPr>
        </p:pic>
        <p:pic>
          <p:nvPicPr>
            <p:cNvPr id="83" name="Picture 28" descr="http://www.asleyetracking.com/Site/Portals/0/ASL%20mobile%20eye%20tracking%20glasses%20-%20iJustine.png"/>
            <p:cNvPicPr>
              <a:picLocks noChangeAspect="1" noChangeArrowheads="1"/>
            </p:cNvPicPr>
            <p:nvPr/>
          </p:nvPicPr>
          <p:blipFill>
            <a:blip r:embed="rId46" cstate="screen"/>
            <a:srcRect/>
            <a:stretch>
              <a:fillRect/>
            </a:stretch>
          </p:blipFill>
          <p:spPr bwMode="auto">
            <a:xfrm flipH="1">
              <a:off x="6557837" y="4042194"/>
              <a:ext cx="202196" cy="194263"/>
            </a:xfrm>
            <a:prstGeom prst="rect">
              <a:avLst/>
            </a:prstGeom>
            <a:noFill/>
          </p:spPr>
        </p:pic>
        <p:pic>
          <p:nvPicPr>
            <p:cNvPr id="84" name="Picture 30" descr="http://www.photonics.com/images/Web/Articles/2006/6/1/Eye_Figure1.jpg"/>
            <p:cNvPicPr>
              <a:picLocks noChangeAspect="1" noChangeArrowheads="1"/>
            </p:cNvPicPr>
            <p:nvPr/>
          </p:nvPicPr>
          <p:blipFill>
            <a:blip r:embed="rId47" cstate="screen"/>
            <a:srcRect/>
            <a:stretch>
              <a:fillRect/>
            </a:stretch>
          </p:blipFill>
          <p:spPr bwMode="auto">
            <a:xfrm flipH="1">
              <a:off x="6783387" y="4043992"/>
              <a:ext cx="211865" cy="193554"/>
            </a:xfrm>
            <a:prstGeom prst="rect">
              <a:avLst/>
            </a:prstGeom>
            <a:noFill/>
          </p:spPr>
        </p:pic>
        <p:pic>
          <p:nvPicPr>
            <p:cNvPr id="85" name="Picture 50" descr="http://www.grinbath.com/sites/default/files/eg_prototype.png"/>
            <p:cNvPicPr>
              <a:picLocks noChangeAspect="1" noChangeArrowheads="1"/>
            </p:cNvPicPr>
            <p:nvPr/>
          </p:nvPicPr>
          <p:blipFill>
            <a:blip r:embed="rId48" cstate="screen"/>
            <a:srcRect/>
            <a:stretch>
              <a:fillRect/>
            </a:stretch>
          </p:blipFill>
          <p:spPr bwMode="auto">
            <a:xfrm>
              <a:off x="7157716" y="4043913"/>
              <a:ext cx="244852" cy="190334"/>
            </a:xfrm>
            <a:prstGeom prst="rect">
              <a:avLst/>
            </a:prstGeom>
            <a:noFill/>
          </p:spPr>
        </p:pic>
        <p:pic>
          <p:nvPicPr>
            <p:cNvPr id="86" name="Picture 52" descr="http://www.virtualhistorian.ca/system/files/labshotgoglecomp.jpg"/>
            <p:cNvPicPr>
              <a:picLocks noChangeAspect="1" noChangeArrowheads="1"/>
            </p:cNvPicPr>
            <p:nvPr/>
          </p:nvPicPr>
          <p:blipFill>
            <a:blip r:embed="rId49" cstate="screen"/>
            <a:srcRect/>
            <a:stretch>
              <a:fillRect/>
            </a:stretch>
          </p:blipFill>
          <p:spPr bwMode="auto">
            <a:xfrm flipH="1">
              <a:off x="7417170" y="4044036"/>
              <a:ext cx="191640" cy="188500"/>
            </a:xfrm>
            <a:prstGeom prst="rect">
              <a:avLst/>
            </a:prstGeom>
            <a:noFill/>
          </p:spPr>
        </p:pic>
        <p:pic>
          <p:nvPicPr>
            <p:cNvPr id="87" name="Picture 54" descr="http://www.vision-systems.com/content/vsd/en/articles/2011/12/eye-tracker-helps-surgeons-perform-better/_jcr_content/leftcolumn/article/headerimage.img.jpg/1323204686447.jpg"/>
            <p:cNvPicPr>
              <a:picLocks noChangeAspect="1" noChangeArrowheads="1"/>
            </p:cNvPicPr>
            <p:nvPr/>
          </p:nvPicPr>
          <p:blipFill>
            <a:blip r:embed="rId50" cstate="screen"/>
            <a:srcRect/>
            <a:stretch>
              <a:fillRect/>
            </a:stretch>
          </p:blipFill>
          <p:spPr bwMode="auto">
            <a:xfrm>
              <a:off x="7013700" y="4044037"/>
              <a:ext cx="127050" cy="191053"/>
            </a:xfrm>
            <a:prstGeom prst="rect">
              <a:avLst/>
            </a:prstGeom>
            <a:noFill/>
          </p:spPr>
        </p:pic>
        <p:pic>
          <p:nvPicPr>
            <p:cNvPr id="88" name="Picture 32" descr="http://microsites.bournemouth.ac.uk/signage/files/2013/03/eyetracker.jpg"/>
            <p:cNvPicPr>
              <a:picLocks noChangeAspect="1" noChangeArrowheads="1"/>
            </p:cNvPicPr>
            <p:nvPr/>
          </p:nvPicPr>
          <p:blipFill>
            <a:blip r:embed="rId51" cstate="screen"/>
            <a:srcRect/>
            <a:stretch>
              <a:fillRect/>
            </a:stretch>
          </p:blipFill>
          <p:spPr bwMode="auto">
            <a:xfrm flipH="1">
              <a:off x="7629000" y="4041650"/>
              <a:ext cx="192463" cy="192881"/>
            </a:xfrm>
            <a:prstGeom prst="rect">
              <a:avLst/>
            </a:prstGeom>
            <a:noFill/>
          </p:spPr>
        </p:pic>
        <p:pic>
          <p:nvPicPr>
            <p:cNvPr id="89" name="Picture 34" descr="http://eyetracker.com.au/wp-content/uploads/2008/07/girl-glasses-small.jpg"/>
            <p:cNvPicPr>
              <a:picLocks noChangeAspect="1" noChangeArrowheads="1"/>
            </p:cNvPicPr>
            <p:nvPr/>
          </p:nvPicPr>
          <p:blipFill>
            <a:blip r:embed="rId52" cstate="screen"/>
            <a:srcRect/>
            <a:stretch>
              <a:fillRect/>
            </a:stretch>
          </p:blipFill>
          <p:spPr bwMode="auto">
            <a:xfrm flipH="1">
              <a:off x="7842076" y="4043232"/>
              <a:ext cx="165860" cy="191071"/>
            </a:xfrm>
            <a:prstGeom prst="rect">
              <a:avLst/>
            </a:prstGeom>
            <a:noFill/>
          </p:spPr>
        </p:pic>
        <p:pic>
          <p:nvPicPr>
            <p:cNvPr id="90" name="Picture 36" descr="http://www.asleyetracking.com/Site/Portals/0/MEXG%20Lindsey%20027%20(cropped,%20low%20res).jpg"/>
            <p:cNvPicPr>
              <a:picLocks noChangeAspect="1" noChangeArrowheads="1"/>
            </p:cNvPicPr>
            <p:nvPr/>
          </p:nvPicPr>
          <p:blipFill>
            <a:blip r:embed="rId53" cstate="screen"/>
            <a:srcRect/>
            <a:stretch>
              <a:fillRect/>
            </a:stretch>
          </p:blipFill>
          <p:spPr bwMode="auto">
            <a:xfrm flipH="1">
              <a:off x="8026761" y="4038937"/>
              <a:ext cx="129950" cy="193415"/>
            </a:xfrm>
            <a:prstGeom prst="rect">
              <a:avLst/>
            </a:prstGeom>
            <a:noFill/>
          </p:spPr>
        </p:pic>
        <p:pic>
          <p:nvPicPr>
            <p:cNvPr id="91" name="Picture 38" descr="http://acuityets.files.wordpress.com/2011/09/capture.png"/>
            <p:cNvPicPr>
              <a:picLocks noChangeAspect="1" noChangeArrowheads="1"/>
            </p:cNvPicPr>
            <p:nvPr/>
          </p:nvPicPr>
          <p:blipFill>
            <a:blip r:embed="rId54" cstate="screen"/>
            <a:srcRect/>
            <a:stretch>
              <a:fillRect/>
            </a:stretch>
          </p:blipFill>
          <p:spPr bwMode="auto">
            <a:xfrm flipH="1">
              <a:off x="8170585" y="4043192"/>
              <a:ext cx="140046" cy="191994"/>
            </a:xfrm>
            <a:prstGeom prst="rect">
              <a:avLst/>
            </a:prstGeom>
            <a:noFill/>
          </p:spPr>
        </p:pic>
        <p:pic>
          <p:nvPicPr>
            <p:cNvPr id="92" name="Picture 40" descr="https://c2.staticflickr.com/2/1127/1489576889_1edd63cf98.jpg"/>
            <p:cNvPicPr>
              <a:picLocks noChangeAspect="1" noChangeArrowheads="1"/>
            </p:cNvPicPr>
            <p:nvPr/>
          </p:nvPicPr>
          <p:blipFill>
            <a:blip r:embed="rId55" cstate="screen"/>
            <a:srcRect/>
            <a:stretch>
              <a:fillRect/>
            </a:stretch>
          </p:blipFill>
          <p:spPr bwMode="auto">
            <a:xfrm flipH="1">
              <a:off x="8329465" y="4045944"/>
              <a:ext cx="187466" cy="192036"/>
            </a:xfrm>
            <a:prstGeom prst="rect">
              <a:avLst/>
            </a:prstGeom>
            <a:noFill/>
          </p:spPr>
        </p:pic>
        <p:pic>
          <p:nvPicPr>
            <p:cNvPr id="95" name="Picture 44" descr="http://www.asleyetracking.com/Site/Portals/0/Mike%20H6BN(cropped).jpg"/>
            <p:cNvPicPr>
              <a:picLocks noChangeAspect="1" noChangeArrowheads="1"/>
            </p:cNvPicPr>
            <p:nvPr/>
          </p:nvPicPr>
          <p:blipFill>
            <a:blip r:embed="rId60" cstate="screen"/>
            <a:srcRect/>
            <a:stretch>
              <a:fillRect/>
            </a:stretch>
          </p:blipFill>
          <p:spPr bwMode="auto">
            <a:xfrm>
              <a:off x="8532440" y="4045545"/>
              <a:ext cx="140073" cy="1912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sk-SK" dirty="0" err="1" smtClean="0"/>
              <a:t>Crowdsourcing</a:t>
            </a:r>
            <a:r>
              <a:rPr lang="en-US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rie</a:t>
            </a:r>
            <a:r>
              <a:rPr lang="sk-SK" dirty="0" err="1" smtClean="0"/>
              <a:t>šenie</a:t>
            </a:r>
            <a:r>
              <a:rPr lang="sk-SK" dirty="0" smtClean="0"/>
              <a:t> rozsiahlej</a:t>
            </a:r>
            <a:br>
              <a:rPr lang="sk-SK" dirty="0" smtClean="0"/>
            </a:br>
            <a:r>
              <a:rPr lang="sk-SK" dirty="0" smtClean="0"/>
              <a:t>strojovo ťažkej úlohy davom ľudí</a:t>
            </a:r>
            <a:endParaRPr lang="sk-SK" dirty="0"/>
          </a:p>
        </p:txBody>
      </p:sp>
      <p:pic>
        <p:nvPicPr>
          <p:cNvPr id="5126" name="Picture 6" descr="http://idisaster.files.wordpress.com/2013/08/crowdsourcing.png"/>
          <p:cNvPicPr>
            <a:picLocks noChangeAspect="1" noChangeArrowheads="1"/>
          </p:cNvPicPr>
          <p:nvPr/>
        </p:nvPicPr>
        <p:blipFill>
          <a:blip r:embed="rId2" cstate="print"/>
          <a:srcRect l="3030" t="16343" r="6061" b="8226"/>
          <a:stretch>
            <a:fillRect/>
          </a:stretch>
        </p:blipFill>
        <p:spPr bwMode="auto">
          <a:xfrm>
            <a:off x="1187624" y="1556792"/>
            <a:ext cx="64807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Crowdsourcing</a:t>
            </a:r>
            <a:r>
              <a:rPr lang="sk-SK" dirty="0" smtClean="0"/>
              <a:t> potrebuje viac spätnej väzby</a:t>
            </a:r>
            <a:br>
              <a:rPr lang="sk-SK" dirty="0" smtClean="0"/>
            </a:br>
            <a:r>
              <a:rPr lang="sk-SK" dirty="0" smtClean="0"/>
              <a:t>(pre zvýšenie kvality a rýchlosti procesu)</a:t>
            </a:r>
            <a:endParaRPr lang="sk-SK" dirty="0"/>
          </a:p>
        </p:txBody>
      </p:sp>
      <p:grpSp>
        <p:nvGrpSpPr>
          <p:cNvPr id="4" name="Skupina 11"/>
          <p:cNvGrpSpPr/>
          <p:nvPr/>
        </p:nvGrpSpPr>
        <p:grpSpPr>
          <a:xfrm>
            <a:off x="395536" y="1700808"/>
            <a:ext cx="2520280" cy="2448272"/>
            <a:chOff x="395536" y="1700808"/>
            <a:chExt cx="2520280" cy="2448272"/>
          </a:xfrm>
        </p:grpSpPr>
        <p:pic>
          <p:nvPicPr>
            <p:cNvPr id="15362" name="Picture 2" descr="http://blog.pearlparadise.com/wp-content/uploads/2013/11/Sorting-by-surface-grade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5536" y="1700808"/>
              <a:ext cx="2376264" cy="1940292"/>
            </a:xfrm>
            <a:prstGeom prst="rect">
              <a:avLst/>
            </a:prstGeom>
            <a:noFill/>
          </p:spPr>
        </p:pic>
        <p:sp>
          <p:nvSpPr>
            <p:cNvPr id="5" name="Zástupný symbol obsahu 2"/>
            <p:cNvSpPr txBox="1">
              <a:spLocks/>
            </p:cNvSpPr>
            <p:nvPr/>
          </p:nvSpPr>
          <p:spPr>
            <a:xfrm>
              <a:off x="395536" y="3717032"/>
              <a:ext cx="2520280" cy="4320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Veľké množstvo úloh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Skupina 12"/>
          <p:cNvGrpSpPr/>
          <p:nvPr/>
        </p:nvGrpSpPr>
        <p:grpSpPr>
          <a:xfrm>
            <a:off x="3131840" y="1700808"/>
            <a:ext cx="2952328" cy="3024336"/>
            <a:chOff x="3131840" y="1700808"/>
            <a:chExt cx="2952328" cy="3024336"/>
          </a:xfrm>
        </p:grpSpPr>
        <p:sp>
          <p:nvSpPr>
            <p:cNvPr id="6" name="Zástupný symbol obsahu 2"/>
            <p:cNvSpPr txBox="1">
              <a:spLocks/>
            </p:cNvSpPr>
            <p:nvPr/>
          </p:nvSpPr>
          <p:spPr>
            <a:xfrm>
              <a:off x="3131840" y="3717032"/>
              <a:ext cx="2952328" cy="10081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Manuálna súčasť úlohy často náročnejšia než mentálna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41948" y="1700808"/>
              <a:ext cx="1970132" cy="194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Skupina 13"/>
          <p:cNvGrpSpPr/>
          <p:nvPr/>
        </p:nvGrpSpPr>
        <p:grpSpPr>
          <a:xfrm>
            <a:off x="6065520" y="1700808"/>
            <a:ext cx="2898968" cy="2736304"/>
            <a:chOff x="6065520" y="1700808"/>
            <a:chExt cx="2898968" cy="2736304"/>
          </a:xfrm>
        </p:grpSpPr>
        <p:sp>
          <p:nvSpPr>
            <p:cNvPr id="8" name="Zástupný symbol obsahu 2"/>
            <p:cNvSpPr txBox="1">
              <a:spLocks/>
            </p:cNvSpPr>
            <p:nvPr/>
          </p:nvSpPr>
          <p:spPr>
            <a:xfrm>
              <a:off x="6065520" y="3717032"/>
              <a:ext cx="2898968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Nepresnosti a výskyt zlých riešení</a:t>
              </a:r>
              <a:endPara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365" name="Picture 5" descr="https://computervisionblog.files.wordpress.com/2012/01/bound8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56176" y="1700808"/>
              <a:ext cx="2600290" cy="1944216"/>
            </a:xfrm>
            <a:prstGeom prst="rect">
              <a:avLst/>
            </a:prstGeom>
            <a:noFill/>
          </p:spPr>
        </p:pic>
      </p:grp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941168"/>
            <a:ext cx="5266928" cy="172819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Možnosti zisťovať AKO riešitelia dospeli k riešeniam sú obmedzené</a:t>
            </a:r>
          </a:p>
          <a:p>
            <a:endParaRPr lang="sk-SK" dirty="0" smtClean="0"/>
          </a:p>
          <a:p>
            <a:r>
              <a:rPr lang="sk-SK" sz="1900" dirty="0" smtClean="0"/>
              <a:t>Kedy sa sústredili? S čím mali problémy? </a:t>
            </a:r>
          </a:p>
          <a:p>
            <a:pPr>
              <a:spcBef>
                <a:spcPts val="0"/>
              </a:spcBef>
            </a:pPr>
            <a:r>
              <a:rPr lang="sk-SK" sz="1900" dirty="0" smtClean="0"/>
              <a:t>Čo všetko zvažovali?</a:t>
            </a:r>
          </a:p>
        </p:txBody>
      </p:sp>
      <p:pic>
        <p:nvPicPr>
          <p:cNvPr id="15367" name="Picture 7" descr="http://4.bp.blogspot.com/-WZTHghtM7ig/U7rIT2EdNsI/AAAAAAAADrI/hR_6pUMPLQI/s1600/black+box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4973394"/>
            <a:ext cx="1368152" cy="133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Zdrojom spätnej väzby pre </a:t>
            </a:r>
            <a:r>
              <a:rPr lang="sk-SK" dirty="0" err="1" smtClean="0"/>
              <a:t>crowdsourcing</a:t>
            </a:r>
            <a:r>
              <a:rPr lang="sk-SK" dirty="0" smtClean="0"/>
              <a:t> môže byť sledovanie pohľadu, ktoré...</a:t>
            </a:r>
            <a:endParaRPr lang="sk-SK" dirty="0"/>
          </a:p>
        </p:txBody>
      </p:sp>
      <p:sp>
        <p:nvSpPr>
          <p:cNvPr id="17410" name="AutoShape 2" descr="data:image/jpeg;base64,/9j/4AAQSkZJRgABAQAAAQABAAD/2wCEAAkGBxQTEhUUEhMWFhUXGB0aGRgYGRkgGRcbGBgdIB4hGBcYHCggICIlGxcdJTEhJSktLi4wHh8zODMsNygtLi0BCgoKDg0OGxAQGywmICQsLCw0LCwsLCw0LCwsLCwsLDQvLywsLCwvLCwsLCwsLCwsLCwsLCwsLCwsLCwsLC8sLP/AABEIAKkBKQMBIgACEQEDEQH/xAAcAAACAgMBAQAAAAAAAAAAAAAABgUHAQMEAgj/xABKEAACAQMCAwUFAwgHBQgDAAABAgMABBESIQUGMRMiQVFhBxQycYEjQpEzNFJicqGxwTVDc4LR4fAVkqKysxZTY3SDtMLxJERU/8QAGgEBAAMBAQEAAAAAAAAAAAAAAAIDBAEFBv/EACsRAAICAgIBAgUDBQAAAAAAAAABAhEDIRIxQQQTIlFhkbEycYEUwdHh8P/aAAwDAQACEQMRAD8AvGiiigCiiigCiiigCiiigCiiigCiiigCiiigCiiigIvmHmC3soxJcyaFZgqgAszMfBVUEk/KkOfnia+u/drCUWqKgYySwntJCT0jjkxjA8TXFzfx+M8bi7fPu9moXV1VJ7jOkv5DSvXwph5r4KbqNTE+iWMh4n8Aw6Z8wQSCPI1RkyVpGjFiUtsiLjnS/sJlt7qNLoSYEE4xEHPishOVDbbYxnIp05Y5shvNSrqjmT8pDIMSJ646MNviGRSSL5OIQyWN4vY3KgakOOo6PEfEZGxHSliCKZWFtMxjv4MtZXPQTAdY2bxz0IPnmoxy7pkp4NWi/KKguTOYlvrVJgNL7rInikinDA/Ufhip2tKZlCiiigCiiigCiiigCiiigCiiigCiiigCiiigCsVmsUBmiiigCiiigCiiigCiiigCiiigCvE8yopZiFVQSSTgAAZJJ+Ve61XZTQ3aY0aTqz0043z6YoDR/tWH/vo/99f8fOkXmP2nxW8qqiO7ZKtEyqobydJydHh8OTnI6GqZ4zZvHK1zb592djoi7T7XsRjSzoNwrBRpJ3wB862pxyKRAGjfBHw6CR+4YrNlyzi9K0aMeKMlt0x04l7aLkKZI0tl7wXsG7VpACudRfujY7EAUo8U9r/E5fhnWLfpFGBj6tk1GycMSQ4RHXbOmRTpPnpbqv8Arat9rwKNNyoY9R5j0PgfwqP9TFLfZJelk3oVb26lmZ5pWd2c5dzk6j61afsY5tfW1nPKSMAwhuvqoY+mCB86Ro0WYNoUJICe6dlkAPQjwYbeo2rjNuwAfvkoeqnDoR5g/wAQam5qSpnIxcHaPovmbl1LsKwJjnj3imX4kPkfNT4qetK/FknaIw8Sgyq7rdwbhCDs2j41I26Z8fClvkb2lT4ZLlhIq40sVfWRvnLIrDYDxA+dP1/NZ8Sj7KK6XtBuhjkxIjY66c5PqCMVU4uLpmiM1JWvsI/DLmW013NpdRtLn7cSZSGXOdL6RuGO3eGzb1ZHKvtAEjrb3qCC4bZGBzDMf/Dk6Z/VO9Udx7g13w+Q9sNUbahrAzG4bqDnpnO6HHofGtc/EXMKxnV2atrCMTldvBjvjbKt1U9dt6sjad2VTjGS6pn1hRVU+ynn5pn90uZC7EZgkYYdwvxLJj76+fiN6tatCdmRpoKKKK6cCiiigCiiigCiiigCiiigCiiigCsVmsUBmiiigCiiigCiiigCiiigCiiigCqm9rPMqNOLA3IihCa7gKCZJST3IlC797qR5Yz1qx+Y79YLWaVpREEQntGGQpxt3SRk5xgZ3NfOfYYdp5JCjS97troL7xIT/wB3bK5IzkfEQMY8KhkbUdE8aTlsi+OSieUPKdK/CsabysBthsdB6eFeWKKQqMygDoZMBfVyM6R6bk1mHlS5de31dpE7kSGF0aQEb7rqCk7jYMeteDw9MSGG2nZI863mwNOBvnHcXB8AS1Ue0kqvrwaObe6/kxBxOLEZKyZb4iztpGDvjJ3rstOKlldhvg5X9nUFFcg4MWjWQOhd3MaxYw6Ko6lT8Ixvk+BHia2WFkdRgHxgyxf3j30P1KY+tVzxQZbGcl+xzcW4ki3DBV7uwcjrqH3l8mXz8dwa6rhTIupRlgPiXbtVI6HHQ/wNd/8A2LM6G4JZVlbMewxjAOd/Pfal+xEltO0b5x94en6Q9MHO3r5V1xTVR7QqUXcupHby5NHHeQtIq6H7uvcANnZjjdWB2Yf41dnA5o9Q1IurfD4GRn161TF1EjayBqXpIPEED4l/WA39RT/ypxDt4dB/OIQNa+EqY7sieecDPrVeSTkuSLsCjG4S89Msa6tVkUo6qynqCAQfmDS7xTlBWwYwm2MKw2XHTHp6V18M4vjuP08M9al76/jhiaaRgsaKWLegqEXyLJcsT2U9zNydLbSLcWhZXjGrTj4dI+7j4gRtjw+VOnCvbZam3j1xSdv0dNgowPi7RjjT++kfmTmme+O+YoM92NThmGdjIw39dI6etLbQxKQFUK/UaVJb6qM6h6HatuO12Yc0eW46PqDl7j8F7EJreRXU4zg7qcdGHUGpSvl7lLi0lrdpJYdyWRhHLayBtJydiudyhx1+JPUV9G8A4wLiMEqYpcd+JiNaHON8HcEjY9DVvJdGRxZKUUUVI4FFFFAFFFFAFFFFAFFFFAFYrNYoDNFFFAFFFFAFFFFAFFFFAFFFFAKvtIuGjspJRMYo0Ul9KqZJMkBFjZtlJYgZweu2K+bOG2rT3De8HTh9Uzykl8A/CSx67Y/jX1bx+6SK2mlkAKxxs5BGR3BncfMV808lWJlutV0AT+cb9XMviceA3OPWq8sqjZf6eHKaRNcR9oNnqNtJZRyW0ZOjszjJXYHQQAOnn+NdqLa3yQjhcIjlUiRhqURRsCNpoie/02IX6imi65o4T2hiIjkYAaikOtRv0LKp8R9K1cDseFT3rS2ZAmiCk9kxVCCCPhGxHgdvAVRaSumXU26tMi4uV3mdhdwN70WLm5Vu4QMACJlOUAGO4R5neofj/K80d7L7t3pTHHMgY4LmMgNpO3eVlU+ocjxq4mFcPEOxSSJ5CqyHUkZPxHUMsq+eQmcelVqbuy6UE4pFYcMkI1Yu3t0kYtGsihrfLDvxNn4GWTUNOoeGK5ePcP0g9vD2UgAKzqC0RI3BV/ug5wVbHXxp74Xe8Pd5BE8Zac6pEbIDFRgko2wONjt4b9K5eJcLjgB7GRljK/kWOqHJxpK6t1A8lOPSuykuzuKL/Stop27WSBlOkASDu76lBHhkbeYHoR5V0PfuDDcW7GJkHZ5XbQT0BHl1GD51M8Q4Z2yNGmUfWvaQ5GO82NaZ6YJzqGAdwRmla8Rrd2WRd90lXwJHRlPr1zU1Uqa7KckXC14LT5G5qjvAYpVVbtQdK7BZWH6JIIB8xjbwqN585gebsrJong0faTI+DqKnuAEbMue9n0FVwxwQ4JB2IcbEHwYEdPI+tdcnMcs1wst0/aOsfZ6sbnScrnHUnz9anHHG7RCWeTqMnoa+WuBNfTMgcxxJ+UkHxEn7iZ8cHc+FXBwTgFvarpgiVPNurt6s53NVz7PJx7oNPxo7dqBp1KzMTuCdwR0/yqw+D8T1dx/i6jPiKzZMj5cWbIYbgsi2HHuWre7UCaMFlOVdTpdD5q43FL/DLG64XJI6hryGVgzuPzlMAAZzs6gDoMH0p5rC11Sa0VOKezxwDnC3udklUsOq9HX0ZDhgfpTGrA9KRuOcs29zhnUpKvwyxnTKp9HG/wBDtUdBxm+4dtcI15bj+uiUdqgz/WxeOB95fwq+GUz5MPlFl0VF8B5gt7tA9vKrj9U7j5jqPrUpWhNMzNUFFFFdOBRRRQBRRRQBWKzWKAzRRRQBRRRQBRRRQBRRRQBRRRQCV7Xb/s+HOgJBndINvKRu/wD8Aavna74JcxiNtLoZo3KBjglV3046/Bg48a+gecbgTcUsLUDUIRJcyfq90pHkftMa5+fOTlv4dIbRKu8bnOAT1Bx4EbVTPIlKi/HC4tlZQ8mcPe6tzFfxwwFI9ayl459YHe0lkC5J367Vt5qSay4gqWkna3CaOzkCgtLDKDtLpGG0soGv1FWL2rJA0d0IyUXBkCjs+mxCOT8IxnPWobkK2E80l2shZR9krHAMpUAE4AAVF6Ko9Sc7VX7yaei7+nca32PMTHSNWNWBqx0zjfH1qP40lu8ei6MegkY1sB3h0KnOQR4Eb1zcxcU7LCr1PUjwFU7xqweOeMF8rM4UTT6mVQ7gYJOR3Qcncd3OxrPjqUqs1ZYyhj51oc+Ley+CbMtpcyJITnUXMinfffOrPrmoS65M4nbqAskdzEqYMbHqBk6QrD8DnO9c3K/InGGnkEDm37A4V31rHJ8Wns8KQ4OOpzsasHk/mKScy212nZ3cBxIngw8GX0P8x51onyit7RlxuEnrTKq4RxYmGYsCssGCuc6hHqBKsTvtpxWznhVZ4ZttMgETZB8dwSem3Wnbm/hyx8QicAD3mCSNh01NHhhn1I2+lL/NnDxJbsuw0oZB6FR/gMVTySyL6/8Afk2KDngkn2v7b/BX89s0LtDIcEA6dsgk+HyP8a4XHn1rsvLsy6Wc95FAz5j5+dcty2rBHXofn/8AVbI35PKlXgleUeYWsbgShdaEaZE/SQnw9RjaruikjmhW6tm1Iwz17y+YIz1HlXzrV3cucKlsLC24hAC8Mkam7gxnu74lj9QMZHiKrzYVNX5L/S+peJ/Qc+C8eVxocgEeJqfDUn33DkkRbi1IdGUMMeIPjiungPGzq7OQYGwBz44rApOLpnqTxRnHnj+wzE1kGsZrOatMgtcX5QVpPeLSQ2t0PvoBpf0lTow/fWzhvtHEL+78VT3ecDIdctDKP0lYbjpvnpTFS7zty/71CGiIW4hPaQt5Mu+k+jdCKvxzaeyjLjTVoeLDiMU6B4ZUkQ/eRgR+IqN43zfZWoPb3MSkAnTqBc48lG9V5b29lf26zJD2DsMTdkzRnWvxh9BAO48RUeeZ7K0jMPDraCW7lBRCoDHOcZkY5JAOTud628XVmDkrot/gnGoLuITW8iyIfEeHow6g+hqQqqbHgHYrFLZz+73YUCYhB7vcHqe0hXABJ+8u4pr4BziHYQ3kfutwThQWBil/sZejZx8J7w8q44tdnU0xrooorh0KxWaxQGaKKKAKKKKAKKKKAKKKKAKKKwxoCuOBAtxvirtvpFuinyHZ5I/Hem56T/Z7mSXiNyT+Vu2Rf2YRpB/15U4msOV3I241SK+9qNj28UVtGzdvPKAoB20gEuzj9EL6dcUy8D4RHa26QRfCgwM9SepJ+ZpY5r4Ldx8Qi4hAO2jRQrwj8oq94N2Y6HOrVjrkDrU9xzi7xjCWzTAg6gHVSBjoAepOf86jLpIuhbbYsW8zXuZlyFMjoPURsRkeHhmpS1iVMxyRq8bHowBHT9auDlqWIXpS1V1tfd1DqQwWOVXwoUt94qW1YyMjOad5bRSDkdaqlCpXE1x9RcFGaF+x4E9vluHXDQK3WJh2kGf1UY5X+6QPSlni/Ab2K/jvxJ27SHs5uzQJhNOA2nUcgYGfkKsW3h0DGfxr06Zq1ZZVTM3tQ5WhG424mMZcZMZ1qR90lSD/AKNKvMSj3aYgj4G+f+VPPMdjoBKkHbYHrtv08elV7zRMPdZcDBI/mPpWeN80mejLj7MnH5P8Ff3FtoZh5KD9CBn+NaHgIYDzGQfMeBqTtCCzMzui6RnCZZsjG3gF9TXVxHhAKyMgdBAiHvsG7rtgfCO6d843r01J3TPn3C1aPXKnBjf3cUKrkyspdgD9mqnvkgef8TX1pFbKqCMKNAXSFxtpAxjHypa9n3JVvw6H7HLPKFMjnckhei7bLkkgetNlWJFTZVt/ZHg1ypT+jrh8FfC1lbyPhG3l4GuzmLhqgdsrqq/eLEafnk0+8TsI7iJ4ZkDxuMMp6EVS3DuXLeSe4imVy1tKUELSu0ITGUZUY+KkbHO4NVT9OsjNGL1csKJsc+W0IEYdrhwNxApf/iGw/Gtb823s+1rYtED/AFlywAH9xdzUZxjiUFmQsCIrMwBVFAZyfDby86nbW/zGHI6nwq2HpILT2U5PWTlvog+KWpRS/Er+ZtR2jhJRCf0VVO8xPlml3ivD8RlkjltI+na3FxLqOemiFXJJPka0c0cf030cpGeyUlUz1ZmCjGfHGfwNSvCJSZFnvCHcNhFP5OIHfuDxbf4jVvCN0kU85VbZ18t8uM3D2iM86GViSxGDjPgrbgMOud6jLDk2ayDXFuQZ1L4jOCrx52APUNgZz9KskMCARvnpXhjV3BFPNlW8F9oN4NRmiWRVOHCjS6f3fL1O3rT/AGXFba/iKHDKdzG/xDHQj1HUMPxrh5h5YSdu1jYwXC/DKnj6Ov3h86RRE6XAgmRYLgnuMoPYTHzwN0Y/ppjfqKjuPZLUui0uDcfnsLiOC6l7WylOiKZh34G+6kr+IPQMd/OrNFfP0/G2Cm1vUZllIQxSfGNTY1Qzr3XA2O4DDqTVgcg8yPHKeG3jFpUGbeY//sRDpk/pqNj54zv1qqS8oti/mWDWKzWKgSM0UUUAUUUUAUUUUAUUUUAVy8Vn7OGV/wBFGb8FJrqqI5vcrY3RAyRBIcf3DXH0dXYq+zGHRwyBmO7hpWJ85GZif313XfNtnHgNcxZO4CtqJHoFya5uUSicKte0K6Pdk1E/DgoM5z4b1CXnGLCxi12pgRM4IjA1McasZHU6TnBNYZdtm6Eb1Z2Se0Wy7YQh3YkZyiFsHxBUd4EfKpm0ure5BMTq+OuOo+Y6ild+JcNvNPvCwsxwVc4DHPQq4wevkazf8mx6VNtdXMLKdSN2rOqt6q5OV8xmovg1/ktUckXrf7Hbxy2aNkwTpJ2+fyqb4TxBJlOhtRRtDeYYDy+RB+tKqczB4+xuysNwmMsSBFMemYnO2/XSdxWOSZNF/dxYIV0ilXPjgFG6fIVXGFSZoyT5Y1faY8kVouZdKk10NUNzJeCKIsegBJ9MDPTx2rrK4beyvuK8wiS+mU5Kxwgei97LY82JZBj0qPv7y2llVJiOzCsWyQAcbAn9xxuTkeVLtpxFzE8rEnU5cAdcmTuDAHjIxP8A6Ypj4d7Pz2Yurm4aBkBdjgERjGw38QPGrvbinbIe9NxaXXf8EaJzLwuXf8l3CT1OkjT/AMJUfWpjknlhrqeO1beONlnu2HQsPgiJ/iPAComysJL2dLLh0Tdmja5JZhuxP9ZKR0HQqvjtttX0Byhy3FYW6wx7nrI5+KVz8TN8/wB1aIY62/nZky57SS+VE0oxWaKKuMoVVPtFQWV8l30iuIzFIfJ0BZCfpkfhVrVXXtaIc2MEq/8A48s/2jeBZVyiHyDN/CpRezkuiv8AljhBuZDdTL3TtGp6hPP5t4+lT3MlwQFRNtvDbFMRRUGwwB5dBSTxCTWzFj47b+vl9K0VSM92xe47w6NoDckEyxlGznqoYagfDIBrujugVIQdSGBPkw2+Vd8nDmmilRQQGRgT6ldh50scInDQJjroUHcdVJX8NqraJ3os7l+9BiVM95RvnrUhIcUq8tN3ycg90beI26Uynero9FT7PZao/i/CIbpdEyBgNwehU/qkbiuoZrYK6RsT7r2eo8fZ+9T48mbUuf2T/LFKfMK8RshEJG1xwuHhmAyUI6DV1Ueh2q3S3rXTHErAh1VlIwVIyGB6gioSxprRZHI72S/s05pPEbFJnK9qCUlVeisDtsemVwfrTVVR8MtF4Rxa3S1De6cRBUxknEUidCrePXod8E77CrcrLVGkzRRRQBRRRQBRRRQBRRRQBWueIOrKwyrAgjzBGDWyoXmXmq1sUL3Myptsmcu3oqdTQFB80cfNvaNwqTUWt52jfOPtIQxKYPUEArj5V1+zLkpLgtMzkwBlKocd4gE6ZUORkZB/h1qE9pHGob3iCTNDJbq8ah9enVjfS5CnyIyD4AVY/sfvmED2kxXtIW7uP6yM9GHmvgD8qoyritGjC7lskuL8hW0yldCgFtWwx3tt9vPAzUVb8nXcMn2VzqhIx2b6srt91vn4HwqxM15xWRo3xyNbE+Hl8NiK4UMuQwB81IOR8jipPhXBTHcT3DlSZAqIFyNMa5ODnqSzEk/Kpdh3x8q9N03qMVSolknzabAtgVUntP5mDxGKJidTaNuhGATg/Lb60yc781iOKRYXGdJGoEdSCMD5dfpVQxWD3LBy+mFBvIfE9W058ievoKsxpP4n0iE7j8K7ZyJxR4HSOML9lIrnIzqaMdGHkCWP1q3eXuZLzikRS1ito2IwzPLkp5kRBcn+FVlw+KOWWZoU1RxRFY0YZ7UnrknoSNTZ69PlUU1jNFIjRGSNm6YJDKT4al3+tbfbTSbR5zytNpM+qeS+VY+Hwdmh1yMdUsp+KRz1J9PIUwV8nvz1xeMiJryZSvnjIHmW05I9a65OY+NyZHvE5GnWCpAVlHirqAD16A71OmVWfUtFfM/JntC4uJgkbm7B6pJvgZ3y+xX6mrAteH3N0SeKX8oU79hbfZx/slx3iK6otnHJLssu/wCLQQqWmmjRR1LMB/E1UXtS58hvIfdOHq1w+tX7RFYiNkYFdOBuSRjy61F+0GDhVqqW1vZ5mnKgyszM6JrAYqZGOGIyB4CuTiHMIDLbcMxb28eFMqBdTt6FupPi56+Fd4nOSHHhfEPebZZFONaY3xkN0YEeYORXA0EMI13EqLg53IGarW85kmtmliinbS3fyFUt2hHeHkATucDrUnywqSXMMcseubBmkkkbUSCndABG3xA48NqtU/BU4+RluebIURjawSzgdWVW0f756/TNIvD7lUVjN9nlmIUqw0hjnGSo8zVkm+gMhjFwgdTgx5G302rL2RcbFHHzFSavycTSIHlviUZm7jq2Rg4IPlTwFpWbgg19oIQHG4YKMg+hG9SC3kqr06DocnpUo2uyMlfRNMteh6VGxcU8GXp4iu23u1Y4AIqVog0zpVK6olrUq59MV6u72OCNpZmCogLEn0HQeZPTFGwjgkdbri9hbE/msclyw/WJCpv6dfwqz6RfZbwX7I388Y96uiz6j8SRNjQg8hpVTinqsbduzYlSozRRRXDoUUUUAUVCcx822ljj3qdYywyq7lmA22VQT1pRuedb+824ZadlH/8A0XYKgj/w4xufmfwolfQbosmlvmjnezsRiaUNJ92GPvSsfDCjp8zikmbla7nJN7xW4bO5jh+zTfw28PpXZwPla1s8mGM6z1djqc/3m6fSrVib7K3kSOXifHeL3ikwdnYRn4Q/emYHxY4IXbwxmqzWwVOyuZpGluGml1vISRiDUNs9cnT16Vc9w9UhzHMNES53Pak+nbTkn/hU12UFE5GTkKl3cNM7yuSzMc79f9AYFN3KvOCxxxxXAcGM/YXCHvwhuoP6S5x3TkfhUDFpitZHI71wdCD9GNGBY/VgF+hrisbNpW0L1679P9evQeNZ5q+zRjdbRetnzRdKRrC3CH4ZbcA5B6aoicjy2JppteKu6K3YsufBxhhjzFVByr7OBJL9pcSoOqGNcatPxDUT3HU9VI8iM1ZFhySIxpF9fFOukzeP7QUMPlnFYpwiumehjyNrcSSvuLMg6AHzI2+p+tKXMHNgRcPMq52wDkt6BBuc9Kn/APsJak5l7af+2mkcf7rNp/dXPxO2htVYWtuiELqJRF17fogDOaqcUu22aYTb/TFL6lbcR4a9zL2s/wBhAAuIxjXjG+vGy51HP+VRV/KbuRLOxXueJA29Sf1R5+NZ4rxG4v5fd7cFgTlgvifOR/Ifh86svkzllLGHGxmbeR/P0HoP8634MEpU5fY831PqYxTjDz2/n/og7jgSWSRLH1XctjdydiT/AIeVcM1mMuGbRoBZTg+Azj1z/hTfxyw7Z9H6m3zzXHccJFw8avlWiAMhU9WHwD8Rq+g863OJ5vI4eTuDvH2l1chdcygBT/VRj7pz5jG3pXLc2/8AtGQJgrbxk4C5VT88dfl4VLcw3LSMLSPdmA7Rh4DbP7qm+G2KwoEQYA/E+p9a6oro45eTzwzhkcCBIY1RfHA6+pPU11SmtwjzWm/kWKN5G2VFLE+gGan0QKf52uRJezNuezUQrjwJBLnP6qlvqRUM1wUzL0yo7LxXQNgh9QN8028WsXFlbIMLNdzGSTPjrBYhvHAGkH0FK11pkkxtGGcBl6iJs5LL6YFZpd2aV1RxvYDQC7ZeTvBuoACsXB8QwIxipflLg1xdGS5gl0SxkacjZtuhPhsBXTHww3dwsbjSzIdbIBjYjD4PmFwfHcVLez/i0drFKkilY+3KibHcJwAAxHw7Dr03okr2cb0RPFryOaTRfw+7XI2EoGUYj9NPEeo/Gm3lHiEUOmBokj7Vu5LDloZjjwPVW2+E02nh8FwqsyxyqN1yFYfSuTh/KttbzGWEMhPVFY9mfXR0q1Rd2ityTVHeE36VujjHlWzFZAq0rMPCpG4FaoLdVJwMZroxXoLXAzVIQoLE4UDJJ6ADrUZydw2TiNyLyZR7jFqFujqD27EYMhVvujfFeILP/a0xgjJ9yhYe8SA/l3ByIoyPu/pN9BVqQQqihUAVVAAA2AA6ACqMk70i/HCts9quBgUVmsVSWmaKKVeb+dorNlhRTPdP8ECfFv4ueirt1NAM8sqqCzEKoGSScAD1JpCvPaXHKzw8Nhe7kG2sd2BD5tIeo+XXwpJ4zw3ivE5cX0ywW2R9jE2Qfp4n1Yn5U02NgtrbmK0VUIU6cjILY2L75O/XerY4m+yqWVLo38L4G3am7vpFmu2XSCB9nCvXTED8/iO5rdwzmCOd5Y1yJIm0sjdceDDzUjcGtHBOKi6gV2GCcq6H7jqcOv0YGlPnbleb84s3ZJV/ROCQN8EjqPIGrapfCV3yeywGatLyVX/K3tC7Zo47hVXWNOoE5EgzsynoGxsfmKeIp1cBlIIPQjofrUoyT6IOLXYTvsT4V898djZ5G0nux7MT4apWH86vziMZeNlVsEjr/wDVVZbcDa4ivnjUMXkKptjV2XivzOahkV6LMboXLu1aeKV4/htggwASSp2HywAWPqzVy8MjdGSdDnQc7bkqOu3iMHBXyPlvVkezGwaG1czJo1uT3hglAoHez0Gc1Dry9FKM8NuBJcAtmAoyrNpLENbudiyrscH9xwaZw0mXxltotzlTiiXNurKoTUoyF6HYDKkb48PMYxU6KqD2X8figlaG4YQuwB0yal0v0OkOABnAyOnl5K987cw9hbr2GHmnYRwgbjU33tvBRvXnyg+VHoRyJxtknxXiscKFncIq/E7HAH+J9BVc3F5c8SLpbare2zh5nBEsvTOgHoMV1z8MS37OW4W4vJzshOWCsfHTsiDf4iNqROceZrhrpWikCNEN1jdigIP3iQFY+HStWP0yj8UtmbJ6pyXGGkWnwHgENnHohXHmx+Jj5k1JE1A8oczJewhwQJBtIn6J8x6HwqdzW+NVo86V3s471xGTKfBcfMlhgfUmuHiN4LWAn+sbf5s3U/IdPoK6b+4GtQRlEBdvQ47gHqSSfpUPwpDcztLIBoXoMeI6UYRJct8IMaa3/KP3mJ9d8VOKoryOle0aupULNnSk/wBpN2TbrApwZmXV6R61B/EsopuaXFIXGW94nZ/AXUECYORiM9o5+rHH92oz6Ow7I72munvNrHqZQkUjKV6hsYT960p8OV3kYHSJIkAAG4k19Q3oRt6E0z+0O2MvEIlXfTCM4/Wcjf8AGoa84P2U6ygsIzhNQz3H8MnyPTfzqmS2WxejfwntIrlbpR9lDpjmU/EgdsHbxAJznyFNvLVnHby3FjOoIlZpYyR3ZUbqu/3l8R8jRy9wftImMgGtso/k6EHKn03yPI4qB5k4dfSrHDEQWtDtviV+uhwx2OUG4HjmpU1s5aeju4pyLJA7SWMkgRviiV9LLnr2ZOx+TfjXLZ3kwbQ9zMCvx5cJKo/SMUqkMB5oTTLyRxe5niYXURR4yFJII17dcf4VMcR4ZFOpSaNXU+Y/geo+YqSgntEHKtMjI4rzQjwXMcykZAlTTqBG3fTp+FMSZ2zjPjjpXm1hVFVEGFUAAegGBWOJX8UCGSZgq+HmSegUDck+QqdUQ7NssiorO7BVUEkk4AA8zSdwxrzjMrpasbewHckmx35N9+zz4kbegO/lU/HybPxRQ94z21tqBW3XGuVQesrfdz4KOg9ellWVokMaxxIERAFVVGAAPIVRPJekXwx1tnPwLg8VpAkEC6Y0GAPE+ZJ8STuTXfRRVRaFYrNYoDj41xAW9vNO3SKNnOf1VJ/lVOezlPeBNxCZAZ55XIY+CbDSvkAQR9Ksf2o/0Te/2LfypP5E/o61/sxVmLsry9Ew5rGTXqSgVpszULdzObS6RukFy+lx+hMR3WB8A2nBHng+NNXWlf2gfmf/AK0P/VWmdOgqKeydaETmzkNZXkmgIV2G6Y7rNnPUdCcdfPB88pnAOZLhO0ttbRyE5TOBplU5wR5PjB9T61dUtVL7UPzq3/b/AJrVc1W0WQd6ZJxc6M9vducBlRTGPEGQaceumUMKaOW+Hi1tI0YgaUy5PTJ3Y7+pqn4/yr/2o/8AcVa/tA/o+f8AZ/mKQk+zkorpCFzvzLLcoTDlbYHH60uDufRf40v8E47c2jB7adkwOnVRnrhTtv51uH9Ht8x/zVFQdB8qR+J7LUq0hlvefL6YntpIpAwwVeGMqR67Z/fW7lHmS3gnMt1G+VH2Qj3ijz8WmMnuk+lKh6mvbdKk8cfAvwPfOftH7VOzsyyhh3nwQ2/UDypHs+DXEya44yY9WnUSApbqRk9a4WqybH+irX9p/wDnNQk2wkorQpcKefh1xHK6lVzhsbq6/eGR443xVz3nG4Y7Y3OsGLTqB889APUnakLmT8xm/u/81cS/0LF/bL/1DSL4kJLlQ5uJGjjDH7R2DP6s3RdvBRtn0qf4fbCJAg8P41HQ/lIv7386mlq1FLPSE1v0+VeE8K2HpXbFHFxe6EUMsp6IjN+AJpH4W3ZJwuEjLyyNMx+aMxz698fhTLz5/R91/Zn+Ipff8vwj+yb/AKQqEnsnFaDmuLsuIQzH4Jo+z+TxnUPqQdqkW4OZLGSGTOWLEYO+CcjJI6/4Vye0bpa/+ZX/AJWpmi+Bf2R/Ci7YfSI7k65DQ6PvISDnr8zW7j3AkuTGTI8bRtlWjbB9QfwqL5X/ADiX5f8Ayps+9XU7RF6ZkDavSJWR1FbPA1OyNEDzDzVDaBhhpZdgI0GSWb4QSOmfLr6VNcm8oSO63nEu9P1ih+5bg+ni/m34VX3A/wA64d/52X/5V9ACs05tmiEUgFZorAqssM0UUUAVjNBrF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2" name="Skupina 21"/>
          <p:cNvGrpSpPr/>
          <p:nvPr/>
        </p:nvGrpSpPr>
        <p:grpSpPr>
          <a:xfrm>
            <a:off x="539552" y="4149080"/>
            <a:ext cx="3744416" cy="2376264"/>
            <a:chOff x="539552" y="4149080"/>
            <a:chExt cx="3744416" cy="2376264"/>
          </a:xfrm>
        </p:grpSpPr>
        <p:pic>
          <p:nvPicPr>
            <p:cNvPr id="17412" name="Picture 4" descr="http://tombrezsny.files.wordpress.com/2013/11/head-scratching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71600" y="4149080"/>
              <a:ext cx="2525437" cy="1440160"/>
            </a:xfrm>
            <a:prstGeom prst="rect">
              <a:avLst/>
            </a:prstGeom>
            <a:noFill/>
          </p:spPr>
        </p:pic>
        <p:sp>
          <p:nvSpPr>
            <p:cNvPr id="6" name="Zástupný symbol obsahu 2"/>
            <p:cNvSpPr txBox="1">
              <a:spLocks/>
            </p:cNvSpPr>
            <p:nvPr/>
          </p:nvSpPr>
          <p:spPr>
            <a:xfrm>
              <a:off x="539552" y="5661248"/>
              <a:ext cx="3744416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sk-SK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Manifestuje kognitívny stav*</a:t>
              </a:r>
            </a:p>
            <a:p>
              <a:pPr lvl="0"/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vyhodnotenie </a:t>
              </a:r>
              <a:r>
                <a:rPr kumimoji="0" lang="sk-SK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miery (ne)istoty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414" name="AutoShape 6" descr="data:image/jpeg;base64,/9j/4AAQSkZJRgABAQAAAQABAAD/2wCEAAkGBhAQEBAQDxAPERASDhASDw8PEg8QEA8QExAVFBQREhMXGyYeFxkjGRIUHy8gIycpLCwsFR8xNTAqNSYrLCkBCQoKDgwOGg8PGiolHyQqLSosLzAsLC0pKTIsLywsNCo1KjUsLCwsKTIvLDUsNSksKiwpLC8sLCwpLCwtKSkpLP/AABEIAMQBAQMBIgACEQEDEQH/xAAcAAEAAgMBAQEAAAAAAAAAAAAABgcCBAUDAQj/xABBEAACAQEFAwkECAQGAwAAAAAAAQIDBAURITESQVEGBxMiUmFxgZEyQsHRFCNigqGxwvBDcpKyU2Oi0uHxFSSj/8QAGwEBAAIDAQEAAAAAAAAAAAAAAAQFAgMGAQf/xAA0EQACAgIBAgMFBgUFAAAAAAAAAQIDBBExEiEFE0EyUWFx0SKBobHh8AZCkcHxFBUzUmL/2gAMAwEAAhEDEQA/AJBUi4SaawwbUk90k8D1s9olCUZweEovFM7PLC7dioqqXVqZS7ppfFfkyPQlhl6d6K6ScZaO0psjfUp+8se6bzjaKamspLKcezL5G6V1dV6SoVFOOa0nHtR+ZOql5QVB108YKm5LvwWnjjkS67Opdzm8zDdM/s8Pj6EZvzlZWpWmUKbh0ccItSjj19W8dd+Hkelm5cv+JRXjTl8H8yI1qm25OTxlJty723mzGlPc9V+K4kXzpb5Og/26joSce6X7ZZt135StGKpuSlFJuMlg8OK4o6BV1ht0qNSNSD60X5Nb4vuZZF32+FenGpDRrNb4vfF96JVVnVzyUOdh+Q+qPsv8DZABuK0AAAAAAAAAAAAAAAAAAAAAAAAAAAAAAAAAAAA1L1sCr0p03q1jF8JLNP1K2rU2m01hJNp8U1kWoQrlhduxVVWK6tT2u6a+az8mRr4bXUXXhOR0ydT9e6+ZHozx8d6Nj/yNSNKdFPqTlFtcGnjl45ehqTyzXn3oxq1Ek5bksSJvR0TgpNbRwql5bNr16uCpv88fVnYmnqtVp39xDK09qUpPVtv1ZKbrtfSUot+0urLxW/zRrTJc4aN2E8Vijtcm77+j1MJP6qbSn9l7pr49xH9rZeO5vPufE9kzZGTT2iFfTGcXCXDLcTxzWa3NH0ifI6/cUrNUeaX1Te9b4eW7/glhZQkpLaOMyKJUTcJf5PkpJLFtJcXkfcSG84d54QhZovOfXqYdlPqrzax+6Ra7L2qx6qqTjJdmTSkuOCNMr1GXSWNHhU7qVbvW/gW2Cv7PyrtUffU1wnGL/FYMltxX1G0wxyVSPtw/Uu5mcLYy7EXIwbaI9T7r4HTABtIIAAAAAAAAAAAAAAAAAAAAAAAAAAANO97vVejOnvaxi+E1mn++JuA8a2tGUJOElJcoqmpFptNYNNpp7mtUcy/K2zRlxl1V5kx5Y3b0dVVYrq1de6otfVZ+pX/KWvnCHBYsq7F0to7vDsV8YzRwzqcnakulcIptSjJtLPDYi5bXomcsnfNNdaqWitWksY06OwsdNqq8/wDTF+phXHqkkSsu5UUysfojWkscmYUp+69Vo+K4nQvq7nZ69SluTxg+MHnH5eRzasd61WnyMn2ejVFq2CkuH3Rs06ri1KLaaaaa1TWjRY9w39GvRc5NRnTX1y3LBY7fg0n+JWNOpisV/wBdx6K1SgpKMmtuLhLD3ovVP0NsLOjuV2VhrJSjw0fb4vF2ivUqv3pdVcILKK9EjQljk1k1mn+9x5W21qnFSfFem89dpNYrNNZPuI7e3suoQUIqK40dCzWlTWOjWUlwZvWG3zozjUg8JL0a3xfcR+NRwltR+8u0uHidOlVUkpJ4pmyMiHdSl2fDLSuu84Wimpw8JR3wlvTNwrO573nZqinHOLynDdKPz4MsayWuFWEakHjGSxT+D7ywrs618Tj83DePLa9l8fQ9gAbSAAAAAAAAAAAAAAAAAAAAAAAAAAAAaN83cq9GdPfhjB8JrT5eZQ18VdqvUx1jJxweq2cmn6H6HNS0XTZ6mdShRnjrt04Sx9UR7qfM7ouPDvEv9InGUdp/gfnfAuTmuu7orCqjXWrVJ1PurqR/tb8zqV+RV3z9qyUfux2P7cDrWWywpQhTpxUYQiowitFFLBIwpocJbZI8R8WhlU+XBNd++yN8urs2qca8VnT6s++Enr5P82QNlw2ihGcZQksYyi4yXFNYMqa8bFKjVnSlrCTWPFbn5rB+Zhkw0+oleC5HXW6nyuPkaMnsvH3X7Xc9zMpM+yMJywTb3LEib7F+orezhX7Wxko8Fn4nrc1rxXRvVZx8OHkcy0VNqUpcWfKVRxkpLVMehk3qRJmfKFo6N5+w31vsvteHEwpVlOKktGvTuDMd6NripLTOwpHZ5OX87NPCWLpSfXXZfbXx4kTsNp2Wqcnk/YfD7D+B0VI3wlruiqyKFJOua7Fu06iklKLTTSaazTT0aMiDclOUXRNUar+qk+pJ/wAOT3fyv8CcljCamtnG5WNLHn0vj0fvAAMyMAAAAAAAAAAAAAAAAAAAAAAAAAAAAAACGcvrr9i0RX+XU/TL815omZr3hYo1qU6UtJxa8Hufk8H5GuyHXFolYeQ8e6M/T1+RT7NC96+zTa3yyOnarPKnOVOawlCTjJd6eBHL7r4z2d0V+JVP3H0GD2upHNCR9wJDyDub6TbqMWsYU30tThs08Gk/GWyvM9itvSNVs1XBzfCWyX3pyL6C77POMfraVNO0pay23tSb/llLDw8CJMvOcFJOMkmmmmno09UyoOUtzOy2iVPPYfWpPjB6LxWnkb8mrp+0ir8Gz3duqx9+V9Pu/fBx5xxWDNyw2ty6kvbS17S7XzNVnlJPJp4STxi/3uIqemX9lamjuJkz5I8o9rCz1nnpSm967D7+HoQOyWpTjjo1lKPBmxGW8kwm4vaKPKxo3RcJ/wCC4QR7kryi6ePRVH9dFa/4kV7y7+PqSEsIyUltHH3VSpm4S5AAMjUAAAAAAAAAAAAAAAAAAAAAAAAAAAAAAQHnCu3o5q0pdWawqfzxWT80v9JVFae1Jye9n6Ivm6KdrozoVcdiaWcWlKLTxTi+OREZc0Fj3V7UvOi/0EG2iTluJ1GB4tVXQq7W9r8vQqRItfmkufYoVbTJdarPYg/8unq14yb/AKUfJcz1n3WmuvGNJ/BE2uu7oWejSoQ9mnCMU3q8Fm33t4vzMqaZRluRr8S8Squp8up8vv8AI2jgcs7i+lWduKxq0sZ0+Mlh1oeaXqkd8EqUVJaZQ0XSpsVkOUUOzFkn5d3F9Hr9JBYUqzclhpGp70fivF8CMMppxcXpn0nGvjfWrI8MwjUcJbcfCS7UeHidalWUkpJ4p6HJZ9s9o6OWfsSfW+y+18xGWuwyKepdS5O7QtEoSjODcZRacWtUyyeT1+xtVPHJVY4KpD9S7mVepG1d14zoVI1KbwkvSS3xfcyXXZ0P4HP5uIsiH/pcfQtwGldN6wtNNVIeEo74S3xZpX/yts1icI1nJzmm1CmlKSivekm1gscid1JLZysabJT8tJ79x2gRSHOXYXq6y8ab+DZ7w5w7vf8AFmvGlW/2mPmQ95teFkL+R/0JIDGnUUkpJ4ppNPimsUZGwigAAAAAAAAAAAAAAAAAAAAAAAAAAAAAAAAHOv66I2qhOjLJtYwl2Zr2X+9zZTNooyhKUJrCUZOMk9zTwaL3K95yLhwatcFlLCFZLdLSM/PTyXEh5Ve11L0Ok8CzfLs8iXEuPn+pBGYMzZiytO2R7WG07LVOWnuP9L+B0UzizjiblktmKam+tFa9pcTbCXoyvyaNfaidu7OUM7FJ1I5prCVNvBT4Lua4kZvK31K9aVarLanNtye7uS4JLJI+2iu5vHduRr1NV5/keOxtpehnXiQrjKxr7TXd/wBjNGaPNHpEzI5edwVNqyWaXGz0v7Eb5xeRlTasFlfCko/0tx+B2i1j3ij5/eum2S+L/MAAyNQAAAAAAAAAAAAAAAAAAAAAAAAAAAAAAPC22OFanOlUWMJxcZLufxPcA9TcXtFHXvdk7NWqUZ6wlk+1F5xkvFGiyz+cS4Omoq0QX1lFPbw1lS1f9Lz8MSsGU11fly0fSfDcxZdCn68P5/vuYswaM2Ymks0fDzq7vE9DCtp5oLkxn3iz6jOJgjOJIKkt/m9q7VgpLsyqx/8ApJ/qJIRDmxqY2Oa7Non+MYMl5Z1+wjhc1ayJr4sAA2EQAAAAAAAAAAAAAAAAAAAAAAAAAAAAAAAAA+Simmnmnqno0UzytuX6JaZ044bEkp0881CTfVfg015ItTlDfsLHRdWectKcN857l4b2ymrfbZ1qk6tWW1Obxk/guCWmBBy5R0l6nV/w7TapSs/k4+b/AENZmJkzErjskDCt7L/e8zMavsvwB4+D4jNHnEzRIKhll81VT6m0R4VoS/qhh+knJXnNTV61qjxjRl6Oa+KLDLGn2EcV4mtZU/u/JAAG4rwAAAAAAAAAAAAAAAAAAAAAAAAAAAAAAeNrtcKVOVSpJRhCLcm9yR7GFWlGScZJSi9YySafimGex1tb4Ka5SX9O2VnUlioLKlDsQ+b1f/ByGWxenN9ZK2Lpp0JcaecfOD+GBDr15vrXRxcEq8eNP2vODz9MSqtosT2+53+D4nhyiq4Pp16Pt+PH4kWZietalKDcZRcZLVSTTXkzyIpeJ7B8lo/BgA9POnovA9EedLRHojeiolyTbmtqYWmtHjZ8fScfmWcVPzb1MLdFdqjVX9sv0lsFjj+wcf4utZG/ekAAbypAAAAAAAAAAAAAAAAAAAAAAAAAAAAAAAAAAAANO8LooWhYVqUJ98l1l4S1REL15rqcsZWaq4PsVOtHyks1+JOwa51Qnyibj5+Rjf8AHJr4en9Ckr15KWuzYupRk4/4kOvD1Wnmcg/QmBw715G2O0YudJQm/fpdSXnhk/Qhzw/+rOjxv4kXF8fvX0/UpKlp5v8AM9UWDHmlW3L/ANp9HjjFdGnPDg3tYfgdix82tihhtqrVf25uK9IYHkceZlb4tjJ7Tb+S+uiD8hauzb7P3ucfWlJFxmhYrhstBp0qFKDWklFbS+88zfJlUHBaZzmflRybFOK120AAbSAAAAAAAAAAAAAAAAAAAAAAAAAAAAAAAAAAAAAAAAAAAAAAAAAAAAAAAAAAAAAAAAAAAAAAAAAAAAAAAAAAAAAAAAAAAAAAAAA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19" name="Skupina 18"/>
          <p:cNvGrpSpPr/>
          <p:nvPr/>
        </p:nvGrpSpPr>
        <p:grpSpPr>
          <a:xfrm>
            <a:off x="539552" y="1553343"/>
            <a:ext cx="3600400" cy="2235697"/>
            <a:chOff x="539552" y="1553343"/>
            <a:chExt cx="3600400" cy="2235697"/>
          </a:xfrm>
        </p:grpSpPr>
        <p:sp>
          <p:nvSpPr>
            <p:cNvPr id="7" name="Zástupný symbol obsahu 2"/>
            <p:cNvSpPr txBox="1">
              <a:spLocks/>
            </p:cNvSpPr>
            <p:nvPr/>
          </p:nvSpPr>
          <p:spPr>
            <a:xfrm>
              <a:off x="539552" y="2996952"/>
              <a:ext cx="3600400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čoraz dostupnejšie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16" name="Picture 8" descr="http://www.mint.com/blog/wp-content/uploads/2012/04/going-down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856692" y="1772816"/>
              <a:ext cx="1419164" cy="1085876"/>
            </a:xfrm>
            <a:prstGeom prst="rect">
              <a:avLst/>
            </a:prstGeom>
            <a:noFill/>
          </p:spPr>
        </p:pic>
        <p:pic>
          <p:nvPicPr>
            <p:cNvPr id="17418" name="Picture 10" descr="atm, bank, business, buy, cash, coin, conversion, dollar, ecommerce, economy, finance, financial, money, price, shop, sign ico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660531" y="1553343"/>
              <a:ext cx="615325" cy="651521"/>
            </a:xfrm>
            <a:prstGeom prst="rect">
              <a:avLst/>
            </a:prstGeom>
            <a:noFill/>
          </p:spPr>
        </p:pic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475656" y="2349534"/>
              <a:ext cx="960313" cy="57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Skupina 20"/>
          <p:cNvGrpSpPr/>
          <p:nvPr/>
        </p:nvGrpSpPr>
        <p:grpSpPr>
          <a:xfrm>
            <a:off x="4644008" y="3933056"/>
            <a:ext cx="4608512" cy="2664296"/>
            <a:chOff x="4716016" y="3933056"/>
            <a:chExt cx="4608512" cy="2664296"/>
          </a:xfrm>
        </p:grpSpPr>
        <p:sp>
          <p:nvSpPr>
            <p:cNvPr id="16" name="Zástupný symbol obsahu 2"/>
            <p:cNvSpPr txBox="1">
              <a:spLocks/>
            </p:cNvSpPr>
            <p:nvPr/>
          </p:nvSpPr>
          <p:spPr>
            <a:xfrm>
              <a:off x="4716016" y="5661248"/>
              <a:ext cx="4608512" cy="9361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už využité pri niektorých úlohách ľudského počítania (</a:t>
              </a:r>
              <a:r>
                <a:rPr lang="sk-SK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sumarizácia</a:t>
              </a: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textu**)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64088" y="3933056"/>
              <a:ext cx="2339752" cy="169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Skupina 19"/>
          <p:cNvGrpSpPr/>
          <p:nvPr/>
        </p:nvGrpSpPr>
        <p:grpSpPr>
          <a:xfrm>
            <a:off x="4644008" y="1556792"/>
            <a:ext cx="3744416" cy="2160240"/>
            <a:chOff x="4716016" y="1556792"/>
            <a:chExt cx="3744416" cy="2160240"/>
          </a:xfrm>
        </p:grpSpPr>
        <p:sp>
          <p:nvSpPr>
            <p:cNvPr id="15" name="Zástupný symbol obsahu 2"/>
            <p:cNvSpPr txBox="1">
              <a:spLocks/>
            </p:cNvSpPr>
            <p:nvPr/>
          </p:nvSpPr>
          <p:spPr>
            <a:xfrm>
              <a:off x="4716016" y="2996952"/>
              <a:ext cx="3744416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sk-SK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Odkrýva, na čo presne sa riešiteľ sústredí a s čím má problémy</a:t>
              </a:r>
              <a:endParaRPr kumimoji="0" lang="sk-SK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423" name="Picture 15" descr="http://elsevierconnect.com/wp-content/uploads/2013/01/656_eye-tracking1-1024x742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384274" y="1556792"/>
              <a:ext cx="2212062" cy="1440160"/>
            </a:xfrm>
            <a:prstGeom prst="rect">
              <a:avLst/>
            </a:prstGeom>
            <a:noFill/>
          </p:spPr>
        </p:pic>
      </p:grpSp>
      <p:sp>
        <p:nvSpPr>
          <p:cNvPr id="23" name="Zástupný symbol obsahu 2"/>
          <p:cNvSpPr txBox="1">
            <a:spLocks/>
          </p:cNvSpPr>
          <p:nvPr/>
        </p:nvSpPr>
        <p:spPr>
          <a:xfrm>
            <a:off x="0" y="6597352"/>
            <a:ext cx="601216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al. (2009) </a:t>
            </a:r>
            <a:r>
              <a:rPr lang="sk-SK" sz="800" b="1" dirty="0" err="1" smtClean="0"/>
              <a:t>User-Oriented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Document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Summarization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through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Vision-Based</a:t>
            </a:r>
            <a:r>
              <a:rPr lang="sk-SK" sz="800" b="1" dirty="0" smtClean="0"/>
              <a:t> </a:t>
            </a:r>
            <a:r>
              <a:rPr lang="sk-SK" sz="800" b="1" dirty="0" err="1" smtClean="0"/>
              <a:t>Eye-Tracking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Zástupný symbol obsahu 2"/>
          <p:cNvSpPr txBox="1">
            <a:spLocks/>
          </p:cNvSpPr>
          <p:nvPr/>
        </p:nvSpPr>
        <p:spPr>
          <a:xfrm>
            <a:off x="0" y="6453336"/>
            <a:ext cx="7452320" cy="2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sk-SK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Martinez-Gomez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Analysis and Inference on Gaze Data</a:t>
            </a:r>
            <a:r>
              <a:rPr lang="sk-SK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Natural Language Processing Techniques</a:t>
            </a: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task sample base.png"/>
          <p:cNvPicPr>
            <a:picLocks noChangeAspect="1"/>
          </p:cNvPicPr>
          <p:nvPr/>
        </p:nvPicPr>
        <p:blipFill>
          <a:blip r:embed="rId2" cstate="screen"/>
          <a:srcRect b="4046"/>
          <a:stretch>
            <a:fillRect/>
          </a:stretch>
        </p:blipFill>
        <p:spPr>
          <a:xfrm>
            <a:off x="315714" y="2567444"/>
            <a:ext cx="3863280" cy="271994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Naša prípadová štúdia: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Pri určovaní významu slov, sledovanie pohľadu čiastočne identifikuje významné slová v kontexte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564904"/>
            <a:ext cx="4824536" cy="3201219"/>
          </a:xfrm>
        </p:spPr>
        <p:txBody>
          <a:bodyPr>
            <a:normAutofit/>
          </a:bodyPr>
          <a:lstStyle/>
          <a:p>
            <a:r>
              <a:rPr lang="sk-SK" dirty="0" smtClean="0"/>
              <a:t>Tradičná „</a:t>
            </a:r>
            <a:r>
              <a:rPr lang="sk-SK" dirty="0" err="1" smtClean="0"/>
              <a:t>crowd</a:t>
            </a:r>
            <a:r>
              <a:rPr lang="sk-SK" dirty="0" smtClean="0"/>
              <a:t>“ úloha</a:t>
            </a:r>
          </a:p>
          <a:p>
            <a:r>
              <a:rPr lang="sk-SK" dirty="0" smtClean="0"/>
              <a:t>(príprava </a:t>
            </a:r>
            <a:r>
              <a:rPr lang="sk-SK" dirty="0" err="1" smtClean="0"/>
              <a:t>trénovacích</a:t>
            </a:r>
            <a:r>
              <a:rPr lang="sk-SK" dirty="0" smtClean="0"/>
              <a:t> vzoriek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r>
              <a:rPr lang="sk-SK" dirty="0" smtClean="0"/>
              <a:t>Predpokladom je, že pri významných slovách budeme pozorovať odlišné správanie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en-GB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564904"/>
            <a:ext cx="3650936" cy="29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10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564904"/>
            <a:ext cx="3650936" cy="291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Naša prípadová štúdia: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Pri určovaní významu slov, sledovanie pohľadu čiastočne identifikuje významné slová v kontexte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564904"/>
            <a:ext cx="4824536" cy="3201219"/>
          </a:xfrm>
        </p:spPr>
        <p:txBody>
          <a:bodyPr>
            <a:normAutofit/>
          </a:bodyPr>
          <a:lstStyle/>
          <a:p>
            <a:r>
              <a:rPr lang="sk-SK" dirty="0" smtClean="0"/>
              <a:t>5 účastníkov, 10 úloh</a:t>
            </a:r>
          </a:p>
          <a:p>
            <a:endParaRPr lang="sk-SK" dirty="0" smtClean="0"/>
          </a:p>
          <a:p>
            <a:r>
              <a:rPr lang="en-US" dirty="0" smtClean="0"/>
              <a:t>V </a:t>
            </a:r>
            <a:r>
              <a:rPr lang="sk-SK" dirty="0" smtClean="0"/>
              <a:t>54</a:t>
            </a:r>
            <a:r>
              <a:rPr lang="en-US" dirty="0" smtClean="0"/>
              <a:t>% pr</a:t>
            </a:r>
            <a:r>
              <a:rPr lang="sk-SK" dirty="0" err="1" smtClean="0"/>
              <a:t>ípadov</a:t>
            </a:r>
            <a:r>
              <a:rPr lang="sk-SK" dirty="0" smtClean="0"/>
              <a:t> rozhodnutie na základe „rozlišujúceho“ slova</a:t>
            </a:r>
          </a:p>
          <a:p>
            <a:endParaRPr lang="sk-SK" dirty="0" smtClean="0"/>
          </a:p>
          <a:p>
            <a:r>
              <a:rPr lang="sk-SK" dirty="0" smtClean="0"/>
              <a:t>V 36</a:t>
            </a:r>
            <a:r>
              <a:rPr lang="en-US" dirty="0" smtClean="0"/>
              <a:t>% </a:t>
            </a:r>
            <a:r>
              <a:rPr lang="sk-SK" dirty="0" smtClean="0"/>
              <a:t>číta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sk-SK" dirty="0" err="1" smtClean="0"/>
              <a:t>ého</a:t>
            </a:r>
            <a:r>
              <a:rPr lang="sk-SK" dirty="0" smtClean="0"/>
              <a:t> </a:t>
            </a:r>
            <a:r>
              <a:rPr lang="en-US" dirty="0" err="1" smtClean="0"/>
              <a:t>textu</a:t>
            </a:r>
            <a:r>
              <a:rPr lang="sk-SK" dirty="0" smtClean="0"/>
              <a:t> </a:t>
            </a:r>
          </a:p>
          <a:p>
            <a:pPr>
              <a:spcBef>
                <a:spcPts val="0"/>
              </a:spcBef>
            </a:pPr>
            <a:r>
              <a:rPr lang="sk-SK" dirty="0" smtClean="0"/>
              <a:t>(v neistote aj niekoľko krát)</a:t>
            </a:r>
          </a:p>
          <a:p>
            <a:endParaRPr lang="sk-SK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31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Diskutujme, čo do </a:t>
            </a:r>
            <a:r>
              <a:rPr lang="sk-SK" dirty="0" err="1" smtClean="0"/>
              <a:t>crowdsourcingu</a:t>
            </a:r>
            <a:r>
              <a:rPr lang="sk-SK" dirty="0" smtClean="0"/>
              <a:t> a ľudského počítania môže priniesť sledovanie pohľadu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457200" y="3446462"/>
            <a:ext cx="4040188" cy="639762"/>
          </a:xfrm>
        </p:spPr>
        <p:txBody>
          <a:bodyPr/>
          <a:lstStyle/>
          <a:p>
            <a:r>
              <a:rPr lang="sk-SK" sz="2800" dirty="0" err="1" smtClean="0"/>
              <a:t>Benefity</a:t>
            </a:r>
            <a:endParaRPr lang="sk-SK" sz="2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457200" y="4086224"/>
            <a:ext cx="4040188" cy="2655144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Spresňovanie riešení</a:t>
            </a:r>
          </a:p>
          <a:p>
            <a:endParaRPr lang="sk-SK" sz="2000" dirty="0" smtClean="0"/>
          </a:p>
          <a:p>
            <a:r>
              <a:rPr lang="sk-SK" sz="2000" dirty="0" smtClean="0"/>
              <a:t>Urýchlenie riešení</a:t>
            </a:r>
          </a:p>
          <a:p>
            <a:endParaRPr lang="sk-SK" sz="2000" dirty="0" smtClean="0"/>
          </a:p>
          <a:p>
            <a:r>
              <a:rPr lang="sk-SK" sz="2000" dirty="0" smtClean="0"/>
              <a:t>Možnosti nových úloh</a:t>
            </a:r>
          </a:p>
        </p:txBody>
      </p:sp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>
          <a:xfrm>
            <a:off x="4922713" y="3446462"/>
            <a:ext cx="4041775" cy="63976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Otvorené otázky</a:t>
            </a:r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4"/>
          </p:nvPr>
        </p:nvSpPr>
        <p:spPr>
          <a:xfrm>
            <a:off x="4922713" y="4086224"/>
            <a:ext cx="4041775" cy="2583136"/>
          </a:xfrm>
        </p:spPr>
        <p:txBody>
          <a:bodyPr>
            <a:normAutofit/>
          </a:bodyPr>
          <a:lstStyle/>
          <a:p>
            <a:r>
              <a:rPr lang="sk-SK" sz="2000" dirty="0" smtClean="0"/>
              <a:t>Ako systematicky modifikovať existujúce „</a:t>
            </a:r>
            <a:r>
              <a:rPr lang="sk-SK" sz="2000" dirty="0" err="1" smtClean="0"/>
              <a:t>crowd</a:t>
            </a:r>
            <a:r>
              <a:rPr lang="sk-SK" sz="2000" dirty="0" smtClean="0"/>
              <a:t>“ úlohy?</a:t>
            </a:r>
          </a:p>
          <a:p>
            <a:endParaRPr lang="sk-SK" sz="2000" dirty="0" smtClean="0"/>
          </a:p>
          <a:p>
            <a:r>
              <a:rPr lang="sk-SK" sz="2000" dirty="0" smtClean="0"/>
              <a:t>Ako prístupy klasifikovať?</a:t>
            </a:r>
          </a:p>
          <a:p>
            <a:endParaRPr lang="sk-SK" sz="2000" dirty="0" smtClean="0"/>
          </a:p>
          <a:p>
            <a:r>
              <a:rPr lang="sk-SK" sz="2000" dirty="0" smtClean="0"/>
              <a:t>Ako budovať infraštruktúru?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484784"/>
            <a:ext cx="1644014" cy="171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7" y="1543382"/>
            <a:ext cx="18739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1471374"/>
            <a:ext cx="1266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2479486"/>
            <a:ext cx="1224136" cy="73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textu 4"/>
          <p:cNvSpPr txBox="1">
            <a:spLocks/>
          </p:cNvSpPr>
          <p:nvPr/>
        </p:nvSpPr>
        <p:spPr>
          <a:xfrm>
            <a:off x="3995936" y="1916832"/>
            <a:ext cx="864096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1841376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IT_basic_template" id="{93ED54B8-88A3-48C5-A344-0538870932A7}" vid="{EDF93AC5-DCAC-47F3-A229-D6AC38CF2E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237</Words>
  <Application>Microsoft Office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FIIT_basic_template</vt:lpstr>
      <vt:lpstr>Crowdsourcing posilnený sledovaním pohľadu</vt:lpstr>
      <vt:lpstr>Crowdsourcing je riešenie rozsiahlej strojovo ťažkej úlohy davom ľudí</vt:lpstr>
      <vt:lpstr>Crowdsourcing potrebuje viac spätnej väzby (pre zvýšenie kvality a rýchlosti procesu)</vt:lpstr>
      <vt:lpstr>Zdrojom spätnej väzby pre crowdsourcing môže byť sledovanie pohľadu, ktoré...</vt:lpstr>
      <vt:lpstr>Naša prípadová štúdia:  Pri určovaní významu slov, sledovanie pohľadu čiastočne identifikuje významné slová v kontexte</vt:lpstr>
      <vt:lpstr>Naša prípadová štúdia:  Pri určovaní významu slov, sledovanie pohľadu čiastočne identifikuje významné slová v kontexte</vt:lpstr>
      <vt:lpstr>Diskutujme, čo do crowdsourcingu a ľudského počítania môže priniesť sledovanie pohľadu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50</cp:revision>
  <dcterms:created xsi:type="dcterms:W3CDTF">2014-09-15T13:35:51Z</dcterms:created>
  <dcterms:modified xsi:type="dcterms:W3CDTF">2014-11-03T11:22:08Z</dcterms:modified>
</cp:coreProperties>
</file>