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tefanmitrik:Downloads:PerConIK_logy:logy:IdeEventStateChange-clean.csv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tefanmitrik:Downloads:PerConIK_logy:logy:IdeEventStateChange-clean.csv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KINGSTON:analyz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tus\Desktop\onto\PerConIK_logy\logy\New%20folder\analyz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k-SK"/>
  <c:style val="18"/>
  <c:chart>
    <c:title>
      <c:layout/>
      <c:txPr>
        <a:bodyPr/>
        <a:lstStyle/>
        <a:p>
          <a:pPr>
            <a:defRPr lang="en-US"/>
          </a:pPr>
          <a:endParaRPr lang="sk-SK"/>
        </a:p>
      </c:txPr>
    </c:title>
    <c:plotArea>
      <c:layout/>
      <c:barChart>
        <c:barDir val="col"/>
        <c:grouping val="clustered"/>
        <c:ser>
          <c:idx val="0"/>
          <c:order val="0"/>
          <c:tx>
            <c:v>Debug</c:v>
          </c:tx>
          <c:cat>
            <c:numRef>
              <c:f>Sheet2!$M$51:$M$70</c:f>
              <c:numCache>
                <c:formatCode>General</c:formatCode>
                <c:ptCount val="20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</c:numCache>
            </c:numRef>
          </c:cat>
          <c:val>
            <c:numRef>
              <c:f>Sheet2!$O$51:$O$70</c:f>
              <c:numCache>
                <c:formatCode>General</c:formatCode>
                <c:ptCount val="20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435</c:v>
                </c:pt>
                <c:pt idx="4">
                  <c:v>898</c:v>
                </c:pt>
                <c:pt idx="5">
                  <c:v>1180</c:v>
                </c:pt>
                <c:pt idx="6">
                  <c:v>1214</c:v>
                </c:pt>
                <c:pt idx="7">
                  <c:v>508</c:v>
                </c:pt>
                <c:pt idx="8">
                  <c:v>1109</c:v>
                </c:pt>
                <c:pt idx="9">
                  <c:v>1167</c:v>
                </c:pt>
                <c:pt idx="10">
                  <c:v>1250</c:v>
                </c:pt>
                <c:pt idx="11">
                  <c:v>901</c:v>
                </c:pt>
                <c:pt idx="12">
                  <c:v>409</c:v>
                </c:pt>
                <c:pt idx="13">
                  <c:v>249</c:v>
                </c:pt>
                <c:pt idx="14">
                  <c:v>64</c:v>
                </c:pt>
                <c:pt idx="15">
                  <c:v>26</c:v>
                </c:pt>
                <c:pt idx="16">
                  <c:v>38</c:v>
                </c:pt>
                <c:pt idx="17">
                  <c:v>49</c:v>
                </c:pt>
                <c:pt idx="18">
                  <c:v>25</c:v>
                </c:pt>
                <c:pt idx="19">
                  <c:v>4</c:v>
                </c:pt>
              </c:numCache>
            </c:numRef>
          </c:val>
        </c:ser>
        <c:dLbls/>
        <c:axId val="59813888"/>
        <c:axId val="59815424"/>
      </c:barChart>
      <c:catAx>
        <c:axId val="5981388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sk-SK"/>
          </a:p>
        </c:txPr>
        <c:crossAx val="59815424"/>
        <c:crosses val="autoZero"/>
        <c:auto val="1"/>
        <c:lblAlgn val="ctr"/>
        <c:lblOffset val="100"/>
      </c:catAx>
      <c:valAx>
        <c:axId val="5981542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sk-SK"/>
          </a:p>
        </c:txPr>
        <c:crossAx val="5981388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en-US"/>
          </a:pPr>
          <a:endParaRPr lang="sk-SK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k-SK"/>
  <c:style val="18"/>
  <c:chart>
    <c:title>
      <c:layout/>
      <c:txPr>
        <a:bodyPr/>
        <a:lstStyle/>
        <a:p>
          <a:pPr>
            <a:defRPr lang="en-US"/>
          </a:pPr>
          <a:endParaRPr lang="sk-SK"/>
        </a:p>
      </c:txPr>
    </c:title>
    <c:plotArea>
      <c:layout/>
      <c:barChart>
        <c:barDir val="col"/>
        <c:grouping val="clustered"/>
        <c:ser>
          <c:idx val="0"/>
          <c:order val="0"/>
          <c:tx>
            <c:v>Debug</c:v>
          </c:tx>
          <c:cat>
            <c:strRef>
              <c:f>Sheet3!$H$3:$H$7</c:f>
              <c:strCache>
                <c:ptCount val="5"/>
                <c:pt idx="0">
                  <c:v>Pondelok</c:v>
                </c:pt>
                <c:pt idx="1">
                  <c:v>Utorok</c:v>
                </c:pt>
                <c:pt idx="2">
                  <c:v>Streda</c:v>
                </c:pt>
                <c:pt idx="3">
                  <c:v>Stvrtok</c:v>
                </c:pt>
                <c:pt idx="4">
                  <c:v>Piatok</c:v>
                </c:pt>
              </c:strCache>
            </c:strRef>
          </c:cat>
          <c:val>
            <c:numRef>
              <c:f>Sheet3!$I$3:$I$7</c:f>
              <c:numCache>
                <c:formatCode>General</c:formatCode>
                <c:ptCount val="5"/>
                <c:pt idx="0">
                  <c:v>2112</c:v>
                </c:pt>
                <c:pt idx="1">
                  <c:v>1843</c:v>
                </c:pt>
                <c:pt idx="2">
                  <c:v>1888</c:v>
                </c:pt>
                <c:pt idx="3">
                  <c:v>2091</c:v>
                </c:pt>
                <c:pt idx="4">
                  <c:v>1597</c:v>
                </c:pt>
              </c:numCache>
            </c:numRef>
          </c:val>
        </c:ser>
        <c:dLbls/>
        <c:axId val="62207872"/>
        <c:axId val="62209408"/>
      </c:barChart>
      <c:catAx>
        <c:axId val="62207872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/>
            </a:pPr>
            <a:endParaRPr lang="sk-SK"/>
          </a:p>
        </c:txPr>
        <c:crossAx val="62209408"/>
        <c:crosses val="autoZero"/>
        <c:auto val="1"/>
        <c:lblAlgn val="ctr"/>
        <c:lblOffset val="100"/>
      </c:catAx>
      <c:valAx>
        <c:axId val="6220940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sk-SK"/>
          </a:p>
        </c:txPr>
        <c:crossAx val="6220787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en-US"/>
          </a:pPr>
          <a:endParaRPr lang="sk-SK"/>
        </a:p>
      </c:txPr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k-SK"/>
  <c:chart>
    <c:title>
      <c:layout/>
      <c:txPr>
        <a:bodyPr/>
        <a:lstStyle/>
        <a:p>
          <a:pPr>
            <a:defRPr lang="en-US"/>
          </a:pPr>
          <a:endParaRPr lang="sk-SK"/>
        </a:p>
      </c:txPr>
    </c:title>
    <c:view3D>
      <c:rAngAx val="1"/>
    </c:view3D>
    <c:plotArea>
      <c:layout/>
      <c:bar3DChart>
        <c:barDir val="col"/>
        <c:grouping val="clustered"/>
        <c:ser>
          <c:idx val="1"/>
          <c:order val="0"/>
          <c:tx>
            <c:strRef>
              <c:f>Hárok4!$B$26</c:f>
              <c:strCache>
                <c:ptCount val="1"/>
                <c:pt idx="0">
                  <c:v>Počet akcií</c:v>
                </c:pt>
              </c:strCache>
            </c:strRef>
          </c:tx>
          <c:cat>
            <c:numRef>
              <c:f>Hárok4!$A$27:$A$43</c:f>
              <c:numCache>
                <c:formatCode>General</c:formatCode>
                <c:ptCount val="1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21</c:v>
                </c:pt>
                <c:pt idx="16">
                  <c:v>22</c:v>
                </c:pt>
              </c:numCache>
            </c:numRef>
          </c:cat>
          <c:val>
            <c:numRef>
              <c:f>Hárok4!$B$27:$B$43</c:f>
              <c:numCache>
                <c:formatCode>General</c:formatCode>
                <c:ptCount val="17"/>
                <c:pt idx="0">
                  <c:v>1</c:v>
                </c:pt>
                <c:pt idx="1">
                  <c:v>350</c:v>
                </c:pt>
                <c:pt idx="2">
                  <c:v>640</c:v>
                </c:pt>
                <c:pt idx="3">
                  <c:v>836</c:v>
                </c:pt>
                <c:pt idx="4">
                  <c:v>573</c:v>
                </c:pt>
                <c:pt idx="5">
                  <c:v>284</c:v>
                </c:pt>
                <c:pt idx="6">
                  <c:v>638</c:v>
                </c:pt>
                <c:pt idx="7">
                  <c:v>476</c:v>
                </c:pt>
                <c:pt idx="8">
                  <c:v>627</c:v>
                </c:pt>
                <c:pt idx="9">
                  <c:v>410</c:v>
                </c:pt>
                <c:pt idx="10">
                  <c:v>284</c:v>
                </c:pt>
                <c:pt idx="11">
                  <c:v>85</c:v>
                </c:pt>
                <c:pt idx="12">
                  <c:v>18</c:v>
                </c:pt>
                <c:pt idx="13">
                  <c:v>4</c:v>
                </c:pt>
                <c:pt idx="14">
                  <c:v>2</c:v>
                </c:pt>
                <c:pt idx="15">
                  <c:v>1</c:v>
                </c:pt>
                <c:pt idx="16">
                  <c:v>1</c:v>
                </c:pt>
              </c:numCache>
            </c:numRef>
          </c:val>
        </c:ser>
        <c:dLbls/>
        <c:shape val="box"/>
        <c:axId val="62255488"/>
        <c:axId val="62257024"/>
        <c:axId val="0"/>
      </c:bar3DChart>
      <c:catAx>
        <c:axId val="6225548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sk-SK"/>
          </a:p>
        </c:txPr>
        <c:crossAx val="62257024"/>
        <c:crosses val="autoZero"/>
        <c:auto val="1"/>
        <c:lblAlgn val="ctr"/>
        <c:lblOffset val="100"/>
      </c:catAx>
      <c:valAx>
        <c:axId val="6225702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sk-SK"/>
          </a:p>
        </c:txPr>
        <c:crossAx val="6225548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en-US"/>
          </a:pPr>
          <a:endParaRPr lang="sk-SK"/>
        </a:p>
      </c:txPr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k-SK"/>
  <c:chart>
    <c:plotArea>
      <c:layout/>
      <c:barChart>
        <c:barDir val="col"/>
        <c:grouping val="clustered"/>
        <c:ser>
          <c:idx val="0"/>
          <c:order val="0"/>
          <c:tx>
            <c:strRef>
              <c:f>Hárok3!$C$27</c:f>
              <c:strCache>
                <c:ptCount val="1"/>
                <c:pt idx="0">
                  <c:v>Počet akcií</c:v>
                </c:pt>
              </c:strCache>
            </c:strRef>
          </c:tx>
          <c:cat>
            <c:strRef>
              <c:f>Hárok3!$B$28:$B$32</c:f>
              <c:strCache>
                <c:ptCount val="5"/>
                <c:pt idx="0">
                  <c:v>Pondelok</c:v>
                </c:pt>
                <c:pt idx="1">
                  <c:v>Utorok</c:v>
                </c:pt>
                <c:pt idx="2">
                  <c:v>Streda</c:v>
                </c:pt>
                <c:pt idx="3">
                  <c:v>Štvrtok</c:v>
                </c:pt>
                <c:pt idx="4">
                  <c:v>Piatok</c:v>
                </c:pt>
              </c:strCache>
            </c:strRef>
          </c:cat>
          <c:val>
            <c:numRef>
              <c:f>Hárok3!$C$28:$C$32</c:f>
              <c:numCache>
                <c:formatCode>General</c:formatCode>
                <c:ptCount val="5"/>
                <c:pt idx="0">
                  <c:v>992</c:v>
                </c:pt>
                <c:pt idx="1">
                  <c:v>1079</c:v>
                </c:pt>
                <c:pt idx="2">
                  <c:v>1256</c:v>
                </c:pt>
                <c:pt idx="3">
                  <c:v>1165</c:v>
                </c:pt>
                <c:pt idx="4">
                  <c:v>738</c:v>
                </c:pt>
              </c:numCache>
            </c:numRef>
          </c:val>
        </c:ser>
        <c:ser>
          <c:idx val="1"/>
          <c:order val="1"/>
          <c:tx>
            <c:v>Počet akcií na osobu</c:v>
          </c:tx>
          <c:val>
            <c:numRef>
              <c:f>Hárok3!$E$28:$E$32</c:f>
              <c:numCache>
                <c:formatCode>General</c:formatCode>
                <c:ptCount val="5"/>
                <c:pt idx="0">
                  <c:v>141.71428571428572</c:v>
                </c:pt>
                <c:pt idx="1">
                  <c:v>179.83333333333334</c:v>
                </c:pt>
                <c:pt idx="2">
                  <c:v>157</c:v>
                </c:pt>
                <c:pt idx="3">
                  <c:v>129.44444444444446</c:v>
                </c:pt>
                <c:pt idx="4">
                  <c:v>92.25</c:v>
                </c:pt>
              </c:numCache>
            </c:numRef>
          </c:val>
        </c:ser>
        <c:axId val="55644160"/>
        <c:axId val="55646080"/>
      </c:barChart>
      <c:catAx>
        <c:axId val="55644160"/>
        <c:scaling>
          <c:orientation val="minMax"/>
        </c:scaling>
        <c:axPos val="b"/>
        <c:tickLblPos val="nextTo"/>
        <c:crossAx val="55646080"/>
        <c:crosses val="autoZero"/>
        <c:auto val="1"/>
        <c:lblAlgn val="ctr"/>
        <c:lblOffset val="100"/>
      </c:catAx>
      <c:valAx>
        <c:axId val="55646080"/>
        <c:scaling>
          <c:orientation val="minMax"/>
        </c:scaling>
        <c:axPos val="l"/>
        <c:majorGridlines/>
        <c:numFmt formatCode="General" sourceLinked="1"/>
        <c:tickLblPos val="nextTo"/>
        <c:crossAx val="5564416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77AF9-8F63-3247-B0B8-4FBC4C7FDC9C}" type="datetimeFigureOut">
              <a:rPr lang="en-US" smtClean="0"/>
              <a:pPr/>
              <a:t>10/20/2012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8D95-F9BB-5C43-8CFE-20D4CFBC0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2810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77AF9-8F63-3247-B0B8-4FBC4C7FDC9C}" type="datetimeFigureOut">
              <a:rPr lang="en-US" smtClean="0"/>
              <a:pPr/>
              <a:t>10/20/2012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8D95-F9BB-5C43-8CFE-20D4CFBC0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305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77AF9-8F63-3247-B0B8-4FBC4C7FDC9C}" type="datetimeFigureOut">
              <a:rPr lang="en-US" smtClean="0"/>
              <a:pPr/>
              <a:t>10/20/2012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8D95-F9BB-5C43-8CFE-20D4CFBC0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7683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77AF9-8F63-3247-B0B8-4FBC4C7FDC9C}" type="datetimeFigureOut">
              <a:rPr lang="en-US" smtClean="0"/>
              <a:pPr/>
              <a:t>10/20/2012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8D95-F9BB-5C43-8CFE-20D4CFBC0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1223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77AF9-8F63-3247-B0B8-4FBC4C7FDC9C}" type="datetimeFigureOut">
              <a:rPr lang="en-US" smtClean="0"/>
              <a:pPr/>
              <a:t>10/20/2012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8D95-F9BB-5C43-8CFE-20D4CFBC0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496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77AF9-8F63-3247-B0B8-4FBC4C7FDC9C}" type="datetimeFigureOut">
              <a:rPr lang="en-US" smtClean="0"/>
              <a:pPr/>
              <a:t>10/20/2012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8D95-F9BB-5C43-8CFE-20D4CFBC0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969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77AF9-8F63-3247-B0B8-4FBC4C7FDC9C}" type="datetimeFigureOut">
              <a:rPr lang="en-US" smtClean="0"/>
              <a:pPr/>
              <a:t>10/20/2012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8D95-F9BB-5C43-8CFE-20D4CFBC0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779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77AF9-8F63-3247-B0B8-4FBC4C7FDC9C}" type="datetimeFigureOut">
              <a:rPr lang="en-US" smtClean="0"/>
              <a:pPr/>
              <a:t>10/20/2012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8D95-F9BB-5C43-8CFE-20D4CFBC0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9701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77AF9-8F63-3247-B0B8-4FBC4C7FDC9C}" type="datetimeFigureOut">
              <a:rPr lang="en-US" smtClean="0"/>
              <a:pPr/>
              <a:t>10/20/2012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8D95-F9BB-5C43-8CFE-20D4CFBC0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8048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77AF9-8F63-3247-B0B8-4FBC4C7FDC9C}" type="datetimeFigureOut">
              <a:rPr lang="en-US" smtClean="0"/>
              <a:pPr/>
              <a:t>10/20/2012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8D95-F9BB-5C43-8CFE-20D4CFBC0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8126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77AF9-8F63-3247-B0B8-4FBC4C7FDC9C}" type="datetimeFigureOut">
              <a:rPr lang="en-US" smtClean="0"/>
              <a:pPr/>
              <a:t>10/20/2012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A8D95-F9BB-5C43-8CFE-20D4CFBC0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5389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77AF9-8F63-3247-B0B8-4FBC4C7FDC9C}" type="datetimeFigureOut">
              <a:rPr lang="en-US" smtClean="0"/>
              <a:pPr/>
              <a:t>10/20/2012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A8D95-F9BB-5C43-8CFE-20D4CFBC0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8655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 err="1" smtClean="0"/>
              <a:t>Šokujúce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zistenia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xmlns="" val="4044572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44584609"/>
              </p:ext>
            </p:extLst>
          </p:nvPr>
        </p:nvGraphicFramePr>
        <p:xfrm>
          <a:off x="139060" y="1221010"/>
          <a:ext cx="8865880" cy="48677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36828" y="309327"/>
            <a:ext cx="40703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/>
              <a:t>Debug </a:t>
            </a:r>
            <a:r>
              <a:rPr lang="en-US" sz="3600" b="1" dirty="0" err="1" smtClean="0"/>
              <a:t>podľa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hodiny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3150291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583831590"/>
              </p:ext>
            </p:extLst>
          </p:nvPr>
        </p:nvGraphicFramePr>
        <p:xfrm>
          <a:off x="376478" y="1221010"/>
          <a:ext cx="8391044" cy="5034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38256" y="309327"/>
            <a:ext cx="34674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/>
              <a:t>Debug </a:t>
            </a:r>
            <a:r>
              <a:rPr lang="en-US" sz="3600" b="1" dirty="0" err="1" smtClean="0"/>
              <a:t>podľa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dňa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3106393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75167558"/>
              </p:ext>
            </p:extLst>
          </p:nvPr>
        </p:nvGraphicFramePr>
        <p:xfrm>
          <a:off x="421528" y="1876284"/>
          <a:ext cx="8300944" cy="4245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130434" y="309327"/>
            <a:ext cx="48831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err="1" smtClean="0"/>
              <a:t>Počet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akcií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podľa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hodiny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552528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30472" y="309327"/>
            <a:ext cx="42830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err="1" smtClean="0"/>
              <a:t>Počet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akcií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podľa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dňa</a:t>
            </a:r>
            <a:endParaRPr lang="en-US" sz="3600" b="1" dirty="0"/>
          </a:p>
        </p:txBody>
      </p:sp>
      <p:graphicFrame>
        <p:nvGraphicFramePr>
          <p:cNvPr id="6" name="Graf 5"/>
          <p:cNvGraphicFramePr/>
          <p:nvPr/>
        </p:nvGraphicFramePr>
        <p:xfrm>
          <a:off x="793629" y="1664898"/>
          <a:ext cx="7703389" cy="4649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377408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20</Words>
  <Application>Microsoft Macintosh PowerPoint</Application>
  <PresentationFormat>Prezentácia na obrazovke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6" baseType="lpstr">
      <vt:lpstr>Office Theme</vt:lpstr>
      <vt:lpstr>Šokujúce zistenia</vt:lpstr>
      <vt:lpstr>Snímka 2</vt:lpstr>
      <vt:lpstr>Snímka 3</vt:lpstr>
      <vt:lpstr>Snímka 4</vt:lpstr>
      <vt:lpstr>Snímka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Štefan Mitrík</dc:creator>
  <cp:lastModifiedBy>Matus</cp:lastModifiedBy>
  <cp:revision>3</cp:revision>
  <dcterms:created xsi:type="dcterms:W3CDTF">2012-10-20T11:09:32Z</dcterms:created>
  <dcterms:modified xsi:type="dcterms:W3CDTF">2012-10-20T15:03:19Z</dcterms:modified>
</cp:coreProperties>
</file>