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4" r:id="rId5"/>
    <p:sldId id="265" r:id="rId6"/>
    <p:sldId id="258" r:id="rId7"/>
    <p:sldId id="266" r:id="rId8"/>
    <p:sldId id="268" r:id="rId9"/>
    <p:sldId id="270" r:id="rId10"/>
    <p:sldId id="271" r:id="rId11"/>
    <p:sldId id="277" r:id="rId12"/>
    <p:sldId id="278" r:id="rId13"/>
    <p:sldId id="279" r:id="rId14"/>
    <p:sldId id="280" r:id="rId15"/>
    <p:sldId id="281" r:id="rId16"/>
    <p:sldId id="282" r:id="rId17"/>
    <p:sldId id="284" r:id="rId18"/>
    <p:sldId id="283" r:id="rId19"/>
    <p:sldId id="285" r:id="rId20"/>
    <p:sldId id="286" r:id="rId21"/>
    <p:sldId id="269" r:id="rId22"/>
    <p:sldId id="287" r:id="rId23"/>
    <p:sldId id="259" r:id="rId24"/>
    <p:sldId id="272" r:id="rId25"/>
    <p:sldId id="274" r:id="rId26"/>
    <p:sldId id="276" r:id="rId27"/>
    <p:sldId id="275" r:id="rId28"/>
    <p:sldId id="273" r:id="rId29"/>
    <p:sldId id="263" r:id="rId30"/>
    <p:sldId id="262" r:id="rId3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891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0999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015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881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849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373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712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349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518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856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520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B962D-E29B-48CE-8F7F-ED535F11AC75}" type="datetimeFigureOut">
              <a:rPr lang="sk-SK" smtClean="0"/>
              <a:t>15. 1. 2016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49AC6-A030-4821-B40F-1DDBFCC000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203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e.ics.uci.edu/ml/index.html" TargetMode="External"/><Relationship Id="rId2" Type="http://schemas.openxmlformats.org/officeDocument/2006/relationships/hyperlink" Target="http://www.infochimps.com/marketplac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192.168.0.105:7000/ontozur.html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cs.ubc.ca/~murphyk/Software/bnsof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Analýza dát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Márius Šajgalík</a:t>
            </a:r>
            <a:r>
              <a:rPr lang="en-GB" dirty="0" smtClean="0"/>
              <a:t> et al.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1095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 učiteľom alebo </a:t>
            </a:r>
            <a:r>
              <a:rPr lang="sk-SK" dirty="0" smtClean="0"/>
              <a:t>bez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Výhody a nevýhody?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678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 učiteľom alebo </a:t>
            </a:r>
            <a:r>
              <a:rPr lang="sk-SK" dirty="0" smtClean="0"/>
              <a:t>bez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 učiteľom vieme natrénovať dobrý model aj malým množstvom dát</a:t>
            </a:r>
          </a:p>
          <a:p>
            <a:pPr lvl="1"/>
            <a:r>
              <a:rPr lang="sk-SK" dirty="0" smtClean="0"/>
              <a:t>Nemusí dobre modelovať reálne vzťahy</a:t>
            </a:r>
          </a:p>
          <a:p>
            <a:pPr lvl="1"/>
            <a:endParaRPr lang="sk-SK" dirty="0"/>
          </a:p>
          <a:p>
            <a:r>
              <a:rPr lang="sk-SK" dirty="0" smtClean="0"/>
              <a:t>Bez učiteľa potrebujeme veľa dát</a:t>
            </a:r>
          </a:p>
          <a:p>
            <a:pPr lvl="1"/>
            <a:r>
              <a:rPr lang="sk-SK" dirty="0" smtClean="0"/>
              <a:t>Nepotrebujeme hodnotiť </a:t>
            </a:r>
            <a:r>
              <a:rPr lang="sk-SK" dirty="0" err="1" smtClean="0"/>
              <a:t>trénovacie</a:t>
            </a:r>
            <a:r>
              <a:rPr lang="sk-SK" dirty="0" smtClean="0"/>
              <a:t> dáta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61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 dát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http://</a:t>
            </a:r>
            <a:r>
              <a:rPr lang="sk-SK" dirty="0" smtClean="0">
                <a:hlinkClick r:id="rId2"/>
              </a:rPr>
              <a:t>www.infochimps.com/marketplace</a:t>
            </a:r>
            <a:endParaRPr lang="sk-SK" dirty="0" smtClean="0"/>
          </a:p>
          <a:p>
            <a:r>
              <a:rPr lang="sk-SK" dirty="0">
                <a:hlinkClick r:id="rId3"/>
              </a:rPr>
              <a:t>http://</a:t>
            </a:r>
            <a:r>
              <a:rPr lang="sk-SK" dirty="0" smtClean="0">
                <a:hlinkClick r:id="rId3"/>
              </a:rPr>
              <a:t>archive.ics.uci.edu/ml/index.html</a:t>
            </a:r>
            <a:endParaRPr lang="sk-SK" dirty="0" smtClean="0"/>
          </a:p>
          <a:p>
            <a:endParaRPr lang="sk-SK" dirty="0"/>
          </a:p>
          <a:p>
            <a:r>
              <a:rPr lang="sk-SK" dirty="0" err="1" smtClean="0"/>
              <a:t>Datasety</a:t>
            </a:r>
            <a:r>
              <a:rPr lang="sk-SK" dirty="0" smtClean="0"/>
              <a:t> pre štandardné úlohy (klasifikácia, zhlukovanie, spracovanie textu, ...)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318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ESSIR 2013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Information</a:t>
            </a:r>
            <a:r>
              <a:rPr lang="sk-SK" dirty="0" smtClean="0"/>
              <a:t> </a:t>
            </a:r>
            <a:r>
              <a:rPr lang="sk-SK" dirty="0" err="1" smtClean="0"/>
              <a:t>retrieval</a:t>
            </a:r>
            <a:endParaRPr lang="sk-SK" dirty="0" smtClean="0"/>
          </a:p>
          <a:p>
            <a:r>
              <a:rPr lang="sk-SK" dirty="0" smtClean="0"/>
              <a:t>Granada, Španielsko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7818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4389"/>
            <a:ext cx="9144000" cy="548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58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82" y="0"/>
            <a:ext cx="4116917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0"/>
            <a:ext cx="41169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4389"/>
            <a:ext cx="9144000" cy="548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30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541" y="0"/>
            <a:ext cx="41169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33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4389"/>
            <a:ext cx="9144000" cy="548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06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4389"/>
            <a:ext cx="9144000" cy="548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5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Definícia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Analýza dát je proces vyšetrovania, čistenia, transformácie a modelovania dát s cieľom objavenia užitočných informácií, navrhnutia zhodnotenia a podporenia rozhodovania.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5709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4389"/>
            <a:ext cx="9144000" cy="548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75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Nástroje na analýzu dát</a:t>
            </a:r>
            <a:endParaRPr lang="sk-S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5860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66219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hlinkClick r:id="rId2"/>
              </a:rPr>
              <a:t>http://192.168.0.105:7000/ontozur.html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214052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WinMine</a:t>
            </a:r>
            <a:r>
              <a:rPr lang="sk-SK" dirty="0" smtClean="0"/>
              <a:t> </a:t>
            </a:r>
            <a:r>
              <a:rPr lang="sk-SK" dirty="0" err="1" smtClean="0"/>
              <a:t>Toolkit</a:t>
            </a:r>
            <a:endParaRPr lang="sk-SK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Niekoľko nástrojov</a:t>
            </a:r>
          </a:p>
          <a:p>
            <a:pPr lvl="1"/>
            <a:r>
              <a:rPr lang="sk-SK" dirty="0" smtClean="0"/>
              <a:t>Konverzia dát (</a:t>
            </a:r>
            <a:r>
              <a:rPr lang="sk-SK" dirty="0" err="1" smtClean="0"/>
              <a:t>sql</a:t>
            </a:r>
            <a:r>
              <a:rPr lang="sk-SK" dirty="0" smtClean="0"/>
              <a:t> databáza, </a:t>
            </a:r>
            <a:r>
              <a:rPr lang="sk-SK" dirty="0" err="1" smtClean="0"/>
              <a:t>csv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Spájanie a rozdeľovanie dát</a:t>
            </a:r>
          </a:p>
          <a:p>
            <a:pPr lvl="1"/>
            <a:r>
              <a:rPr lang="sk-SK" dirty="0" smtClean="0"/>
              <a:t>Plánovač (špecifikácia vlastností dát)</a:t>
            </a:r>
          </a:p>
          <a:p>
            <a:pPr lvl="1"/>
            <a:r>
              <a:rPr lang="sk-SK" dirty="0" smtClean="0"/>
              <a:t>Trénovanie modelu</a:t>
            </a:r>
          </a:p>
          <a:p>
            <a:pPr lvl="1"/>
            <a:r>
              <a:rPr lang="sk-SK" dirty="0" smtClean="0"/>
              <a:t>Prehliadač modelov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7224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Infer.NET</a:t>
            </a:r>
            <a:endParaRPr lang="sk-S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Pravdepodobnostné programovanie</a:t>
            </a:r>
          </a:p>
          <a:p>
            <a:r>
              <a:rPr lang="en-GB" dirty="0" smtClean="0"/>
              <a:t>C#, F#, Python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2264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Infer.NET – </a:t>
            </a:r>
            <a:r>
              <a:rPr lang="sk-SK" dirty="0" smtClean="0"/>
              <a:t>príklady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Variable&lt;double&gt; </a:t>
            </a:r>
            <a:r>
              <a:rPr lang="fr-FR" dirty="0"/>
              <a:t>x </a:t>
            </a:r>
            <a:r>
              <a:rPr lang="fr-FR" dirty="0" smtClean="0"/>
              <a:t>= </a:t>
            </a:r>
            <a:r>
              <a:rPr lang="fr-FR" dirty="0" err="1" smtClean="0"/>
              <a:t>Variable.Gaussian</a:t>
            </a:r>
            <a:r>
              <a:rPr lang="fr-FR" dirty="0" smtClean="0"/>
              <a:t>(0,1);</a:t>
            </a:r>
          </a:p>
          <a:p>
            <a:pPr marL="0" indent="0">
              <a:buNone/>
            </a:pPr>
            <a:r>
              <a:rPr lang="fr-FR" dirty="0" smtClean="0"/>
              <a:t>Variable&lt;double&gt; </a:t>
            </a:r>
            <a:r>
              <a:rPr lang="fr-FR" dirty="0"/>
              <a:t>y </a:t>
            </a:r>
            <a:r>
              <a:rPr lang="fr-FR" dirty="0" smtClean="0"/>
              <a:t>= </a:t>
            </a:r>
            <a:r>
              <a:rPr lang="fr-FR" dirty="0" err="1" smtClean="0"/>
              <a:t>Variable.Gamma</a:t>
            </a:r>
            <a:r>
              <a:rPr lang="fr-FR" dirty="0" smtClean="0"/>
              <a:t>(1,1</a:t>
            </a:r>
            <a:r>
              <a:rPr lang="fr-FR" dirty="0"/>
              <a:t>);</a:t>
            </a:r>
          </a:p>
          <a:p>
            <a:pPr marL="0" indent="0">
              <a:buNone/>
            </a:pPr>
            <a:r>
              <a:rPr lang="fr-FR" dirty="0" smtClean="0"/>
              <a:t>Variable&lt;double&gt; </a:t>
            </a:r>
            <a:r>
              <a:rPr lang="fr-FR" dirty="0"/>
              <a:t>z </a:t>
            </a:r>
            <a:r>
              <a:rPr lang="fr-FR" dirty="0" smtClean="0"/>
              <a:t>= </a:t>
            </a:r>
            <a:r>
              <a:rPr lang="fr-FR" dirty="0" err="1" smtClean="0"/>
              <a:t>Variable.Gaussian</a:t>
            </a:r>
            <a:r>
              <a:rPr lang="fr-FR" dirty="0" smtClean="0"/>
              <a:t>(</a:t>
            </a:r>
            <a:r>
              <a:rPr lang="fr-FR" dirty="0" err="1" smtClean="0"/>
              <a:t>x,y</a:t>
            </a:r>
            <a:r>
              <a:rPr lang="fr-FR" dirty="0" smtClean="0"/>
              <a:t>);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sk-SK" dirty="0" err="1" smtClean="0"/>
              <a:t>InferenceEngine</a:t>
            </a:r>
            <a:r>
              <a:rPr lang="en-GB" dirty="0" smtClean="0"/>
              <a:t> </a:t>
            </a:r>
            <a:r>
              <a:rPr lang="sk-SK" dirty="0" err="1" smtClean="0"/>
              <a:t>engine</a:t>
            </a:r>
            <a:r>
              <a:rPr lang="sk-SK" dirty="0" smtClean="0"/>
              <a:t> </a:t>
            </a:r>
            <a:r>
              <a:rPr lang="sk-SK" dirty="0"/>
              <a:t>= </a:t>
            </a:r>
            <a:r>
              <a:rPr lang="sk-SK" dirty="0" smtClean="0"/>
              <a:t>new</a:t>
            </a:r>
            <a:r>
              <a:rPr lang="en-GB" dirty="0" smtClean="0"/>
              <a:t> </a:t>
            </a:r>
            <a:r>
              <a:rPr lang="sk-SK" dirty="0" err="1" smtClean="0"/>
              <a:t>InferenceEngine</a:t>
            </a:r>
            <a:r>
              <a:rPr lang="sk-SK" dirty="0" smtClean="0"/>
              <a:t>();</a:t>
            </a:r>
            <a:endParaRPr lang="en-GB" dirty="0" smtClean="0"/>
          </a:p>
          <a:p>
            <a:pPr marL="0" indent="0">
              <a:buNone/>
            </a:pPr>
            <a:r>
              <a:rPr lang="sk-SK" dirty="0" err="1" smtClean="0"/>
              <a:t>Gaussian</a:t>
            </a:r>
            <a:r>
              <a:rPr lang="en-GB" dirty="0" smtClean="0"/>
              <a:t> </a:t>
            </a:r>
            <a:r>
              <a:rPr lang="sk-SK" dirty="0" err="1" smtClean="0"/>
              <a:t>xdist</a:t>
            </a:r>
            <a:r>
              <a:rPr lang="sk-SK" dirty="0" smtClean="0"/>
              <a:t> </a:t>
            </a:r>
            <a:r>
              <a:rPr lang="sk-SK" dirty="0"/>
              <a:t>= </a:t>
            </a:r>
            <a:r>
              <a:rPr lang="sk-SK" dirty="0" err="1" smtClean="0"/>
              <a:t>engine.Infer</a:t>
            </a:r>
            <a:r>
              <a:rPr lang="sk-SK" dirty="0" smtClean="0"/>
              <a:t>&lt;</a:t>
            </a:r>
            <a:r>
              <a:rPr lang="sk-SK" dirty="0" err="1" smtClean="0"/>
              <a:t>Gaussian</a:t>
            </a:r>
            <a:r>
              <a:rPr lang="sk-SK" dirty="0" smtClean="0"/>
              <a:t>&gt;(</a:t>
            </a:r>
            <a:r>
              <a:rPr lang="sk-SK" dirty="0"/>
              <a:t>x);</a:t>
            </a:r>
          </a:p>
        </p:txBody>
      </p:sp>
    </p:spTree>
    <p:extLst>
      <p:ext uri="{BB962C8B-B14F-4D97-AF65-F5344CB8AC3E}">
        <p14:creationId xmlns:p14="http://schemas.microsoft.com/office/powerpoint/2010/main" val="257152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Platňa (Plate)</a:t>
            </a:r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1767840" y="2528094"/>
            <a:ext cx="5608320" cy="2946400"/>
          </a:xfrm>
          <a:prstGeom prst="rect">
            <a:avLst/>
          </a:prstGeom>
          <a:ln w="635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 anchorCtr="0"/>
          <a:lstStyle/>
          <a:p>
            <a:r>
              <a:rPr lang="sk-SK" sz="4000" dirty="0" smtClean="0"/>
              <a:t>N</a:t>
            </a:r>
            <a:endParaRPr lang="sk-SK" sz="4000" dirty="0"/>
          </a:p>
        </p:txBody>
      </p:sp>
      <p:sp>
        <p:nvSpPr>
          <p:cNvPr id="5" name="Oval 4"/>
          <p:cNvSpPr/>
          <p:nvPr/>
        </p:nvSpPr>
        <p:spPr>
          <a:xfrm>
            <a:off x="3088640" y="3190240"/>
            <a:ext cx="2722880" cy="162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dirty="0" smtClean="0"/>
              <a:t>x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71440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Platňa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Range</a:t>
            </a:r>
            <a:r>
              <a:rPr lang="sk-SK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</a:t>
            </a:r>
            <a:r>
              <a:rPr lang="sk-SK" dirty="0" smtClean="0"/>
              <a:t> </a:t>
            </a:r>
            <a:r>
              <a:rPr lang="en-US" dirty="0" smtClean="0"/>
              <a:t>new Range(10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 smtClean="0"/>
              <a:t>VariableArray</a:t>
            </a:r>
            <a:r>
              <a:rPr lang="en-US" dirty="0" smtClean="0"/>
              <a:t>&lt;double&gt; </a:t>
            </a:r>
            <a:r>
              <a:rPr lang="en-US" dirty="0"/>
              <a:t>x = </a:t>
            </a:r>
            <a:r>
              <a:rPr lang="en-US" dirty="0" err="1" smtClean="0"/>
              <a:t>Variable.Array</a:t>
            </a:r>
            <a:r>
              <a:rPr lang="en-US" dirty="0" smtClean="0"/>
              <a:t>&lt;double&gt;(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using(</a:t>
            </a:r>
            <a:r>
              <a:rPr lang="en-US" dirty="0" err="1" smtClean="0"/>
              <a:t>Variable.ForEach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/>
              <a:t>)) {</a:t>
            </a:r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en-US" dirty="0" smtClean="0"/>
              <a:t>x[</a:t>
            </a:r>
            <a:r>
              <a:rPr lang="en-US" dirty="0" err="1" smtClean="0"/>
              <a:t>i</a:t>
            </a:r>
            <a:r>
              <a:rPr lang="en-US" dirty="0"/>
              <a:t>] </a:t>
            </a:r>
            <a:r>
              <a:rPr lang="en-US" dirty="0" smtClean="0"/>
              <a:t>=</a:t>
            </a:r>
            <a:r>
              <a:rPr lang="sk-SK" dirty="0" smtClean="0"/>
              <a:t> </a:t>
            </a:r>
            <a:r>
              <a:rPr lang="en-US" dirty="0" err="1" smtClean="0"/>
              <a:t>Variable.Gaussian</a:t>
            </a:r>
            <a:r>
              <a:rPr lang="en-US" dirty="0" smtClean="0"/>
              <a:t>(0,1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6218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Infer.NET</a:t>
            </a:r>
            <a:endParaRPr lang="sk-SK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54" y="2048827"/>
            <a:ext cx="7422892" cy="3904934"/>
          </a:xfrm>
        </p:spPr>
      </p:pic>
    </p:spTree>
    <p:extLst>
      <p:ext uri="{BB962C8B-B14F-4D97-AF65-F5344CB8AC3E}">
        <p14:creationId xmlns:p14="http://schemas.microsoft.com/office/powerpoint/2010/main" val="37796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Church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Pravdepodobnostné programovanie</a:t>
            </a:r>
            <a:endParaRPr lang="sk-SK" dirty="0"/>
          </a:p>
          <a:p>
            <a:r>
              <a:rPr lang="sk-SK" dirty="0" err="1" smtClean="0"/>
              <a:t>WebChurch</a:t>
            </a:r>
            <a:r>
              <a:rPr lang="sk-SK" dirty="0" smtClean="0"/>
              <a:t> kompilátor v </a:t>
            </a:r>
            <a:r>
              <a:rPr lang="sk-SK" dirty="0" err="1" smtClean="0"/>
              <a:t>JavaScripte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86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úlohy analýzy dát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Regresia</a:t>
            </a:r>
            <a:endParaRPr lang="en-GB" dirty="0" smtClean="0"/>
          </a:p>
          <a:p>
            <a:r>
              <a:rPr lang="sk-SK" dirty="0" smtClean="0"/>
              <a:t>Predikcia</a:t>
            </a:r>
          </a:p>
          <a:p>
            <a:r>
              <a:rPr lang="sk-SK" dirty="0" smtClean="0"/>
              <a:t>Klasifikácia</a:t>
            </a:r>
          </a:p>
          <a:p>
            <a:r>
              <a:rPr lang="sk-SK" dirty="0" smtClean="0"/>
              <a:t>Zhlukovanie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08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Ďalšie nástroje</a:t>
            </a:r>
            <a:endParaRPr lang="sk-S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Bayes</a:t>
            </a:r>
            <a:r>
              <a:rPr lang="sk-SK" dirty="0"/>
              <a:t> Net </a:t>
            </a:r>
            <a:r>
              <a:rPr lang="sk-SK" dirty="0" err="1" smtClean="0"/>
              <a:t>Toolbox</a:t>
            </a:r>
            <a:r>
              <a:rPr lang="en-GB" dirty="0" smtClean="0"/>
              <a:t> (MATLAB)</a:t>
            </a:r>
          </a:p>
          <a:p>
            <a:r>
              <a:rPr lang="en-GB" dirty="0" smtClean="0"/>
              <a:t>VIBES (exe)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Prehľad nástrojov pre grafové modely:</a:t>
            </a:r>
            <a:endParaRPr lang="sk-SK" dirty="0"/>
          </a:p>
          <a:p>
            <a:r>
              <a:rPr lang="sk-SK" dirty="0">
                <a:hlinkClick r:id="rId2"/>
              </a:rPr>
              <a:t>http://people.cs.ubc.ca/~murphyk/Software/bnsoft.html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3828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Regresia</a:t>
            </a:r>
            <a:endParaRPr lang="sk-SK" dirty="0"/>
          </a:p>
        </p:txBody>
      </p:sp>
      <p:pic>
        <p:nvPicPr>
          <p:cNvPr id="2054" name="Picture 6" descr="File:Linear regression.sv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114" y="1690690"/>
            <a:ext cx="7003772" cy="462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37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Predikcia – príklad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Máme postupnosť:</a:t>
            </a:r>
          </a:p>
          <a:p>
            <a:r>
              <a:rPr lang="sk-SK" dirty="0" smtClean="0"/>
              <a:t>1, 2, 4, 8, 16, 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69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Klasifikácia </a:t>
            </a:r>
            <a:r>
              <a:rPr lang="sk-SK" dirty="0" err="1" smtClean="0"/>
              <a:t>versus</a:t>
            </a:r>
            <a:r>
              <a:rPr lang="sk-SK" dirty="0" smtClean="0"/>
              <a:t> predikcia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Klasifikácia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60363" indent="-360363">
              <a:buFont typeface="+mj-lt"/>
              <a:buAutoNum type="arabicPeriod"/>
            </a:pPr>
            <a:r>
              <a:rPr lang="sk-SK" dirty="0" smtClean="0"/>
              <a:t>Definujem si kategórie</a:t>
            </a:r>
          </a:p>
          <a:p>
            <a:pPr marL="360363" indent="-360363">
              <a:buFont typeface="+mj-lt"/>
              <a:buAutoNum type="arabicPeriod"/>
            </a:pPr>
            <a:r>
              <a:rPr lang="sk-SK" dirty="0" smtClean="0"/>
              <a:t>Spracovávam dáta</a:t>
            </a:r>
          </a:p>
          <a:p>
            <a:pPr lvl="1"/>
            <a:r>
              <a:rPr lang="sk-SK" dirty="0" smtClean="0"/>
              <a:t>Aká je to kategória?</a:t>
            </a:r>
            <a:endParaRPr lang="sk-S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 smtClean="0"/>
              <a:t>Zhlukovanie</a:t>
            </a:r>
            <a:endParaRPr lang="sk-SK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360363" indent="-360363">
              <a:buFont typeface="+mj-lt"/>
              <a:buAutoNum type="arabicPeriod"/>
            </a:pPr>
            <a:r>
              <a:rPr lang="sk-SK" dirty="0" smtClean="0"/>
              <a:t>Spracujem dáta</a:t>
            </a:r>
          </a:p>
          <a:p>
            <a:pPr marL="360363" indent="-360363">
              <a:buFont typeface="+mj-lt"/>
              <a:buAutoNum type="arabicPeriod"/>
            </a:pPr>
            <a:r>
              <a:rPr lang="sk-SK" dirty="0" smtClean="0"/>
              <a:t>Aké skupiny tvoria?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489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Klasifikácia – príklad</a:t>
            </a:r>
            <a:endParaRPr lang="sk-SK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Mám články v 20 tematických kategóriách</a:t>
            </a:r>
          </a:p>
          <a:p>
            <a:pPr lvl="1"/>
            <a:r>
              <a:rPr lang="sk-SK" dirty="0" smtClean="0"/>
              <a:t>Futbal, Hokej, Basketbal, ...</a:t>
            </a:r>
          </a:p>
          <a:p>
            <a:endParaRPr lang="sk-SK" dirty="0"/>
          </a:p>
          <a:p>
            <a:r>
              <a:rPr lang="sk-SK" dirty="0" smtClean="0"/>
              <a:t>Problém klasifikácie:</a:t>
            </a:r>
          </a:p>
          <a:p>
            <a:pPr lvl="1"/>
            <a:r>
              <a:rPr lang="sk-SK" dirty="0" smtClean="0"/>
              <a:t>V časopise vyšiel nový článok</a:t>
            </a:r>
          </a:p>
          <a:p>
            <a:pPr lvl="1"/>
            <a:r>
              <a:rPr lang="sk-SK" dirty="0" smtClean="0"/>
              <a:t>Do ktorej kategórie patrí?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811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Zhlukovanie – úloha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Máme tieto veci:</a:t>
            </a:r>
          </a:p>
          <a:p>
            <a:pPr lvl="1"/>
            <a:r>
              <a:rPr lang="sk-SK" dirty="0" smtClean="0"/>
              <a:t>Krupicová kaša</a:t>
            </a:r>
          </a:p>
          <a:p>
            <a:pPr lvl="1"/>
            <a:r>
              <a:rPr lang="sk-SK" dirty="0"/>
              <a:t>Zemiaková kaša</a:t>
            </a:r>
          </a:p>
          <a:p>
            <a:pPr lvl="1"/>
            <a:r>
              <a:rPr lang="sk-SK" dirty="0" smtClean="0"/>
              <a:t>Puding</a:t>
            </a:r>
          </a:p>
          <a:p>
            <a:pPr lvl="1"/>
            <a:r>
              <a:rPr lang="sk-SK" dirty="0" err="1" smtClean="0"/>
              <a:t>Termix</a:t>
            </a:r>
            <a:endParaRPr lang="sk-SK" dirty="0" smtClean="0"/>
          </a:p>
          <a:p>
            <a:pPr lvl="1"/>
            <a:r>
              <a:rPr lang="sk-SK" dirty="0" smtClean="0"/>
              <a:t>Kukuričná kaša</a:t>
            </a:r>
          </a:p>
          <a:p>
            <a:pPr lvl="1"/>
            <a:endParaRPr lang="sk-SK" dirty="0" smtClean="0"/>
          </a:p>
          <a:p>
            <a:r>
              <a:rPr lang="sk-SK" dirty="0" smtClean="0"/>
              <a:t>Do akých dvoch skupín ich vieme zatriediť?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788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 učiteľom alebo bez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54855"/>
          </a:xfrm>
        </p:spPr>
        <p:txBody>
          <a:bodyPr>
            <a:normAutofit/>
          </a:bodyPr>
          <a:lstStyle/>
          <a:p>
            <a:r>
              <a:rPr lang="sk-SK" dirty="0" smtClean="0"/>
              <a:t>Učenie s učiteľom</a:t>
            </a:r>
          </a:p>
          <a:p>
            <a:pPr lvl="1"/>
            <a:r>
              <a:rPr lang="sk-SK" dirty="0" smtClean="0"/>
              <a:t>Učiteľ (výskumník) ohodnotí príklady (čo je dobré a čo je zlé)</a:t>
            </a:r>
          </a:p>
          <a:p>
            <a:pPr lvl="1"/>
            <a:r>
              <a:rPr lang="sk-SK" dirty="0" smtClean="0"/>
              <a:t>Žiak (metóda) sa učí na základe ohodnotených príkladov</a:t>
            </a:r>
          </a:p>
          <a:p>
            <a:pPr lvl="1"/>
            <a:r>
              <a:rPr lang="sk-SK" dirty="0" smtClean="0"/>
              <a:t>P(Y</a:t>
            </a:r>
            <a:r>
              <a:rPr lang="en-GB" dirty="0" smtClean="0"/>
              <a:t>|X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Klasifikácia</a:t>
            </a:r>
          </a:p>
          <a:p>
            <a:pPr lvl="1"/>
            <a:endParaRPr lang="sk-SK" dirty="0"/>
          </a:p>
          <a:p>
            <a:r>
              <a:rPr lang="sk-SK" dirty="0" smtClean="0"/>
              <a:t>Učenie bez učiteľa</a:t>
            </a:r>
          </a:p>
          <a:p>
            <a:pPr lvl="1"/>
            <a:r>
              <a:rPr lang="sk-SK" dirty="0" smtClean="0"/>
              <a:t>Žiak sa učí iba z dát na základe vlastného úsudku</a:t>
            </a:r>
            <a:endParaRPr lang="en-GB" dirty="0" smtClean="0"/>
          </a:p>
          <a:p>
            <a:pPr lvl="1"/>
            <a:r>
              <a:rPr lang="en-GB" dirty="0" smtClean="0"/>
              <a:t>P(X)</a:t>
            </a:r>
            <a:endParaRPr lang="sk-SK" dirty="0" smtClean="0"/>
          </a:p>
          <a:p>
            <a:pPr lvl="1"/>
            <a:r>
              <a:rPr lang="sk-SK" dirty="0" smtClean="0"/>
              <a:t>Zhlukovanie</a:t>
            </a:r>
          </a:p>
        </p:txBody>
      </p:sp>
    </p:spTree>
    <p:extLst>
      <p:ext uri="{BB962C8B-B14F-4D97-AF65-F5344CB8AC3E}">
        <p14:creationId xmlns:p14="http://schemas.microsoft.com/office/powerpoint/2010/main" val="428651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1398</TotalTime>
  <Words>377</Words>
  <Application>Microsoft Office PowerPoint</Application>
  <PresentationFormat>Prezentácia na obrazovke (4:3)</PresentationFormat>
  <Paragraphs>102</Paragraphs>
  <Slides>30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Analýza dát</vt:lpstr>
      <vt:lpstr>Definícia</vt:lpstr>
      <vt:lpstr>Základné úlohy analýzy dát</vt:lpstr>
      <vt:lpstr>Regresia</vt:lpstr>
      <vt:lpstr>Predikcia – príklad</vt:lpstr>
      <vt:lpstr>Klasifikácia versus predikcia</vt:lpstr>
      <vt:lpstr>Klasifikácia – príklad</vt:lpstr>
      <vt:lpstr>Zhlukovanie – úloha</vt:lpstr>
      <vt:lpstr>S učiteľom alebo bez</vt:lpstr>
      <vt:lpstr>S učiteľom alebo bez</vt:lpstr>
      <vt:lpstr>S učiteľom alebo bez</vt:lpstr>
      <vt:lpstr>Zdroje dát</vt:lpstr>
      <vt:lpstr>ESSIR 2013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Nástroje na analýzu dát</vt:lpstr>
      <vt:lpstr>http://192.168.0.105:7000/ontozur.html</vt:lpstr>
      <vt:lpstr>WinMine Toolkit</vt:lpstr>
      <vt:lpstr>Infer.NET</vt:lpstr>
      <vt:lpstr>Infer.NET – príklady</vt:lpstr>
      <vt:lpstr>Platňa (Plate)</vt:lpstr>
      <vt:lpstr>Platňa</vt:lpstr>
      <vt:lpstr>Infer.NET</vt:lpstr>
      <vt:lpstr>Church</vt:lpstr>
      <vt:lpstr>Ďalšie nástroje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Márius Šajgalík</dc:creator>
  <cp:lastModifiedBy>Jancatova</cp:lastModifiedBy>
  <cp:revision>32</cp:revision>
  <dcterms:created xsi:type="dcterms:W3CDTF">2013-11-07T17:04:42Z</dcterms:created>
  <dcterms:modified xsi:type="dcterms:W3CDTF">2016-01-15T12:51:48Z</dcterms:modified>
</cp:coreProperties>
</file>