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58" r:id="rId4"/>
    <p:sldId id="261" r:id="rId5"/>
    <p:sldId id="262" r:id="rId6"/>
    <p:sldId id="285" r:id="rId7"/>
    <p:sldId id="284" r:id="rId8"/>
    <p:sldId id="288" r:id="rId9"/>
    <p:sldId id="28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379" autoAdjust="0"/>
    <p:restoredTop sz="83500" autoAdjust="0"/>
  </p:normalViewPr>
  <p:slideViewPr>
    <p:cSldViewPr>
      <p:cViewPr varScale="1">
        <p:scale>
          <a:sx n="65" d="100"/>
          <a:sy n="65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D3BD2D-1AB8-453E-807F-EDB379AC2BDE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sk-SK"/>
        </a:p>
      </dgm:t>
    </dgm:pt>
    <dgm:pt modelId="{C2E4BB5C-F66D-40E0-9117-08D8ECDF1839}">
      <dgm:prSet phldrT="[Text]"/>
      <dgm:spPr/>
      <dgm:t>
        <a:bodyPr/>
        <a:lstStyle/>
        <a:p>
          <a:r>
            <a:rPr lang="sk-SK" b="1" dirty="0" smtClean="0"/>
            <a:t>Dôvody</a:t>
          </a:r>
          <a:r>
            <a:rPr lang="sk-SK" dirty="0" smtClean="0"/>
            <a:t> (chovanie postáv)</a:t>
          </a:r>
          <a:endParaRPr lang="sk-SK" dirty="0"/>
        </a:p>
      </dgm:t>
    </dgm:pt>
    <dgm:pt modelId="{32B009DE-0B50-4535-A272-B81AC028EBF3}" type="parTrans" cxnId="{0F456FF8-4EA7-44E9-AEA3-694B41C50472}">
      <dgm:prSet/>
      <dgm:spPr/>
      <dgm:t>
        <a:bodyPr/>
        <a:lstStyle/>
        <a:p>
          <a:endParaRPr lang="sk-SK"/>
        </a:p>
      </dgm:t>
    </dgm:pt>
    <dgm:pt modelId="{B442383A-79BB-442A-9ECC-350737B42D3B}" type="sibTrans" cxnId="{0F456FF8-4EA7-44E9-AEA3-694B41C50472}">
      <dgm:prSet/>
      <dgm:spPr/>
      <dgm:t>
        <a:bodyPr/>
        <a:lstStyle/>
        <a:p>
          <a:endParaRPr lang="sk-SK"/>
        </a:p>
      </dgm:t>
    </dgm:pt>
    <dgm:pt modelId="{AA12D6C9-2DD6-4F51-8D14-443066E8A246}">
      <dgm:prSet phldrT="[Text]"/>
      <dgm:spPr/>
      <dgm:t>
        <a:bodyPr/>
        <a:lstStyle/>
        <a:p>
          <a:r>
            <a:rPr lang="sk-SK" b="1" dirty="0" smtClean="0"/>
            <a:t>Dej</a:t>
          </a:r>
          <a:r>
            <a:rPr lang="sk-SK" dirty="0" smtClean="0"/>
            <a:t> (akcie postáv)</a:t>
          </a:r>
          <a:endParaRPr lang="sk-SK" dirty="0"/>
        </a:p>
      </dgm:t>
    </dgm:pt>
    <dgm:pt modelId="{F1C99464-75A0-49DB-90FA-4CB763C39D12}" type="parTrans" cxnId="{ED3DE646-40B9-491E-A8DE-94D14339A2E8}">
      <dgm:prSet/>
      <dgm:spPr/>
      <dgm:t>
        <a:bodyPr/>
        <a:lstStyle/>
        <a:p>
          <a:endParaRPr lang="sk-SK"/>
        </a:p>
      </dgm:t>
    </dgm:pt>
    <dgm:pt modelId="{C3E49965-B7A0-4049-84C2-47DE7759B5CF}" type="sibTrans" cxnId="{ED3DE646-40B9-491E-A8DE-94D14339A2E8}">
      <dgm:prSet/>
      <dgm:spPr/>
      <dgm:t>
        <a:bodyPr/>
        <a:lstStyle/>
        <a:p>
          <a:endParaRPr lang="sk-SK"/>
        </a:p>
      </dgm:t>
    </dgm:pt>
    <dgm:pt modelId="{F10B92F6-B2C8-466F-B7E5-F42992C8BA93}">
      <dgm:prSet/>
      <dgm:spPr/>
      <dgm:t>
        <a:bodyPr/>
        <a:lstStyle/>
        <a:p>
          <a:r>
            <a:rPr lang="sk-SK" b="1" dirty="0" smtClean="0"/>
            <a:t>Vizualizácia</a:t>
          </a:r>
          <a:r>
            <a:rPr lang="sk-SK" dirty="0" smtClean="0"/>
            <a:t> (knihy, filmy)</a:t>
          </a:r>
          <a:endParaRPr lang="sk-SK" dirty="0"/>
        </a:p>
      </dgm:t>
    </dgm:pt>
    <dgm:pt modelId="{F88E6F57-7F84-4A79-BBCD-FAC8B88A474A}" type="parTrans" cxnId="{E7E120EA-F7C4-41B8-88CD-DB22C51081D9}">
      <dgm:prSet/>
      <dgm:spPr/>
      <dgm:t>
        <a:bodyPr/>
        <a:lstStyle/>
        <a:p>
          <a:endParaRPr lang="sk-SK"/>
        </a:p>
      </dgm:t>
    </dgm:pt>
    <dgm:pt modelId="{29949D8D-07DA-4DE3-8418-59FC11C3B730}" type="sibTrans" cxnId="{E7E120EA-F7C4-41B8-88CD-DB22C51081D9}">
      <dgm:prSet/>
      <dgm:spPr/>
      <dgm:t>
        <a:bodyPr/>
        <a:lstStyle/>
        <a:p>
          <a:endParaRPr lang="sk-SK"/>
        </a:p>
      </dgm:t>
    </dgm:pt>
    <dgm:pt modelId="{31E7BAE9-EEBF-4626-A22D-C060BD14B2A2}" type="pres">
      <dgm:prSet presAssocID="{0ED3BD2D-1AB8-453E-807F-EDB379AC2B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78E85C69-A54F-406E-9764-01863E073416}" type="pres">
      <dgm:prSet presAssocID="{C2E4BB5C-F66D-40E0-9117-08D8ECDF1839}" presName="parentText" presStyleLbl="node1" presStyleIdx="0" presStyleCnt="3" custScaleY="110000" custLinFactY="-7927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7AD5D5A-E7EC-4A10-9E11-7E9E00620F6D}" type="pres">
      <dgm:prSet presAssocID="{B442383A-79BB-442A-9ECC-350737B42D3B}" presName="spacer" presStyleCnt="0"/>
      <dgm:spPr/>
      <dgm:t>
        <a:bodyPr/>
        <a:lstStyle/>
        <a:p>
          <a:endParaRPr lang="sk-SK"/>
        </a:p>
      </dgm:t>
    </dgm:pt>
    <dgm:pt modelId="{56C256E8-491A-45EF-9F10-3582919ABC75}" type="pres">
      <dgm:prSet presAssocID="{AA12D6C9-2DD6-4F51-8D14-443066E8A246}" presName="parentText" presStyleLbl="node1" presStyleIdx="1" presStyleCnt="3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9EAAEC9-C8DC-4D20-8A07-E2ED24DD9712}" type="pres">
      <dgm:prSet presAssocID="{C3E49965-B7A0-4049-84C2-47DE7759B5CF}" presName="spacer" presStyleCnt="0"/>
      <dgm:spPr/>
      <dgm:t>
        <a:bodyPr/>
        <a:lstStyle/>
        <a:p>
          <a:endParaRPr lang="sk-SK"/>
        </a:p>
      </dgm:t>
    </dgm:pt>
    <dgm:pt modelId="{3A325783-D7B9-4492-B040-FE6BE6DA04C4}" type="pres">
      <dgm:prSet presAssocID="{F10B92F6-B2C8-466F-B7E5-F42992C8BA93}" presName="parentText" presStyleLbl="node1" presStyleIdx="2" presStyleCnt="3" custScaleY="110000" custLinFactY="8030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ED3DE646-40B9-491E-A8DE-94D14339A2E8}" srcId="{0ED3BD2D-1AB8-453E-807F-EDB379AC2BDE}" destId="{AA12D6C9-2DD6-4F51-8D14-443066E8A246}" srcOrd="1" destOrd="0" parTransId="{F1C99464-75A0-49DB-90FA-4CB763C39D12}" sibTransId="{C3E49965-B7A0-4049-84C2-47DE7759B5CF}"/>
    <dgm:cxn modelId="{CCBFD718-BAA0-417C-85AB-C17924E4B9A4}" type="presOf" srcId="{0ED3BD2D-1AB8-453E-807F-EDB379AC2BDE}" destId="{31E7BAE9-EEBF-4626-A22D-C060BD14B2A2}" srcOrd="0" destOrd="0" presId="urn:microsoft.com/office/officeart/2005/8/layout/vList2"/>
    <dgm:cxn modelId="{E7E120EA-F7C4-41B8-88CD-DB22C51081D9}" srcId="{0ED3BD2D-1AB8-453E-807F-EDB379AC2BDE}" destId="{F10B92F6-B2C8-466F-B7E5-F42992C8BA93}" srcOrd="2" destOrd="0" parTransId="{F88E6F57-7F84-4A79-BBCD-FAC8B88A474A}" sibTransId="{29949D8D-07DA-4DE3-8418-59FC11C3B730}"/>
    <dgm:cxn modelId="{75CB47F4-9E1C-4F26-A573-EDC2FF837EE2}" type="presOf" srcId="{F10B92F6-B2C8-466F-B7E5-F42992C8BA93}" destId="{3A325783-D7B9-4492-B040-FE6BE6DA04C4}" srcOrd="0" destOrd="0" presId="urn:microsoft.com/office/officeart/2005/8/layout/vList2"/>
    <dgm:cxn modelId="{92FC2EF9-4B86-4CD3-AE46-34362B729D7F}" type="presOf" srcId="{C2E4BB5C-F66D-40E0-9117-08D8ECDF1839}" destId="{78E85C69-A54F-406E-9764-01863E073416}" srcOrd="0" destOrd="0" presId="urn:microsoft.com/office/officeart/2005/8/layout/vList2"/>
    <dgm:cxn modelId="{0F456FF8-4EA7-44E9-AEA3-694B41C50472}" srcId="{0ED3BD2D-1AB8-453E-807F-EDB379AC2BDE}" destId="{C2E4BB5C-F66D-40E0-9117-08D8ECDF1839}" srcOrd="0" destOrd="0" parTransId="{32B009DE-0B50-4535-A272-B81AC028EBF3}" sibTransId="{B442383A-79BB-442A-9ECC-350737B42D3B}"/>
    <dgm:cxn modelId="{6C7ABC2A-85CF-40CD-9333-8A836FABEE09}" type="presOf" srcId="{AA12D6C9-2DD6-4F51-8D14-443066E8A246}" destId="{56C256E8-491A-45EF-9F10-3582919ABC75}" srcOrd="0" destOrd="0" presId="urn:microsoft.com/office/officeart/2005/8/layout/vList2"/>
    <dgm:cxn modelId="{87B7DBF3-48F1-47EE-8275-E4D3526EE551}" type="presParOf" srcId="{31E7BAE9-EEBF-4626-A22D-C060BD14B2A2}" destId="{78E85C69-A54F-406E-9764-01863E073416}" srcOrd="0" destOrd="0" presId="urn:microsoft.com/office/officeart/2005/8/layout/vList2"/>
    <dgm:cxn modelId="{A72C5F62-8B7C-4CB0-B3BC-C6F5D9D72D60}" type="presParOf" srcId="{31E7BAE9-EEBF-4626-A22D-C060BD14B2A2}" destId="{17AD5D5A-E7EC-4A10-9E11-7E9E00620F6D}" srcOrd="1" destOrd="0" presId="urn:microsoft.com/office/officeart/2005/8/layout/vList2"/>
    <dgm:cxn modelId="{D0BDAA16-D3E7-4F30-AA42-095B691D4CF7}" type="presParOf" srcId="{31E7BAE9-EEBF-4626-A22D-C060BD14B2A2}" destId="{56C256E8-491A-45EF-9F10-3582919ABC75}" srcOrd="2" destOrd="0" presId="urn:microsoft.com/office/officeart/2005/8/layout/vList2"/>
    <dgm:cxn modelId="{4E59C636-ACC8-4968-8405-9F1499768F00}" type="presParOf" srcId="{31E7BAE9-EEBF-4626-A22D-C060BD14B2A2}" destId="{B9EAAEC9-C8DC-4D20-8A07-E2ED24DD9712}" srcOrd="3" destOrd="0" presId="urn:microsoft.com/office/officeart/2005/8/layout/vList2"/>
    <dgm:cxn modelId="{20AE6BC5-9886-4BF1-BC4C-C5A0D0F2098B}" type="presParOf" srcId="{31E7BAE9-EEBF-4626-A22D-C060BD14B2A2}" destId="{3A325783-D7B9-4492-B040-FE6BE6DA04C4}" srcOrd="4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D3BD2D-1AB8-453E-807F-EDB379AC2BDE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sk-SK"/>
        </a:p>
      </dgm:t>
    </dgm:pt>
    <dgm:pt modelId="{C2E4BB5C-F66D-40E0-9117-08D8ECDF1839}">
      <dgm:prSet phldrT="[Text]"/>
      <dgm:spPr/>
      <dgm:t>
        <a:bodyPr/>
        <a:lstStyle/>
        <a:p>
          <a:r>
            <a:rPr lang="sk-SK" dirty="0" smtClean="0"/>
            <a:t>Úroveň chovania postáv</a:t>
          </a:r>
          <a:endParaRPr lang="sk-SK" dirty="0"/>
        </a:p>
      </dgm:t>
    </dgm:pt>
    <dgm:pt modelId="{32B009DE-0B50-4535-A272-B81AC028EBF3}" type="parTrans" cxnId="{0F456FF8-4EA7-44E9-AEA3-694B41C50472}">
      <dgm:prSet/>
      <dgm:spPr/>
      <dgm:t>
        <a:bodyPr/>
        <a:lstStyle/>
        <a:p>
          <a:endParaRPr lang="sk-SK"/>
        </a:p>
      </dgm:t>
    </dgm:pt>
    <dgm:pt modelId="{B442383A-79BB-442A-9ECC-350737B42D3B}" type="sibTrans" cxnId="{0F456FF8-4EA7-44E9-AEA3-694B41C50472}">
      <dgm:prSet/>
      <dgm:spPr/>
      <dgm:t>
        <a:bodyPr/>
        <a:lstStyle/>
        <a:p>
          <a:endParaRPr lang="sk-SK"/>
        </a:p>
      </dgm:t>
    </dgm:pt>
    <dgm:pt modelId="{AA12D6C9-2DD6-4F51-8D14-443066E8A246}">
      <dgm:prSet phldrT="[Text]"/>
      <dgm:spPr/>
      <dgm:t>
        <a:bodyPr/>
        <a:lstStyle/>
        <a:p>
          <a:r>
            <a:rPr lang="sk-SK" dirty="0" smtClean="0"/>
            <a:t>Plánovacia úroveň</a:t>
          </a:r>
          <a:endParaRPr lang="sk-SK" dirty="0"/>
        </a:p>
      </dgm:t>
    </dgm:pt>
    <dgm:pt modelId="{F1C99464-75A0-49DB-90FA-4CB763C39D12}" type="parTrans" cxnId="{ED3DE646-40B9-491E-A8DE-94D14339A2E8}">
      <dgm:prSet/>
      <dgm:spPr/>
      <dgm:t>
        <a:bodyPr/>
        <a:lstStyle/>
        <a:p>
          <a:endParaRPr lang="sk-SK"/>
        </a:p>
      </dgm:t>
    </dgm:pt>
    <dgm:pt modelId="{C3E49965-B7A0-4049-84C2-47DE7759B5CF}" type="sibTrans" cxnId="{ED3DE646-40B9-491E-A8DE-94D14339A2E8}">
      <dgm:prSet/>
      <dgm:spPr/>
      <dgm:t>
        <a:bodyPr/>
        <a:lstStyle/>
        <a:p>
          <a:endParaRPr lang="sk-SK"/>
        </a:p>
      </dgm:t>
    </dgm:pt>
    <dgm:pt modelId="{F10B92F6-B2C8-466F-B7E5-F42992C8BA93}">
      <dgm:prSet/>
      <dgm:spPr/>
      <dgm:t>
        <a:bodyPr/>
        <a:lstStyle/>
        <a:p>
          <a:r>
            <a:rPr lang="sk-SK" dirty="0" smtClean="0"/>
            <a:t>Vizualizačná úroveň</a:t>
          </a:r>
          <a:endParaRPr lang="sk-SK" dirty="0"/>
        </a:p>
      </dgm:t>
    </dgm:pt>
    <dgm:pt modelId="{F88E6F57-7F84-4A79-BBCD-FAC8B88A474A}" type="parTrans" cxnId="{E7E120EA-F7C4-41B8-88CD-DB22C51081D9}">
      <dgm:prSet/>
      <dgm:spPr/>
      <dgm:t>
        <a:bodyPr/>
        <a:lstStyle/>
        <a:p>
          <a:endParaRPr lang="sk-SK"/>
        </a:p>
      </dgm:t>
    </dgm:pt>
    <dgm:pt modelId="{29949D8D-07DA-4DE3-8418-59FC11C3B730}" type="sibTrans" cxnId="{E7E120EA-F7C4-41B8-88CD-DB22C51081D9}">
      <dgm:prSet/>
      <dgm:spPr/>
      <dgm:t>
        <a:bodyPr/>
        <a:lstStyle/>
        <a:p>
          <a:endParaRPr lang="sk-SK"/>
        </a:p>
      </dgm:t>
    </dgm:pt>
    <dgm:pt modelId="{31E7BAE9-EEBF-4626-A22D-C060BD14B2A2}" type="pres">
      <dgm:prSet presAssocID="{0ED3BD2D-1AB8-453E-807F-EDB379AC2B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78E85C69-A54F-406E-9764-01863E073416}" type="pres">
      <dgm:prSet presAssocID="{C2E4BB5C-F66D-40E0-9117-08D8ECDF1839}" presName="parentText" presStyleLbl="node1" presStyleIdx="0" presStyleCnt="3" custLinFactY="-666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7AD5D5A-E7EC-4A10-9E11-7E9E00620F6D}" type="pres">
      <dgm:prSet presAssocID="{B442383A-79BB-442A-9ECC-350737B42D3B}" presName="spacer" presStyleCnt="0"/>
      <dgm:spPr/>
      <dgm:t>
        <a:bodyPr/>
        <a:lstStyle/>
        <a:p>
          <a:endParaRPr lang="sk-SK"/>
        </a:p>
      </dgm:t>
    </dgm:pt>
    <dgm:pt modelId="{56C256E8-491A-45EF-9F10-3582919ABC75}" type="pres">
      <dgm:prSet presAssocID="{AA12D6C9-2DD6-4F51-8D14-443066E8A246}" presName="parentText" presStyleLbl="node1" presStyleIdx="1" presStyleCnt="3" custLinFactNeighborY="-12507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9EAAEC9-C8DC-4D20-8A07-E2ED24DD9712}" type="pres">
      <dgm:prSet presAssocID="{C3E49965-B7A0-4049-84C2-47DE7759B5CF}" presName="spacer" presStyleCnt="0"/>
      <dgm:spPr/>
      <dgm:t>
        <a:bodyPr/>
        <a:lstStyle/>
        <a:p>
          <a:endParaRPr lang="sk-SK"/>
        </a:p>
      </dgm:t>
    </dgm:pt>
    <dgm:pt modelId="{3A325783-D7B9-4492-B040-FE6BE6DA04C4}" type="pres">
      <dgm:prSet presAssocID="{F10B92F6-B2C8-466F-B7E5-F42992C8BA93}" presName="parentText" presStyleLbl="node1" presStyleIdx="2" presStyleCnt="3" custLinFactY="6574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ED3DE646-40B9-491E-A8DE-94D14339A2E8}" srcId="{0ED3BD2D-1AB8-453E-807F-EDB379AC2BDE}" destId="{AA12D6C9-2DD6-4F51-8D14-443066E8A246}" srcOrd="1" destOrd="0" parTransId="{F1C99464-75A0-49DB-90FA-4CB763C39D12}" sibTransId="{C3E49965-B7A0-4049-84C2-47DE7759B5CF}"/>
    <dgm:cxn modelId="{E6553B4C-F14C-4431-B010-222C1220E6C1}" type="presOf" srcId="{0ED3BD2D-1AB8-453E-807F-EDB379AC2BDE}" destId="{31E7BAE9-EEBF-4626-A22D-C060BD14B2A2}" srcOrd="0" destOrd="0" presId="urn:microsoft.com/office/officeart/2005/8/layout/vList2"/>
    <dgm:cxn modelId="{E7E120EA-F7C4-41B8-88CD-DB22C51081D9}" srcId="{0ED3BD2D-1AB8-453E-807F-EDB379AC2BDE}" destId="{F10B92F6-B2C8-466F-B7E5-F42992C8BA93}" srcOrd="2" destOrd="0" parTransId="{F88E6F57-7F84-4A79-BBCD-FAC8B88A474A}" sibTransId="{29949D8D-07DA-4DE3-8418-59FC11C3B730}"/>
    <dgm:cxn modelId="{D0964767-90DA-4F58-B187-9D55F374EDE5}" type="presOf" srcId="{AA12D6C9-2DD6-4F51-8D14-443066E8A246}" destId="{56C256E8-491A-45EF-9F10-3582919ABC75}" srcOrd="0" destOrd="0" presId="urn:microsoft.com/office/officeart/2005/8/layout/vList2"/>
    <dgm:cxn modelId="{1092F233-71EF-4F07-85DD-F672FF19F090}" type="presOf" srcId="{F10B92F6-B2C8-466F-B7E5-F42992C8BA93}" destId="{3A325783-D7B9-4492-B040-FE6BE6DA04C4}" srcOrd="0" destOrd="0" presId="urn:microsoft.com/office/officeart/2005/8/layout/vList2"/>
    <dgm:cxn modelId="{B33BC613-AEDD-47F2-8D1E-703F37BDEA7B}" type="presOf" srcId="{C2E4BB5C-F66D-40E0-9117-08D8ECDF1839}" destId="{78E85C69-A54F-406E-9764-01863E073416}" srcOrd="0" destOrd="0" presId="urn:microsoft.com/office/officeart/2005/8/layout/vList2"/>
    <dgm:cxn modelId="{0F456FF8-4EA7-44E9-AEA3-694B41C50472}" srcId="{0ED3BD2D-1AB8-453E-807F-EDB379AC2BDE}" destId="{C2E4BB5C-F66D-40E0-9117-08D8ECDF1839}" srcOrd="0" destOrd="0" parTransId="{32B009DE-0B50-4535-A272-B81AC028EBF3}" sibTransId="{B442383A-79BB-442A-9ECC-350737B42D3B}"/>
    <dgm:cxn modelId="{AAB37B3E-B75F-4E23-ABF4-73F335C3D34C}" type="presParOf" srcId="{31E7BAE9-EEBF-4626-A22D-C060BD14B2A2}" destId="{78E85C69-A54F-406E-9764-01863E073416}" srcOrd="0" destOrd="0" presId="urn:microsoft.com/office/officeart/2005/8/layout/vList2"/>
    <dgm:cxn modelId="{B87F1427-51D9-4F02-9D25-82F4939DF7FA}" type="presParOf" srcId="{31E7BAE9-EEBF-4626-A22D-C060BD14B2A2}" destId="{17AD5D5A-E7EC-4A10-9E11-7E9E00620F6D}" srcOrd="1" destOrd="0" presId="urn:microsoft.com/office/officeart/2005/8/layout/vList2"/>
    <dgm:cxn modelId="{F933BBF8-80F0-41CB-A04A-705137B9BB1F}" type="presParOf" srcId="{31E7BAE9-EEBF-4626-A22D-C060BD14B2A2}" destId="{56C256E8-491A-45EF-9F10-3582919ABC75}" srcOrd="2" destOrd="0" presId="urn:microsoft.com/office/officeart/2005/8/layout/vList2"/>
    <dgm:cxn modelId="{DD4CF323-ABC0-44F0-BE51-6F1BA64563BC}" type="presParOf" srcId="{31E7BAE9-EEBF-4626-A22D-C060BD14B2A2}" destId="{B9EAAEC9-C8DC-4D20-8A07-E2ED24DD9712}" srcOrd="3" destOrd="0" presId="urn:microsoft.com/office/officeart/2005/8/layout/vList2"/>
    <dgm:cxn modelId="{6EF91C5C-C7E1-4099-A0AA-BF9204A2F17B}" type="presParOf" srcId="{31E7BAE9-EEBF-4626-A22D-C060BD14B2A2}" destId="{3A325783-D7B9-4492-B040-FE6BE6DA04C4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B48D5-760E-413D-B935-6526F2EF1E10}" type="datetimeFigureOut">
              <a:rPr lang="sk-SK" smtClean="0"/>
              <a:pPr/>
              <a:t>21. 2. 2009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47653-2ABA-474A-96EE-6F0EF81393D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k-S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sk-S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47653-2ABA-474A-96EE-6F0EF81393DF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15888"/>
            <a:ext cx="6048375" cy="1109662"/>
          </a:xfr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47750"/>
            <a:ext cx="6048375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5488" y="404813"/>
            <a:ext cx="1889125" cy="6264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938" y="404813"/>
            <a:ext cx="5518150" cy="6264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4938" y="1411288"/>
            <a:ext cx="3703637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0975" y="1411288"/>
            <a:ext cx="3703638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404813"/>
            <a:ext cx="73437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4938" y="1411288"/>
            <a:ext cx="75596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04813"/>
            <a:ext cx="8032778" cy="792162"/>
          </a:xfrm>
          <a:noFill/>
        </p:spPr>
        <p:txBody>
          <a:bodyPr/>
          <a:lstStyle/>
          <a:p>
            <a:r>
              <a:rPr lang="sk-SK" sz="2900" dirty="0" smtClean="0">
                <a:latin typeface="Tahoma" charset="0"/>
              </a:rPr>
              <a:t>Generovanie dynamických interaktívnych príbehov</a:t>
            </a:r>
            <a:endParaRPr lang="uk-UA" sz="2900" dirty="0">
              <a:latin typeface="Tahoma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428736"/>
            <a:ext cx="5746762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dirty="0" smtClean="0"/>
              <a:t>Marko Divéky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sk-SK" sz="2200" dirty="0" smtClean="0"/>
              <a:t>Vedúca projektu: prof. Mária Bieliková</a:t>
            </a:r>
            <a:endParaRPr lang="en-US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/>
          <a:lstStyle/>
          <a:p>
            <a:r>
              <a:rPr lang="sk-SK" b="1" dirty="0" smtClean="0">
                <a:latin typeface="Tahoma" charset="0"/>
              </a:rPr>
              <a:t>Motivácia</a:t>
            </a:r>
            <a:endParaRPr lang="uk-UA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63713"/>
            <a:ext cx="6769100" cy="4473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Príbehy sú všade okolo nás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Existujú od počiatku ľudskej civilizácie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Vznikli na základe ľudskej potreby komunikovať poznatky z generácie na generáciu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Potenciál príbehov sa používa vo viacerých oblastiach...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...napríklad v biznis prostredí na školenie a trénovanie zamestnancov („business narrative“)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Ľudský mozog vníma príbehy trvácnejšie ako abstraktné údaje</a:t>
            </a:r>
            <a:endParaRPr lang="sk-SK" sz="20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>
            <a:normAutofit fontScale="90000"/>
          </a:bodyPr>
          <a:lstStyle/>
          <a:p>
            <a:r>
              <a:rPr lang="sk-SK" b="1" dirty="0" smtClean="0">
                <a:latin typeface="Tahoma" charset="0"/>
              </a:rPr>
              <a:t>Klasické vs interaktívne príbehy</a:t>
            </a:r>
            <a:endParaRPr lang="uk-UA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63713"/>
            <a:ext cx="6769100" cy="4473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altLang="ko-KR" sz="2000" dirty="0" smtClean="0">
                <a:ea typeface="굴림" charset="-127"/>
              </a:rPr>
              <a:t>Klasický princíp prerozprávania príbehov: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altLang="ko-KR" sz="2000" dirty="0" smtClean="0">
                <a:ea typeface="굴림" charset="-127"/>
              </a:rPr>
              <a:t>Interaktívne príbehy sú prerozprávané počítačom:</a:t>
            </a:r>
            <a:endParaRPr lang="en-US" altLang="ko-KR" sz="2000" dirty="0" smtClean="0">
              <a:ea typeface="굴림" charset="-127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607344" y="2214562"/>
            <a:ext cx="5929313" cy="1071562"/>
            <a:chOff x="1500207" y="2857496"/>
            <a:chExt cx="5929313" cy="1071562"/>
          </a:xfrm>
        </p:grpSpPr>
        <p:sp>
          <p:nvSpPr>
            <p:cNvPr id="22" name="Rounded Rectangle 21"/>
            <p:cNvSpPr/>
            <p:nvPr/>
          </p:nvSpPr>
          <p:spPr>
            <a:xfrm>
              <a:off x="1500207" y="3014658"/>
              <a:ext cx="1214438" cy="9144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k-SK" dirty="0"/>
                <a:t>Podstata príbehu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857645" y="3014658"/>
              <a:ext cx="1214437" cy="9144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k-SK" dirty="0"/>
                <a:t>Príbeh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215082" y="3014658"/>
              <a:ext cx="1214438" cy="9144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k-SK" dirty="0"/>
                <a:t>Podstata príbehu</a:t>
              </a:r>
            </a:p>
          </p:txBody>
        </p:sp>
        <p:grpSp>
          <p:nvGrpSpPr>
            <p:cNvPr id="25" name="Group 45"/>
            <p:cNvGrpSpPr>
              <a:grpSpLocks/>
            </p:cNvGrpSpPr>
            <p:nvPr/>
          </p:nvGrpSpPr>
          <p:grpSpPr bwMode="auto">
            <a:xfrm>
              <a:off x="2762270" y="2857496"/>
              <a:ext cx="1023937" cy="800100"/>
              <a:chOff x="2690813" y="2071678"/>
              <a:chExt cx="1023937" cy="800110"/>
            </a:xfrm>
          </p:grpSpPr>
          <p:sp>
            <p:nvSpPr>
              <p:cNvPr id="26" name="TextBox 10"/>
              <p:cNvSpPr txBox="1">
                <a:spLocks noChangeArrowheads="1"/>
              </p:cNvSpPr>
              <p:nvPr/>
            </p:nvSpPr>
            <p:spPr bwMode="auto">
              <a:xfrm>
                <a:off x="2690813" y="2071678"/>
                <a:ext cx="881062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sk-SK" sz="1600" dirty="0"/>
                  <a:t>Autor</a:t>
                </a:r>
              </a:p>
              <a:p>
                <a:pPr algn="ctr"/>
                <a:r>
                  <a:rPr lang="sk-SK" sz="1600" dirty="0"/>
                  <a:t>príbehu</a:t>
                </a:r>
              </a:p>
            </p:txBody>
          </p:sp>
          <p:sp>
            <p:nvSpPr>
              <p:cNvPr id="27" name="Right Arrow 26"/>
              <p:cNvSpPr/>
              <p:nvPr/>
            </p:nvSpPr>
            <p:spPr>
              <a:xfrm>
                <a:off x="2714625" y="2586034"/>
                <a:ext cx="1000125" cy="285754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 dirty="0"/>
              </a:p>
            </p:txBody>
          </p:sp>
        </p:grpSp>
        <p:grpSp>
          <p:nvGrpSpPr>
            <p:cNvPr id="28" name="Group 46"/>
            <p:cNvGrpSpPr>
              <a:grpSpLocks/>
            </p:cNvGrpSpPr>
            <p:nvPr/>
          </p:nvGrpSpPr>
          <p:grpSpPr bwMode="auto">
            <a:xfrm>
              <a:off x="5143520" y="3105146"/>
              <a:ext cx="1000125" cy="552450"/>
              <a:chOff x="5072063" y="2319338"/>
              <a:chExt cx="1000125" cy="552450"/>
            </a:xfrm>
          </p:grpSpPr>
          <p:sp>
            <p:nvSpPr>
              <p:cNvPr id="29" name="TextBox 12"/>
              <p:cNvSpPr txBox="1">
                <a:spLocks noChangeArrowheads="1"/>
              </p:cNvSpPr>
              <p:nvPr/>
            </p:nvSpPr>
            <p:spPr bwMode="auto">
              <a:xfrm>
                <a:off x="5114142" y="2319338"/>
                <a:ext cx="779462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sk-SK" sz="1600" dirty="0"/>
                  <a:t>Čitateľ</a:t>
                </a:r>
              </a:p>
            </p:txBody>
          </p:sp>
          <p:sp>
            <p:nvSpPr>
              <p:cNvPr id="30" name="Right Arrow 29"/>
              <p:cNvSpPr/>
              <p:nvPr/>
            </p:nvSpPr>
            <p:spPr>
              <a:xfrm>
                <a:off x="5072063" y="2586038"/>
                <a:ext cx="1000125" cy="285750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 dirty="0"/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750094" y="4429144"/>
            <a:ext cx="7643812" cy="1785938"/>
            <a:chOff x="785813" y="4143375"/>
            <a:chExt cx="7643812" cy="1785938"/>
          </a:xfrm>
        </p:grpSpPr>
        <p:grpSp>
          <p:nvGrpSpPr>
            <p:cNvPr id="15" name="Group 56"/>
            <p:cNvGrpSpPr>
              <a:grpSpLocks/>
            </p:cNvGrpSpPr>
            <p:nvPr/>
          </p:nvGrpSpPr>
          <p:grpSpPr bwMode="auto">
            <a:xfrm>
              <a:off x="3143250" y="4214813"/>
              <a:ext cx="1928813" cy="1714500"/>
              <a:chOff x="3143250" y="4214813"/>
              <a:chExt cx="1928813" cy="17145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3143250" y="4214813"/>
                <a:ext cx="1928813" cy="1714500"/>
              </a:xfrm>
              <a:prstGeom prst="roundRect">
                <a:avLst/>
              </a:prstGeom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sk-SK" b="1" dirty="0"/>
                  <a:t>Svet príbehov</a:t>
                </a: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3357563" y="4714875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3929063" y="4714875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3357563" y="5143500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3929063" y="5143500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4500563" y="5143500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4500563" y="4714875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3357563" y="5572125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3929063" y="5572125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4500563" y="5572125"/>
                <a:ext cx="357187" cy="214313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/>
              </a:p>
            </p:txBody>
          </p:sp>
        </p:grpSp>
        <p:grpSp>
          <p:nvGrpSpPr>
            <p:cNvPr id="16" name="Group 57"/>
            <p:cNvGrpSpPr>
              <a:grpSpLocks/>
            </p:cNvGrpSpPr>
            <p:nvPr/>
          </p:nvGrpSpPr>
          <p:grpSpPr bwMode="auto">
            <a:xfrm>
              <a:off x="3000375" y="4313238"/>
              <a:ext cx="2286000" cy="973137"/>
              <a:chOff x="3000375" y="4313238"/>
              <a:chExt cx="2286000" cy="973137"/>
            </a:xfrm>
          </p:grpSpPr>
          <p:cxnSp>
            <p:nvCxnSpPr>
              <p:cNvPr id="45" name="Straight Arrow Connector 44"/>
              <p:cNvCxnSpPr/>
              <p:nvPr/>
            </p:nvCxnSpPr>
            <p:spPr>
              <a:xfrm>
                <a:off x="3500438" y="4822825"/>
                <a:ext cx="6477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31" idx="3"/>
              </p:cNvCxnSpPr>
              <p:nvPr/>
            </p:nvCxnSpPr>
            <p:spPr>
              <a:xfrm>
                <a:off x="3000375" y="4313238"/>
                <a:ext cx="500063" cy="54451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>
                <a:off x="4143375" y="4857750"/>
                <a:ext cx="539750" cy="42862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rot="5400000" flipH="1" flipV="1">
                <a:off x="4661694" y="4661694"/>
                <a:ext cx="677862" cy="5715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Rounded Rectangle 16"/>
            <p:cNvSpPr/>
            <p:nvPr/>
          </p:nvSpPr>
          <p:spPr>
            <a:xfrm>
              <a:off x="7215188" y="4572000"/>
              <a:ext cx="1214437" cy="9144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k-SK" dirty="0"/>
                <a:t>Podstata príbehu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85813" y="4643438"/>
              <a:ext cx="1214437" cy="9144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k-SK" dirty="0"/>
                <a:t>Podstata príbehu</a:t>
              </a:r>
            </a:p>
          </p:txBody>
        </p:sp>
        <p:grpSp>
          <p:nvGrpSpPr>
            <p:cNvPr id="19" name="Group 50"/>
            <p:cNvGrpSpPr>
              <a:grpSpLocks/>
            </p:cNvGrpSpPr>
            <p:nvPr/>
          </p:nvGrpSpPr>
          <p:grpSpPr bwMode="auto">
            <a:xfrm>
              <a:off x="2047875" y="4733925"/>
              <a:ext cx="1023938" cy="552450"/>
              <a:chOff x="2047875" y="4733925"/>
              <a:chExt cx="1023938" cy="552450"/>
            </a:xfrm>
          </p:grpSpPr>
          <p:sp>
            <p:nvSpPr>
              <p:cNvPr id="43" name="TextBox 18"/>
              <p:cNvSpPr txBox="1">
                <a:spLocks noChangeArrowheads="1"/>
              </p:cNvSpPr>
              <p:nvPr/>
            </p:nvSpPr>
            <p:spPr bwMode="auto">
              <a:xfrm>
                <a:off x="2047875" y="4733925"/>
                <a:ext cx="86995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sk-SK" sz="1600"/>
                  <a:t>Počítač</a:t>
                </a:r>
              </a:p>
            </p:txBody>
          </p:sp>
          <p:sp>
            <p:nvSpPr>
              <p:cNvPr id="44" name="Right Arrow 43"/>
              <p:cNvSpPr/>
              <p:nvPr/>
            </p:nvSpPr>
            <p:spPr>
              <a:xfrm>
                <a:off x="2071688" y="5000625"/>
                <a:ext cx="1000125" cy="285750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 dirty="0"/>
              </a:p>
            </p:txBody>
          </p:sp>
        </p:grpSp>
        <p:sp>
          <p:nvSpPr>
            <p:cNvPr id="20" name="Rounded Rectangle 19"/>
            <p:cNvSpPr/>
            <p:nvPr/>
          </p:nvSpPr>
          <p:spPr>
            <a:xfrm>
              <a:off x="5286375" y="5143500"/>
              <a:ext cx="1214438" cy="78581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k-SK" dirty="0"/>
                <a:t>Príbeh B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286375" y="4214813"/>
              <a:ext cx="1214438" cy="78581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sk-SK" dirty="0"/>
                <a:t>Príbeh A</a:t>
              </a:r>
            </a:p>
          </p:txBody>
        </p:sp>
        <p:sp>
          <p:nvSpPr>
            <p:cNvPr id="31" name="TextBox 53"/>
            <p:cNvSpPr txBox="1">
              <a:spLocks noChangeArrowheads="1"/>
            </p:cNvSpPr>
            <p:nvPr/>
          </p:nvSpPr>
          <p:spPr bwMode="auto">
            <a:xfrm>
              <a:off x="2143125" y="4143375"/>
              <a:ext cx="85725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k-SK" sz="1600"/>
                <a:t>Hráč A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3000375" y="5713413"/>
              <a:ext cx="53975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3571875" y="5214938"/>
              <a:ext cx="534988" cy="50323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58" idx="1"/>
            </p:cNvCxnSpPr>
            <p:nvPr/>
          </p:nvCxnSpPr>
          <p:spPr>
            <a:xfrm rot="16200000" flipH="1">
              <a:off x="4161632" y="5193506"/>
              <a:ext cx="468312" cy="50482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endCxn id="20" idx="1"/>
            </p:cNvCxnSpPr>
            <p:nvPr/>
          </p:nvCxnSpPr>
          <p:spPr>
            <a:xfrm flipV="1">
              <a:off x="4675188" y="5537200"/>
              <a:ext cx="611187" cy="10636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70"/>
            <p:cNvSpPr txBox="1">
              <a:spLocks noChangeArrowheads="1"/>
            </p:cNvSpPr>
            <p:nvPr/>
          </p:nvSpPr>
          <p:spPr bwMode="auto">
            <a:xfrm>
              <a:off x="2143125" y="5572125"/>
              <a:ext cx="85725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sk-SK" sz="1600" dirty="0"/>
                <a:t>Hráč B</a:t>
              </a:r>
            </a:p>
          </p:txBody>
        </p:sp>
        <p:grpSp>
          <p:nvGrpSpPr>
            <p:cNvPr id="37" name="Group 55"/>
            <p:cNvGrpSpPr>
              <a:grpSpLocks/>
            </p:cNvGrpSpPr>
            <p:nvPr/>
          </p:nvGrpSpPr>
          <p:grpSpPr bwMode="auto">
            <a:xfrm>
              <a:off x="6429375" y="4286250"/>
              <a:ext cx="857250" cy="703263"/>
              <a:chOff x="6429375" y="4286250"/>
              <a:chExt cx="857250" cy="703263"/>
            </a:xfrm>
          </p:grpSpPr>
          <p:sp>
            <p:nvSpPr>
              <p:cNvPr id="41" name="Right Arrow 40"/>
              <p:cNvSpPr/>
              <p:nvPr/>
            </p:nvSpPr>
            <p:spPr>
              <a:xfrm rot="1496402">
                <a:off x="6529388" y="4703763"/>
                <a:ext cx="688975" cy="285750"/>
              </a:xfrm>
              <a:prstGeom prst="rightArrow">
                <a:avLst/>
              </a:prstGeom>
              <a:gradFill>
                <a:lin ang="16200000" scaled="0"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 dirty="0"/>
              </a:p>
            </p:txBody>
          </p:sp>
          <p:sp>
            <p:nvSpPr>
              <p:cNvPr id="42" name="TextBox 72"/>
              <p:cNvSpPr txBox="1">
                <a:spLocks noChangeArrowheads="1"/>
              </p:cNvSpPr>
              <p:nvPr/>
            </p:nvSpPr>
            <p:spPr bwMode="auto">
              <a:xfrm>
                <a:off x="6429375" y="4286250"/>
                <a:ext cx="85725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sk-SK" sz="1600"/>
                  <a:t>Hráč A</a:t>
                </a:r>
              </a:p>
            </p:txBody>
          </p:sp>
        </p:grpSp>
        <p:grpSp>
          <p:nvGrpSpPr>
            <p:cNvPr id="38" name="Group 53"/>
            <p:cNvGrpSpPr>
              <a:grpSpLocks/>
            </p:cNvGrpSpPr>
            <p:nvPr/>
          </p:nvGrpSpPr>
          <p:grpSpPr bwMode="auto">
            <a:xfrm>
              <a:off x="6429375" y="5192713"/>
              <a:ext cx="857250" cy="736600"/>
              <a:chOff x="6429375" y="5192713"/>
              <a:chExt cx="857250" cy="736600"/>
            </a:xfrm>
          </p:grpSpPr>
          <p:sp>
            <p:nvSpPr>
              <p:cNvPr id="39" name="Right Arrow 38"/>
              <p:cNvSpPr/>
              <p:nvPr/>
            </p:nvSpPr>
            <p:spPr>
              <a:xfrm rot="19849903">
                <a:off x="6529388" y="5192713"/>
                <a:ext cx="688975" cy="285750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k-SK" dirty="0"/>
              </a:p>
            </p:txBody>
          </p:sp>
          <p:sp>
            <p:nvSpPr>
              <p:cNvPr id="40" name="TextBox 74"/>
              <p:cNvSpPr txBox="1">
                <a:spLocks noChangeArrowheads="1"/>
              </p:cNvSpPr>
              <p:nvPr/>
            </p:nvSpPr>
            <p:spPr bwMode="auto">
              <a:xfrm>
                <a:off x="6429375" y="5591175"/>
                <a:ext cx="85725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sk-SK" sz="1600"/>
                  <a:t>Hráč B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/>
          <a:lstStyle/>
          <a:p>
            <a:r>
              <a:rPr lang="en-US" b="1" dirty="0" smtClean="0">
                <a:latin typeface="Tahoma" charset="0"/>
              </a:rPr>
              <a:t>Interactive Storytelling</a:t>
            </a:r>
            <a:endParaRPr lang="uk-UA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63713"/>
            <a:ext cx="6769100" cy="447357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sk-SK" altLang="ko-KR" sz="2000" dirty="0" smtClean="0">
                <a:ea typeface="굴림" charset="-127"/>
              </a:rPr>
              <a:t>Relatívne „mladá“ a neprebádaná oblasť výskumu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§"/>
            </a:pPr>
            <a:r>
              <a:rPr lang="sk-SK" altLang="ko-KR" sz="2000" dirty="0" smtClean="0">
                <a:ea typeface="굴림" charset="-127"/>
              </a:rPr>
              <a:t>Existuje niekoľko systémov na generovanie interaktívnych príbehov…</a:t>
            </a:r>
          </a:p>
          <a:p>
            <a:pPr>
              <a:lnSpc>
                <a:spcPct val="80000"/>
              </a:lnSpc>
              <a:spcBef>
                <a:spcPts val="2400"/>
              </a:spcBef>
              <a:buFont typeface="Wingdings" pitchFamily="2" charset="2"/>
              <a:buChar char="v"/>
            </a:pPr>
            <a:r>
              <a:rPr lang="sk-SK" sz="2000" dirty="0" smtClean="0"/>
              <a:t>Skupina 1: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sk-SK" sz="1700" b="0" dirty="0" smtClean="0"/>
              <a:t>Komplexné doménovo-špecifické príbehy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û"/>
            </a:pPr>
            <a:r>
              <a:rPr lang="sk-SK" sz="1700" b="0" dirty="0" smtClean="0"/>
              <a:t>Komplikovaná forma pridávania znalostí (program. </a:t>
            </a:r>
            <a:r>
              <a:rPr lang="sk-SK" sz="1700" b="0" dirty="0"/>
              <a:t>j</a:t>
            </a:r>
            <a:r>
              <a:rPr lang="sk-SK" sz="1700" b="0" dirty="0" smtClean="0"/>
              <a:t>azyk)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û"/>
            </a:pPr>
            <a:r>
              <a:rPr lang="sk-SK" sz="1700" b="0" dirty="0" smtClean="0"/>
              <a:t>Textová „vizualizácia“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sk-SK" sz="2000" dirty="0" smtClean="0"/>
              <a:t>Skupina 2: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sk-SK" sz="1700" b="0" dirty="0" smtClean="0"/>
              <a:t>2D/3D/VR vizualizácia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û"/>
            </a:pPr>
            <a:r>
              <a:rPr lang="sk-SK" sz="1700" b="0" dirty="0" smtClean="0"/>
              <a:t>Generované príbehy nie sú interaktívne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itchFamily="2" charset="2"/>
              <a:buChar char="v"/>
            </a:pPr>
            <a:r>
              <a:rPr lang="sk-SK" sz="2000" dirty="0" smtClean="0"/>
              <a:t>Skupina 3: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sk-SK" sz="1700" b="0" dirty="0" smtClean="0"/>
              <a:t>Ideálny interaktívny príbeh (NLP, ...)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û"/>
            </a:pPr>
            <a:r>
              <a:rPr lang="sk-SK" sz="1700" b="0" dirty="0" smtClean="0"/>
              <a:t>Hrubé ohraničenie (1 dramatická situácia)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û"/>
            </a:pPr>
            <a:r>
              <a:rPr lang="sk-SK" sz="1700" b="0" dirty="0" smtClean="0"/>
              <a:t>Nemožnosť definovať vlastné znalosti, a teda generovať doménovo-špecifické príbehy</a:t>
            </a:r>
            <a:endParaRPr lang="sk-SK" sz="17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/>
          <a:lstStyle/>
          <a:p>
            <a:r>
              <a:rPr lang="sk-SK" b="1" dirty="0" smtClean="0">
                <a:latin typeface="Tahoma" charset="0"/>
              </a:rPr>
              <a:t>Ciele práce</a:t>
            </a:r>
            <a:endParaRPr lang="uk-UA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63713"/>
            <a:ext cx="6769100" cy="4473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altLang="ko-KR" sz="2000" dirty="0" smtClean="0">
                <a:ea typeface="굴림" charset="-127"/>
              </a:rPr>
              <a:t>Existujúce riešenia nenašli praktické uplatnenie skrz:</a:t>
            </a:r>
            <a:endParaRPr lang="en-US" altLang="ko-KR" sz="2000" dirty="0">
              <a:ea typeface="굴림" charset="-127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û"/>
            </a:pPr>
            <a:r>
              <a:rPr lang="sk-SK" altLang="ko-KR" sz="1800" b="0" dirty="0" smtClean="0">
                <a:ea typeface="굴림" charset="-127"/>
              </a:rPr>
              <a:t>Komplikovanú formu pridávania znalostí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û"/>
            </a:pPr>
            <a:r>
              <a:rPr lang="sk-SK" sz="1800" b="0" dirty="0" smtClean="0"/>
              <a:t>Nemožnosť generovať doménovo-špecifické príbehy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û"/>
            </a:pPr>
            <a:r>
              <a:rPr lang="sk-SK" sz="1800" b="0" dirty="0" smtClean="0"/>
              <a:t>Príbehy ignorujúce vlastnosti hráča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û"/>
            </a:pPr>
            <a:r>
              <a:rPr lang="sk-SK" sz="1800" b="0" dirty="0" smtClean="0"/>
              <a:t>Textovú „vizualizáciu“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Moja snaha je vytvoriť riešenie, ktoré bude mať: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sk-SK" sz="1800" b="0" dirty="0" smtClean="0"/>
              <a:t>Intuitívnu formu pridávania vedomostí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sk-SK" sz="1800" b="0" dirty="0" smtClean="0"/>
              <a:t>Generovanie doménovo-špecifických príbehov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sk-SK" sz="1800" b="0" dirty="0" smtClean="0"/>
              <a:t>Príbehy prispôsobujúce sa hráčovi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sk-SK" sz="1800" b="0" dirty="0" smtClean="0"/>
              <a:t>Vizualizáciu pomocou počítačových hier</a:t>
            </a:r>
            <a:endParaRPr lang="sk-SK" sz="18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/>
          <a:lstStyle/>
          <a:p>
            <a:r>
              <a:rPr lang="sk-SK" b="1" dirty="0" smtClean="0">
                <a:latin typeface="Tahoma" charset="0"/>
              </a:rPr>
              <a:t>Štruktúra príbehov</a:t>
            </a:r>
            <a:endParaRPr lang="uk-UA" b="1" dirty="0">
              <a:latin typeface="Tahoma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893075" y="1857364"/>
          <a:ext cx="5357850" cy="3921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/>
          <a:lstStyle/>
          <a:p>
            <a:r>
              <a:rPr lang="sk-SK" b="1" dirty="0" smtClean="0">
                <a:latin typeface="Tahoma" charset="0"/>
              </a:rPr>
              <a:t>Navrhnutý koncept</a:t>
            </a:r>
            <a:endParaRPr lang="uk-UA" b="1" dirty="0">
              <a:latin typeface="Tahoma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893075" y="1857364"/>
          <a:ext cx="5357850" cy="3921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ight Arrow 9"/>
          <p:cNvSpPr/>
          <p:nvPr/>
        </p:nvSpPr>
        <p:spPr bwMode="auto">
          <a:xfrm>
            <a:off x="881036" y="2143118"/>
            <a:ext cx="1000125" cy="28575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k-SK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85787" y="2428868"/>
            <a:ext cx="11430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k-SK" sz="1600" dirty="0" smtClean="0"/>
              <a:t>Definícia prostredia</a:t>
            </a:r>
            <a:endParaRPr lang="sk-SK" sz="1600" dirty="0"/>
          </a:p>
        </p:txBody>
      </p:sp>
      <p:sp>
        <p:nvSpPr>
          <p:cNvPr id="13" name="Right Arrow 12"/>
          <p:cNvSpPr/>
          <p:nvPr/>
        </p:nvSpPr>
        <p:spPr bwMode="auto">
          <a:xfrm rot="5400000">
            <a:off x="5391008" y="2895752"/>
            <a:ext cx="648000" cy="28575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k-SK" dirty="0"/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5857885" y="2701349"/>
            <a:ext cx="15716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600" dirty="0" smtClean="0"/>
              <a:t>Aktualizované ciele postáv</a:t>
            </a:r>
            <a:endParaRPr lang="sk-SK" sz="1600" dirty="0"/>
          </a:p>
        </p:txBody>
      </p:sp>
      <p:sp>
        <p:nvSpPr>
          <p:cNvPr id="16" name="Right Arrow 15"/>
          <p:cNvSpPr/>
          <p:nvPr/>
        </p:nvSpPr>
        <p:spPr bwMode="auto">
          <a:xfrm rot="5400000">
            <a:off x="5392800" y="4440486"/>
            <a:ext cx="648000" cy="28575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k-SK" dirty="0"/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857884" y="4272985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600" dirty="0" smtClean="0"/>
              <a:t>Akcie na vykonanie</a:t>
            </a:r>
            <a:endParaRPr lang="sk-SK" sz="1600" dirty="0"/>
          </a:p>
        </p:txBody>
      </p:sp>
      <p:sp>
        <p:nvSpPr>
          <p:cNvPr id="18" name="Right Arrow 17"/>
          <p:cNvSpPr/>
          <p:nvPr/>
        </p:nvSpPr>
        <p:spPr bwMode="auto">
          <a:xfrm rot="-5400000">
            <a:off x="2247737" y="2895745"/>
            <a:ext cx="648000" cy="28575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k-SK" dirty="0"/>
          </a:p>
        </p:txBody>
      </p:sp>
      <p:sp>
        <p:nvSpPr>
          <p:cNvPr id="19" name="Right Arrow 18"/>
          <p:cNvSpPr/>
          <p:nvPr/>
        </p:nvSpPr>
        <p:spPr bwMode="auto">
          <a:xfrm rot="-5400000">
            <a:off x="2247735" y="4440486"/>
            <a:ext cx="648000" cy="28575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k-SK" dirty="0"/>
          </a:p>
        </p:txBody>
      </p:sp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2714612" y="4286256"/>
            <a:ext cx="20717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600" dirty="0" smtClean="0"/>
              <a:t>Hráčom a postavami vykonané akcie</a:t>
            </a:r>
            <a:endParaRPr lang="sk-SK" sz="1600" dirty="0"/>
          </a:p>
        </p:txBody>
      </p:sp>
      <p:sp>
        <p:nvSpPr>
          <p:cNvPr id="21" name="TextBox 10"/>
          <p:cNvSpPr txBox="1">
            <a:spLocks noChangeArrowheads="1"/>
          </p:cNvSpPr>
          <p:nvPr/>
        </p:nvSpPr>
        <p:spPr bwMode="auto">
          <a:xfrm>
            <a:off x="2714612" y="2772787"/>
            <a:ext cx="21431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600" dirty="0" smtClean="0"/>
              <a:t>Zmeny v prostredí, vzťahoch a atribútoch</a:t>
            </a:r>
            <a:endParaRPr lang="sk-SK" sz="1600" dirty="0"/>
          </a:p>
        </p:txBody>
      </p:sp>
      <p:sp>
        <p:nvSpPr>
          <p:cNvPr id="22" name="Flowchart: Magnetic Disk 21"/>
          <p:cNvSpPr/>
          <p:nvPr/>
        </p:nvSpPr>
        <p:spPr>
          <a:xfrm>
            <a:off x="7417718" y="1850620"/>
            <a:ext cx="1512000" cy="864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b="1" dirty="0" smtClean="0"/>
              <a:t>Vzťahy a atribúty</a:t>
            </a:r>
          </a:p>
          <a:p>
            <a:pPr algn="ctr"/>
            <a:r>
              <a:rPr lang="sk-SK" sz="1200" b="1" dirty="0" smtClean="0"/>
              <a:t>Vzory chovania</a:t>
            </a:r>
            <a:endParaRPr lang="sk-SK" sz="1200" b="1" dirty="0"/>
          </a:p>
        </p:txBody>
      </p:sp>
      <p:sp>
        <p:nvSpPr>
          <p:cNvPr id="23" name="Flowchart: Magnetic Disk 22"/>
          <p:cNvSpPr/>
          <p:nvPr/>
        </p:nvSpPr>
        <p:spPr>
          <a:xfrm>
            <a:off x="7417718" y="3205132"/>
            <a:ext cx="1512000" cy="1224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b="1" dirty="0" smtClean="0"/>
              <a:t>Jednoduché akcie</a:t>
            </a:r>
          </a:p>
          <a:p>
            <a:pPr algn="ctr"/>
            <a:r>
              <a:rPr lang="sk-SK" sz="1200" b="1" dirty="0" smtClean="0"/>
              <a:t>Komplexné akcie</a:t>
            </a:r>
          </a:p>
          <a:p>
            <a:pPr algn="ctr"/>
            <a:r>
              <a:rPr lang="sk-SK" sz="1200" b="1" dirty="0" smtClean="0"/>
              <a:t>Priradenia akcií</a:t>
            </a:r>
            <a:endParaRPr lang="sk-SK" sz="1200" b="1" dirty="0"/>
          </a:p>
        </p:txBody>
      </p:sp>
      <p:sp>
        <p:nvSpPr>
          <p:cNvPr id="24" name="Flowchart: Magnetic Disk 23"/>
          <p:cNvSpPr/>
          <p:nvPr/>
        </p:nvSpPr>
        <p:spPr>
          <a:xfrm>
            <a:off x="7417718" y="4929198"/>
            <a:ext cx="1512000" cy="864000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 b="1" dirty="0" smtClean="0"/>
              <a:t>Atomické akcie</a:t>
            </a:r>
            <a:endParaRPr lang="sk-SK" sz="1200" b="1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7214400" y="3857628"/>
            <a:ext cx="2016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215206" y="2285992"/>
            <a:ext cx="2016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214400" y="5357826"/>
            <a:ext cx="201600" cy="1588"/>
          </a:xfrm>
          <a:prstGeom prst="line">
            <a:avLst/>
          </a:prstGeom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U-Turn Arrow 24"/>
          <p:cNvSpPr/>
          <p:nvPr/>
        </p:nvSpPr>
        <p:spPr>
          <a:xfrm rot="10800000">
            <a:off x="2428859" y="5797686"/>
            <a:ext cx="3357586" cy="642942"/>
          </a:xfrm>
          <a:prstGeom prst="uturnArrow">
            <a:avLst>
              <a:gd name="adj1" fmla="val 22317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26" name="TextBox 10"/>
          <p:cNvSpPr txBox="1">
            <a:spLocks noChangeArrowheads="1"/>
          </p:cNvSpPr>
          <p:nvPr/>
        </p:nvSpPr>
        <p:spPr bwMode="auto">
          <a:xfrm>
            <a:off x="2928925" y="5929330"/>
            <a:ext cx="23574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600" dirty="0" smtClean="0"/>
              <a:t>Hráčom vykonané akcie</a:t>
            </a:r>
            <a:endParaRPr lang="sk-SK" sz="16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5786" y="1571612"/>
            <a:ext cx="11430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k-SK" sz="1600" i="1" dirty="0" smtClean="0">
                <a:solidFill>
                  <a:schemeClr val="accent1"/>
                </a:solidFill>
              </a:rPr>
              <a:t>Autor príbehu</a:t>
            </a:r>
            <a:endParaRPr lang="sk-SK" sz="1600" i="1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714744" y="6448032"/>
            <a:ext cx="7858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k-SK" sz="1600" i="1" dirty="0" smtClean="0">
                <a:solidFill>
                  <a:schemeClr val="accent1"/>
                </a:solidFill>
              </a:rPr>
              <a:t>Hráč</a:t>
            </a:r>
            <a:endParaRPr lang="sk-SK" sz="16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1" grpId="1"/>
      <p:bldP spid="13" grpId="0" animBg="1"/>
      <p:bldP spid="14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1" animBg="1"/>
      <p:bldP spid="23" grpId="1" animBg="1"/>
      <p:bldP spid="24" grpId="1" animBg="1"/>
      <p:bldP spid="25" grpId="0" animBg="1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/>
          <a:lstStyle/>
          <a:p>
            <a:r>
              <a:rPr lang="sk-SK" b="1" dirty="0" smtClean="0">
                <a:latin typeface="Tahoma" charset="0"/>
              </a:rPr>
              <a:t>Etapy DP I a DP II</a:t>
            </a:r>
            <a:endParaRPr lang="uk-UA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63713"/>
            <a:ext cx="6769100" cy="4473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b="1" dirty="0" smtClean="0"/>
              <a:t>Hĺbková analýza</a:t>
            </a:r>
            <a:r>
              <a:rPr lang="sk-SK" sz="2000" dirty="0" smtClean="0"/>
              <a:t> oblasti „interactive storytelling“: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Podrobné preskúmanie celej oblasti do šírky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Podklad pre pokračovanie na 3. stupni štúdia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b="1" dirty="0" smtClean="0"/>
              <a:t>Navrhnuté riešenie: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Inovatívna kombinácia existujúcich mechanizmov a prístupov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Doposiaľ nezrealizované využitie počítačových hier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Publikovaný vedecký príspevok na konferencii ZNALOSTI 2009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b="1" dirty="0" smtClean="0"/>
              <a:t>Implementácia prototypu: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Identifikovaný vhodný grafický stroj a podporný rámec na vytváranie RPG hier (základ </a:t>
            </a:r>
            <a:r>
              <a:rPr lang="sk-SK" sz="1800" b="0" i="1" dirty="0" smtClean="0"/>
              <a:t>vizualizačnej úrovne</a:t>
            </a:r>
            <a:r>
              <a:rPr lang="sk-SK" sz="1800" b="0" dirty="0" smtClean="0"/>
              <a:t>)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Navrhnuté flexibilné dát. štruktúry s využitím </a:t>
            </a:r>
            <a:r>
              <a:rPr lang="sk-SK" sz="1800" b="0" dirty="0" err="1" smtClean="0"/>
              <a:t>metaúrovne</a:t>
            </a:r>
            <a:r>
              <a:rPr lang="sk-SK" sz="1800" b="0" dirty="0" smtClean="0"/>
              <a:t/>
            </a:r>
            <a:br>
              <a:rPr lang="sk-SK" sz="1800" b="0" dirty="0" smtClean="0"/>
            </a:br>
            <a:r>
              <a:rPr lang="sk-SK" sz="1800" b="0" dirty="0" smtClean="0"/>
              <a:t>(pokrývajúc všetky 3 </a:t>
            </a:r>
            <a:r>
              <a:rPr lang="sk-SK" sz="1800" b="0" i="1" dirty="0" smtClean="0"/>
              <a:t>úrovne</a:t>
            </a:r>
            <a:r>
              <a:rPr lang="sk-SK" sz="1800" b="0" dirty="0" smtClean="0"/>
              <a:t>)</a:t>
            </a:r>
            <a:endParaRPr lang="sk-SK" sz="18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416800" cy="649288"/>
          </a:xfrm>
          <a:effectLst/>
        </p:spPr>
        <p:txBody>
          <a:bodyPr/>
          <a:lstStyle/>
          <a:p>
            <a:r>
              <a:rPr lang="sk-SK" b="1" dirty="0" smtClean="0">
                <a:latin typeface="Tahoma" charset="0"/>
              </a:rPr>
              <a:t>Plán pre etapu DP III</a:t>
            </a:r>
            <a:endParaRPr lang="uk-UA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63713"/>
            <a:ext cx="6885012" cy="4473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Dokončenie implementácie prototypu pokrývajúc: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i="1" dirty="0" smtClean="0"/>
              <a:t>Vizualizačnú úroveň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i="1" dirty="0" smtClean="0"/>
              <a:t>Plánovaciu úroveň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Overenie návrhu: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dirty="0" smtClean="0"/>
              <a:t>Doména</a:t>
            </a:r>
            <a:r>
              <a:rPr lang="sk-SK" sz="1800" b="0" dirty="0" smtClean="0"/>
              <a:t> generovania príbehov v oblasti výučby histórie IT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dirty="0" smtClean="0"/>
              <a:t>Formálne vyhodnotenie</a:t>
            </a:r>
            <a:r>
              <a:rPr lang="sk-SK" sz="1800" b="0" dirty="0" smtClean="0"/>
              <a:t> analyzovaním korelácie medzi počtom vstupných pravidiel a počtom vygenerovateľných príbehov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dirty="0" smtClean="0"/>
              <a:t>Empirické vyhodnotenie</a:t>
            </a:r>
            <a:r>
              <a:rPr lang="sk-SK" sz="1800" b="0" dirty="0" smtClean="0"/>
              <a:t> pomocou dotazníkov vyplnených od testovacích hráčov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sk-SK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000" dirty="0" smtClean="0"/>
              <a:t>Publikovanie výsledkov: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Konferencia IIT.SRC 2009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−"/>
            </a:pPr>
            <a:r>
              <a:rPr lang="sk-SK" sz="1800" b="0" dirty="0" smtClean="0"/>
              <a:t>... (prípadne ďalšie konferencie)</a:t>
            </a:r>
            <a:endParaRPr lang="sk-SK" sz="18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8">
      <a:dk1>
        <a:srgbClr val="4D4D4D"/>
      </a:dk1>
      <a:lt1>
        <a:srgbClr val="FFFFFF"/>
      </a:lt1>
      <a:dk2>
        <a:srgbClr val="4D4D4D"/>
      </a:dk2>
      <a:lt2>
        <a:srgbClr val="00246C"/>
      </a:lt2>
      <a:accent1>
        <a:srgbClr val="1C79DA"/>
      </a:accent1>
      <a:accent2>
        <a:srgbClr val="5DB9FF"/>
      </a:accent2>
      <a:accent3>
        <a:srgbClr val="FFFFFF"/>
      </a:accent3>
      <a:accent4>
        <a:srgbClr val="404040"/>
      </a:accent4>
      <a:accent5>
        <a:srgbClr val="ABBEEA"/>
      </a:accent5>
      <a:accent6>
        <a:srgbClr val="53A7E7"/>
      </a:accent6>
      <a:hlink>
        <a:srgbClr val="0766BD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2057D6"/>
        </a:lt2>
        <a:accent1>
          <a:srgbClr val="3D99F0"/>
        </a:accent1>
        <a:accent2>
          <a:srgbClr val="1280E4"/>
        </a:accent2>
        <a:accent3>
          <a:srgbClr val="FFFFFF"/>
        </a:accent3>
        <a:accent4>
          <a:srgbClr val="404040"/>
        </a:accent4>
        <a:accent5>
          <a:srgbClr val="AFCAF6"/>
        </a:accent5>
        <a:accent6>
          <a:srgbClr val="0F73CF"/>
        </a:accent6>
        <a:hlink>
          <a:srgbClr val="58AEF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519E"/>
        </a:lt2>
        <a:accent1>
          <a:srgbClr val="037AB9"/>
        </a:accent1>
        <a:accent2>
          <a:srgbClr val="019ACD"/>
        </a:accent2>
        <a:accent3>
          <a:srgbClr val="FFFFFF"/>
        </a:accent3>
        <a:accent4>
          <a:srgbClr val="404040"/>
        </a:accent4>
        <a:accent5>
          <a:srgbClr val="AABED9"/>
        </a:accent5>
        <a:accent6>
          <a:srgbClr val="018BBA"/>
        </a:accent6>
        <a:hlink>
          <a:srgbClr val="B0A6C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A3384"/>
        </a:lt2>
        <a:accent1>
          <a:srgbClr val="3075D1"/>
        </a:accent1>
        <a:accent2>
          <a:srgbClr val="63B1FF"/>
        </a:accent2>
        <a:accent3>
          <a:srgbClr val="FFFFFF"/>
        </a:accent3>
        <a:accent4>
          <a:srgbClr val="404040"/>
        </a:accent4>
        <a:accent5>
          <a:srgbClr val="ADBDE5"/>
        </a:accent5>
        <a:accent6>
          <a:srgbClr val="59A0E7"/>
        </a:accent6>
        <a:hlink>
          <a:srgbClr val="4390E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2B7A"/>
        </a:lt2>
        <a:accent1>
          <a:srgbClr val="50AAFF"/>
        </a:accent1>
        <a:accent2>
          <a:srgbClr val="5182BA"/>
        </a:accent2>
        <a:accent3>
          <a:srgbClr val="FFFFFF"/>
        </a:accent3>
        <a:accent4>
          <a:srgbClr val="404040"/>
        </a:accent4>
        <a:accent5>
          <a:srgbClr val="B3D2FF"/>
        </a:accent5>
        <a:accent6>
          <a:srgbClr val="4975A8"/>
        </a:accent6>
        <a:hlink>
          <a:srgbClr val="87C5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246D"/>
        </a:lt2>
        <a:accent1>
          <a:srgbClr val="225FB3"/>
        </a:accent1>
        <a:accent2>
          <a:srgbClr val="4EA8FF"/>
        </a:accent2>
        <a:accent3>
          <a:srgbClr val="FFFFFF"/>
        </a:accent3>
        <a:accent4>
          <a:srgbClr val="404040"/>
        </a:accent4>
        <a:accent5>
          <a:srgbClr val="ABB6D6"/>
        </a:accent5>
        <a:accent6>
          <a:srgbClr val="4698E7"/>
        </a:accent6>
        <a:hlink>
          <a:srgbClr val="61BF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00236E"/>
        </a:lt2>
        <a:accent1>
          <a:srgbClr val="7399BE"/>
        </a:accent1>
        <a:accent2>
          <a:srgbClr val="4FA7FF"/>
        </a:accent2>
        <a:accent3>
          <a:srgbClr val="FFFFFF"/>
        </a:accent3>
        <a:accent4>
          <a:srgbClr val="404040"/>
        </a:accent4>
        <a:accent5>
          <a:srgbClr val="BCCADB"/>
        </a:accent5>
        <a:accent6>
          <a:srgbClr val="4797E7"/>
        </a:accent6>
        <a:hlink>
          <a:srgbClr val="D5E5F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00246C"/>
        </a:lt2>
        <a:accent1>
          <a:srgbClr val="1C79DA"/>
        </a:accent1>
        <a:accent2>
          <a:srgbClr val="5DB9FF"/>
        </a:accent2>
        <a:accent3>
          <a:srgbClr val="FFFFFF"/>
        </a:accent3>
        <a:accent4>
          <a:srgbClr val="404040"/>
        </a:accent4>
        <a:accent5>
          <a:srgbClr val="ABBEEA"/>
        </a:accent5>
        <a:accent6>
          <a:srgbClr val="53A7E7"/>
        </a:accent6>
        <a:hlink>
          <a:srgbClr val="0766B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4D4D4D"/>
        </a:dk2>
        <a:lt2>
          <a:srgbClr val="002B7B"/>
        </a:lt2>
        <a:accent1>
          <a:srgbClr val="ED8400"/>
        </a:accent1>
        <a:accent2>
          <a:srgbClr val="50AAFF"/>
        </a:accent2>
        <a:accent3>
          <a:srgbClr val="FFFFFF"/>
        </a:accent3>
        <a:accent4>
          <a:srgbClr val="404040"/>
        </a:accent4>
        <a:accent5>
          <a:srgbClr val="F4C2AA"/>
        </a:accent5>
        <a:accent6>
          <a:srgbClr val="489AE7"/>
        </a:accent6>
        <a:hlink>
          <a:srgbClr val="F8BB5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4D4D4D"/>
        </a:dk2>
        <a:lt2>
          <a:srgbClr val="002363"/>
        </a:lt2>
        <a:accent1>
          <a:srgbClr val="196DC8"/>
        </a:accent1>
        <a:accent2>
          <a:srgbClr val="B9788B"/>
        </a:accent2>
        <a:accent3>
          <a:srgbClr val="FFFFFF"/>
        </a:accent3>
        <a:accent4>
          <a:srgbClr val="404040"/>
        </a:accent4>
        <a:accent5>
          <a:srgbClr val="ABBAE0"/>
        </a:accent5>
        <a:accent6>
          <a:srgbClr val="A76C7D"/>
        </a:accent6>
        <a:hlink>
          <a:srgbClr val="D2AD3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4D4D4D"/>
        </a:dk2>
        <a:lt2>
          <a:srgbClr val="002874"/>
        </a:lt2>
        <a:accent1>
          <a:srgbClr val="4CA6FF"/>
        </a:accent1>
        <a:accent2>
          <a:srgbClr val="61A9FA"/>
        </a:accent2>
        <a:accent3>
          <a:srgbClr val="FFFFFF"/>
        </a:accent3>
        <a:accent4>
          <a:srgbClr val="404040"/>
        </a:accent4>
        <a:accent5>
          <a:srgbClr val="B2D0FF"/>
        </a:accent5>
        <a:accent6>
          <a:srgbClr val="5799E3"/>
        </a:accent6>
        <a:hlink>
          <a:srgbClr val="06BD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4D4D4D"/>
        </a:dk2>
        <a:lt2>
          <a:srgbClr val="002874"/>
        </a:lt2>
        <a:accent1>
          <a:srgbClr val="2D96FF"/>
        </a:accent1>
        <a:accent2>
          <a:srgbClr val="61A9FA"/>
        </a:accent2>
        <a:accent3>
          <a:srgbClr val="FFFFFF"/>
        </a:accent3>
        <a:accent4>
          <a:srgbClr val="404040"/>
        </a:accent4>
        <a:accent5>
          <a:srgbClr val="ADC9FF"/>
        </a:accent5>
        <a:accent6>
          <a:srgbClr val="5799E3"/>
        </a:accent6>
        <a:hlink>
          <a:srgbClr val="06BD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1112</TotalTime>
  <Words>438</Words>
  <Application>Microsoft PowerPoint</Application>
  <PresentationFormat>On-screen Show (4:3)</PresentationFormat>
  <Paragraphs>123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Generovanie dynamických interaktívnych príbehov</vt:lpstr>
      <vt:lpstr>Motivácia</vt:lpstr>
      <vt:lpstr>Klasické vs interaktívne príbehy</vt:lpstr>
      <vt:lpstr>Interactive Storytelling</vt:lpstr>
      <vt:lpstr>Ciele práce</vt:lpstr>
      <vt:lpstr>Štruktúra príbehov</vt:lpstr>
      <vt:lpstr>Navrhnutý koncept</vt:lpstr>
      <vt:lpstr>Etapy DP I a DP II</vt:lpstr>
      <vt:lpstr>Plán pre etapu DP III</vt:lpstr>
    </vt:vector>
  </TitlesOfParts>
  <Manager>prof. Mária Bieliková</Manager>
  <Company>FIIT STU Bratislava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Generovanie dynamických interaktívnych príbehov</dc:title>
  <dc:subject>DP2 obhajoba</dc:subject>
  <dc:creator>Marko Divéky</dc:creator>
  <cp:lastModifiedBy>Marko</cp:lastModifiedBy>
  <cp:revision>190</cp:revision>
  <dcterms:created xsi:type="dcterms:W3CDTF">2008-10-14T20:19:20Z</dcterms:created>
  <dcterms:modified xsi:type="dcterms:W3CDTF">2009-02-21T12:22:23Z</dcterms:modified>
</cp:coreProperties>
</file>