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8" r:id="rId3"/>
    <p:sldId id="261" r:id="rId4"/>
    <p:sldId id="262" r:id="rId5"/>
    <p:sldId id="285" r:id="rId6"/>
    <p:sldId id="284" r:id="rId7"/>
    <p:sldId id="265" r:id="rId8"/>
    <p:sldId id="266" r:id="rId9"/>
    <p:sldId id="276" r:id="rId10"/>
    <p:sldId id="269" r:id="rId11"/>
    <p:sldId id="270" r:id="rId12"/>
    <p:sldId id="277" r:id="rId13"/>
    <p:sldId id="278" r:id="rId14"/>
    <p:sldId id="273" r:id="rId15"/>
    <p:sldId id="274" r:id="rId16"/>
    <p:sldId id="279" r:id="rId17"/>
    <p:sldId id="275" r:id="rId18"/>
    <p:sldId id="283" r:id="rId19"/>
    <p:sldId id="281" r:id="rId20"/>
    <p:sldId id="282" r:id="rId21"/>
    <p:sldId id="267" r:id="rId22"/>
    <p:sldId id="286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379" autoAdjust="0"/>
    <p:restoredTop sz="83500" autoAdjust="0"/>
  </p:normalViewPr>
  <p:slideViewPr>
    <p:cSldViewPr>
      <p:cViewPr varScale="1">
        <p:scale>
          <a:sx n="112" d="100"/>
          <a:sy n="112" d="100"/>
        </p:scale>
        <p:origin x="-6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D3BD2D-1AB8-453E-807F-EDB379AC2BDE}" type="doc">
      <dgm:prSet loTypeId="urn:microsoft.com/office/officeart/2005/8/layout/vList2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sk-SK"/>
        </a:p>
      </dgm:t>
    </dgm:pt>
    <dgm:pt modelId="{C2E4BB5C-F66D-40E0-9117-08D8ECDF1839}">
      <dgm:prSet phldrT="[Text]"/>
      <dgm:spPr/>
      <dgm:t>
        <a:bodyPr/>
        <a:lstStyle/>
        <a:p>
          <a:r>
            <a:rPr lang="sk-SK" b="1" dirty="0" smtClean="0"/>
            <a:t>Dôvody</a:t>
          </a:r>
          <a:r>
            <a:rPr lang="sk-SK" dirty="0" smtClean="0"/>
            <a:t> (chovanie postáv)</a:t>
          </a:r>
          <a:endParaRPr lang="sk-SK" dirty="0"/>
        </a:p>
      </dgm:t>
    </dgm:pt>
    <dgm:pt modelId="{32B009DE-0B50-4535-A272-B81AC028EBF3}" type="parTrans" cxnId="{0F456FF8-4EA7-44E9-AEA3-694B41C50472}">
      <dgm:prSet/>
      <dgm:spPr/>
      <dgm:t>
        <a:bodyPr/>
        <a:lstStyle/>
        <a:p>
          <a:endParaRPr lang="sk-SK"/>
        </a:p>
      </dgm:t>
    </dgm:pt>
    <dgm:pt modelId="{B442383A-79BB-442A-9ECC-350737B42D3B}" type="sibTrans" cxnId="{0F456FF8-4EA7-44E9-AEA3-694B41C50472}">
      <dgm:prSet/>
      <dgm:spPr/>
      <dgm:t>
        <a:bodyPr/>
        <a:lstStyle/>
        <a:p>
          <a:endParaRPr lang="sk-SK"/>
        </a:p>
      </dgm:t>
    </dgm:pt>
    <dgm:pt modelId="{AA12D6C9-2DD6-4F51-8D14-443066E8A246}">
      <dgm:prSet phldrT="[Text]"/>
      <dgm:spPr/>
      <dgm:t>
        <a:bodyPr/>
        <a:lstStyle/>
        <a:p>
          <a:r>
            <a:rPr lang="sk-SK" b="1" dirty="0" smtClean="0"/>
            <a:t>Dej</a:t>
          </a:r>
          <a:r>
            <a:rPr lang="sk-SK" dirty="0" smtClean="0"/>
            <a:t> (akcie postáv)</a:t>
          </a:r>
          <a:endParaRPr lang="sk-SK" dirty="0"/>
        </a:p>
      </dgm:t>
    </dgm:pt>
    <dgm:pt modelId="{F1C99464-75A0-49DB-90FA-4CB763C39D12}" type="parTrans" cxnId="{ED3DE646-40B9-491E-A8DE-94D14339A2E8}">
      <dgm:prSet/>
      <dgm:spPr/>
      <dgm:t>
        <a:bodyPr/>
        <a:lstStyle/>
        <a:p>
          <a:endParaRPr lang="sk-SK"/>
        </a:p>
      </dgm:t>
    </dgm:pt>
    <dgm:pt modelId="{C3E49965-B7A0-4049-84C2-47DE7759B5CF}" type="sibTrans" cxnId="{ED3DE646-40B9-491E-A8DE-94D14339A2E8}">
      <dgm:prSet/>
      <dgm:spPr/>
      <dgm:t>
        <a:bodyPr/>
        <a:lstStyle/>
        <a:p>
          <a:endParaRPr lang="sk-SK"/>
        </a:p>
      </dgm:t>
    </dgm:pt>
    <dgm:pt modelId="{F10B92F6-B2C8-466F-B7E5-F42992C8BA93}">
      <dgm:prSet/>
      <dgm:spPr/>
      <dgm:t>
        <a:bodyPr/>
        <a:lstStyle/>
        <a:p>
          <a:r>
            <a:rPr lang="sk-SK" b="1" dirty="0" smtClean="0"/>
            <a:t>Vizualizácia</a:t>
          </a:r>
          <a:r>
            <a:rPr lang="sk-SK" dirty="0" smtClean="0"/>
            <a:t> (knihy, filmy)</a:t>
          </a:r>
          <a:endParaRPr lang="sk-SK" dirty="0"/>
        </a:p>
      </dgm:t>
    </dgm:pt>
    <dgm:pt modelId="{F88E6F57-7F84-4A79-BBCD-FAC8B88A474A}" type="parTrans" cxnId="{E7E120EA-F7C4-41B8-88CD-DB22C51081D9}">
      <dgm:prSet/>
      <dgm:spPr/>
      <dgm:t>
        <a:bodyPr/>
        <a:lstStyle/>
        <a:p>
          <a:endParaRPr lang="sk-SK"/>
        </a:p>
      </dgm:t>
    </dgm:pt>
    <dgm:pt modelId="{29949D8D-07DA-4DE3-8418-59FC11C3B730}" type="sibTrans" cxnId="{E7E120EA-F7C4-41B8-88CD-DB22C51081D9}">
      <dgm:prSet/>
      <dgm:spPr/>
      <dgm:t>
        <a:bodyPr/>
        <a:lstStyle/>
        <a:p>
          <a:endParaRPr lang="sk-SK"/>
        </a:p>
      </dgm:t>
    </dgm:pt>
    <dgm:pt modelId="{31E7BAE9-EEBF-4626-A22D-C060BD14B2A2}" type="pres">
      <dgm:prSet presAssocID="{0ED3BD2D-1AB8-453E-807F-EDB379AC2BD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78E85C69-A54F-406E-9764-01863E073416}" type="pres">
      <dgm:prSet presAssocID="{C2E4BB5C-F66D-40E0-9117-08D8ECDF1839}" presName="parentText" presStyleLbl="node1" presStyleIdx="0" presStyleCnt="3" custScaleY="110000" custLinFactY="-7927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7AD5D5A-E7EC-4A10-9E11-7E9E00620F6D}" type="pres">
      <dgm:prSet presAssocID="{B442383A-79BB-442A-9ECC-350737B42D3B}" presName="spacer" presStyleCnt="0"/>
      <dgm:spPr/>
      <dgm:t>
        <a:bodyPr/>
        <a:lstStyle/>
        <a:p>
          <a:endParaRPr lang="sk-SK"/>
        </a:p>
      </dgm:t>
    </dgm:pt>
    <dgm:pt modelId="{56C256E8-491A-45EF-9F10-3582919ABC75}" type="pres">
      <dgm:prSet presAssocID="{AA12D6C9-2DD6-4F51-8D14-443066E8A246}" presName="parentText" presStyleLbl="node1" presStyleIdx="1" presStyleCnt="3" custScaleY="110000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B9EAAEC9-C8DC-4D20-8A07-E2ED24DD9712}" type="pres">
      <dgm:prSet presAssocID="{C3E49965-B7A0-4049-84C2-47DE7759B5CF}" presName="spacer" presStyleCnt="0"/>
      <dgm:spPr/>
      <dgm:t>
        <a:bodyPr/>
        <a:lstStyle/>
        <a:p>
          <a:endParaRPr lang="sk-SK"/>
        </a:p>
      </dgm:t>
    </dgm:pt>
    <dgm:pt modelId="{3A325783-D7B9-4492-B040-FE6BE6DA04C4}" type="pres">
      <dgm:prSet presAssocID="{F10B92F6-B2C8-466F-B7E5-F42992C8BA93}" presName="parentText" presStyleLbl="node1" presStyleIdx="2" presStyleCnt="3" custScaleY="110000" custLinFactY="8030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ED3DE646-40B9-491E-A8DE-94D14339A2E8}" srcId="{0ED3BD2D-1AB8-453E-807F-EDB379AC2BDE}" destId="{AA12D6C9-2DD6-4F51-8D14-443066E8A246}" srcOrd="1" destOrd="0" parTransId="{F1C99464-75A0-49DB-90FA-4CB763C39D12}" sibTransId="{C3E49965-B7A0-4049-84C2-47DE7759B5CF}"/>
    <dgm:cxn modelId="{CCBFD718-BAA0-417C-85AB-C17924E4B9A4}" type="presOf" srcId="{0ED3BD2D-1AB8-453E-807F-EDB379AC2BDE}" destId="{31E7BAE9-EEBF-4626-A22D-C060BD14B2A2}" srcOrd="0" destOrd="0" presId="urn:microsoft.com/office/officeart/2005/8/layout/vList2"/>
    <dgm:cxn modelId="{E7E120EA-F7C4-41B8-88CD-DB22C51081D9}" srcId="{0ED3BD2D-1AB8-453E-807F-EDB379AC2BDE}" destId="{F10B92F6-B2C8-466F-B7E5-F42992C8BA93}" srcOrd="2" destOrd="0" parTransId="{F88E6F57-7F84-4A79-BBCD-FAC8B88A474A}" sibTransId="{29949D8D-07DA-4DE3-8418-59FC11C3B730}"/>
    <dgm:cxn modelId="{75CB47F4-9E1C-4F26-A573-EDC2FF837EE2}" type="presOf" srcId="{F10B92F6-B2C8-466F-B7E5-F42992C8BA93}" destId="{3A325783-D7B9-4492-B040-FE6BE6DA04C4}" srcOrd="0" destOrd="0" presId="urn:microsoft.com/office/officeart/2005/8/layout/vList2"/>
    <dgm:cxn modelId="{92FC2EF9-4B86-4CD3-AE46-34362B729D7F}" type="presOf" srcId="{C2E4BB5C-F66D-40E0-9117-08D8ECDF1839}" destId="{78E85C69-A54F-406E-9764-01863E073416}" srcOrd="0" destOrd="0" presId="urn:microsoft.com/office/officeart/2005/8/layout/vList2"/>
    <dgm:cxn modelId="{0F456FF8-4EA7-44E9-AEA3-694B41C50472}" srcId="{0ED3BD2D-1AB8-453E-807F-EDB379AC2BDE}" destId="{C2E4BB5C-F66D-40E0-9117-08D8ECDF1839}" srcOrd="0" destOrd="0" parTransId="{32B009DE-0B50-4535-A272-B81AC028EBF3}" sibTransId="{B442383A-79BB-442A-9ECC-350737B42D3B}"/>
    <dgm:cxn modelId="{6C7ABC2A-85CF-40CD-9333-8A836FABEE09}" type="presOf" srcId="{AA12D6C9-2DD6-4F51-8D14-443066E8A246}" destId="{56C256E8-491A-45EF-9F10-3582919ABC75}" srcOrd="0" destOrd="0" presId="urn:microsoft.com/office/officeart/2005/8/layout/vList2"/>
    <dgm:cxn modelId="{87B7DBF3-48F1-47EE-8275-E4D3526EE551}" type="presParOf" srcId="{31E7BAE9-EEBF-4626-A22D-C060BD14B2A2}" destId="{78E85C69-A54F-406E-9764-01863E073416}" srcOrd="0" destOrd="0" presId="urn:microsoft.com/office/officeart/2005/8/layout/vList2"/>
    <dgm:cxn modelId="{A72C5F62-8B7C-4CB0-B3BC-C6F5D9D72D60}" type="presParOf" srcId="{31E7BAE9-EEBF-4626-A22D-C060BD14B2A2}" destId="{17AD5D5A-E7EC-4A10-9E11-7E9E00620F6D}" srcOrd="1" destOrd="0" presId="urn:microsoft.com/office/officeart/2005/8/layout/vList2"/>
    <dgm:cxn modelId="{D0BDAA16-D3E7-4F30-AA42-095B691D4CF7}" type="presParOf" srcId="{31E7BAE9-EEBF-4626-A22D-C060BD14B2A2}" destId="{56C256E8-491A-45EF-9F10-3582919ABC75}" srcOrd="2" destOrd="0" presId="urn:microsoft.com/office/officeart/2005/8/layout/vList2"/>
    <dgm:cxn modelId="{4E59C636-ACC8-4968-8405-9F1499768F00}" type="presParOf" srcId="{31E7BAE9-EEBF-4626-A22D-C060BD14B2A2}" destId="{B9EAAEC9-C8DC-4D20-8A07-E2ED24DD9712}" srcOrd="3" destOrd="0" presId="urn:microsoft.com/office/officeart/2005/8/layout/vList2"/>
    <dgm:cxn modelId="{20AE6BC5-9886-4BF1-BC4C-C5A0D0F2098B}" type="presParOf" srcId="{31E7BAE9-EEBF-4626-A22D-C060BD14B2A2}" destId="{3A325783-D7B9-4492-B040-FE6BE6DA04C4}" srcOrd="4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D3BD2D-1AB8-453E-807F-EDB379AC2BDE}" type="doc">
      <dgm:prSet loTypeId="urn:microsoft.com/office/officeart/2005/8/layout/vList2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sk-SK"/>
        </a:p>
      </dgm:t>
    </dgm:pt>
    <dgm:pt modelId="{C2E4BB5C-F66D-40E0-9117-08D8ECDF1839}">
      <dgm:prSet phldrT="[Text]"/>
      <dgm:spPr/>
      <dgm:t>
        <a:bodyPr/>
        <a:lstStyle/>
        <a:p>
          <a:r>
            <a:rPr lang="sk-SK" dirty="0" smtClean="0"/>
            <a:t>Úroveň chovania postáv</a:t>
          </a:r>
          <a:endParaRPr lang="sk-SK" dirty="0"/>
        </a:p>
      </dgm:t>
    </dgm:pt>
    <dgm:pt modelId="{32B009DE-0B50-4535-A272-B81AC028EBF3}" type="parTrans" cxnId="{0F456FF8-4EA7-44E9-AEA3-694B41C50472}">
      <dgm:prSet/>
      <dgm:spPr/>
      <dgm:t>
        <a:bodyPr/>
        <a:lstStyle/>
        <a:p>
          <a:endParaRPr lang="sk-SK"/>
        </a:p>
      </dgm:t>
    </dgm:pt>
    <dgm:pt modelId="{B442383A-79BB-442A-9ECC-350737B42D3B}" type="sibTrans" cxnId="{0F456FF8-4EA7-44E9-AEA3-694B41C50472}">
      <dgm:prSet/>
      <dgm:spPr/>
      <dgm:t>
        <a:bodyPr/>
        <a:lstStyle/>
        <a:p>
          <a:endParaRPr lang="sk-SK"/>
        </a:p>
      </dgm:t>
    </dgm:pt>
    <dgm:pt modelId="{AA12D6C9-2DD6-4F51-8D14-443066E8A246}">
      <dgm:prSet phldrT="[Text]"/>
      <dgm:spPr/>
      <dgm:t>
        <a:bodyPr/>
        <a:lstStyle/>
        <a:p>
          <a:r>
            <a:rPr lang="sk-SK" dirty="0" smtClean="0"/>
            <a:t>Plánovacia úroveň</a:t>
          </a:r>
          <a:endParaRPr lang="sk-SK" dirty="0"/>
        </a:p>
      </dgm:t>
    </dgm:pt>
    <dgm:pt modelId="{F1C99464-75A0-49DB-90FA-4CB763C39D12}" type="parTrans" cxnId="{ED3DE646-40B9-491E-A8DE-94D14339A2E8}">
      <dgm:prSet/>
      <dgm:spPr/>
      <dgm:t>
        <a:bodyPr/>
        <a:lstStyle/>
        <a:p>
          <a:endParaRPr lang="sk-SK"/>
        </a:p>
      </dgm:t>
    </dgm:pt>
    <dgm:pt modelId="{C3E49965-B7A0-4049-84C2-47DE7759B5CF}" type="sibTrans" cxnId="{ED3DE646-40B9-491E-A8DE-94D14339A2E8}">
      <dgm:prSet/>
      <dgm:spPr/>
      <dgm:t>
        <a:bodyPr/>
        <a:lstStyle/>
        <a:p>
          <a:endParaRPr lang="sk-SK"/>
        </a:p>
      </dgm:t>
    </dgm:pt>
    <dgm:pt modelId="{F10B92F6-B2C8-466F-B7E5-F42992C8BA93}">
      <dgm:prSet/>
      <dgm:spPr/>
      <dgm:t>
        <a:bodyPr/>
        <a:lstStyle/>
        <a:p>
          <a:r>
            <a:rPr lang="sk-SK" dirty="0" smtClean="0"/>
            <a:t>Vizualizačná úroveň</a:t>
          </a:r>
          <a:endParaRPr lang="sk-SK" dirty="0"/>
        </a:p>
      </dgm:t>
    </dgm:pt>
    <dgm:pt modelId="{F88E6F57-7F84-4A79-BBCD-FAC8B88A474A}" type="parTrans" cxnId="{E7E120EA-F7C4-41B8-88CD-DB22C51081D9}">
      <dgm:prSet/>
      <dgm:spPr/>
      <dgm:t>
        <a:bodyPr/>
        <a:lstStyle/>
        <a:p>
          <a:endParaRPr lang="sk-SK"/>
        </a:p>
      </dgm:t>
    </dgm:pt>
    <dgm:pt modelId="{29949D8D-07DA-4DE3-8418-59FC11C3B730}" type="sibTrans" cxnId="{E7E120EA-F7C4-41B8-88CD-DB22C51081D9}">
      <dgm:prSet/>
      <dgm:spPr/>
      <dgm:t>
        <a:bodyPr/>
        <a:lstStyle/>
        <a:p>
          <a:endParaRPr lang="sk-SK"/>
        </a:p>
      </dgm:t>
    </dgm:pt>
    <dgm:pt modelId="{31E7BAE9-EEBF-4626-A22D-C060BD14B2A2}" type="pres">
      <dgm:prSet presAssocID="{0ED3BD2D-1AB8-453E-807F-EDB379AC2BD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sk-SK"/>
        </a:p>
      </dgm:t>
    </dgm:pt>
    <dgm:pt modelId="{78E85C69-A54F-406E-9764-01863E073416}" type="pres">
      <dgm:prSet presAssocID="{C2E4BB5C-F66D-40E0-9117-08D8ECDF1839}" presName="parentText" presStyleLbl="node1" presStyleIdx="0" presStyleCnt="3" custLinFactY="-6660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17AD5D5A-E7EC-4A10-9E11-7E9E00620F6D}" type="pres">
      <dgm:prSet presAssocID="{B442383A-79BB-442A-9ECC-350737B42D3B}" presName="spacer" presStyleCnt="0"/>
      <dgm:spPr/>
      <dgm:t>
        <a:bodyPr/>
        <a:lstStyle/>
        <a:p>
          <a:endParaRPr lang="sk-SK"/>
        </a:p>
      </dgm:t>
    </dgm:pt>
    <dgm:pt modelId="{56C256E8-491A-45EF-9F10-3582919ABC75}" type="pres">
      <dgm:prSet presAssocID="{AA12D6C9-2DD6-4F51-8D14-443066E8A24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B9EAAEC9-C8DC-4D20-8A07-E2ED24DD9712}" type="pres">
      <dgm:prSet presAssocID="{C3E49965-B7A0-4049-84C2-47DE7759B5CF}" presName="spacer" presStyleCnt="0"/>
      <dgm:spPr/>
      <dgm:t>
        <a:bodyPr/>
        <a:lstStyle/>
        <a:p>
          <a:endParaRPr lang="sk-SK"/>
        </a:p>
      </dgm:t>
    </dgm:pt>
    <dgm:pt modelId="{3A325783-D7B9-4492-B040-FE6BE6DA04C4}" type="pres">
      <dgm:prSet presAssocID="{F10B92F6-B2C8-466F-B7E5-F42992C8BA93}" presName="parentText" presStyleLbl="node1" presStyleIdx="2" presStyleCnt="3" custLinFactY="5906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ED3DE646-40B9-491E-A8DE-94D14339A2E8}" srcId="{0ED3BD2D-1AB8-453E-807F-EDB379AC2BDE}" destId="{AA12D6C9-2DD6-4F51-8D14-443066E8A246}" srcOrd="1" destOrd="0" parTransId="{F1C99464-75A0-49DB-90FA-4CB763C39D12}" sibTransId="{C3E49965-B7A0-4049-84C2-47DE7759B5CF}"/>
    <dgm:cxn modelId="{E6553B4C-F14C-4431-B010-222C1220E6C1}" type="presOf" srcId="{0ED3BD2D-1AB8-453E-807F-EDB379AC2BDE}" destId="{31E7BAE9-EEBF-4626-A22D-C060BD14B2A2}" srcOrd="0" destOrd="0" presId="urn:microsoft.com/office/officeart/2005/8/layout/vList2"/>
    <dgm:cxn modelId="{E7E120EA-F7C4-41B8-88CD-DB22C51081D9}" srcId="{0ED3BD2D-1AB8-453E-807F-EDB379AC2BDE}" destId="{F10B92F6-B2C8-466F-B7E5-F42992C8BA93}" srcOrd="2" destOrd="0" parTransId="{F88E6F57-7F84-4A79-BBCD-FAC8B88A474A}" sibTransId="{29949D8D-07DA-4DE3-8418-59FC11C3B730}"/>
    <dgm:cxn modelId="{D0964767-90DA-4F58-B187-9D55F374EDE5}" type="presOf" srcId="{AA12D6C9-2DD6-4F51-8D14-443066E8A246}" destId="{56C256E8-491A-45EF-9F10-3582919ABC75}" srcOrd="0" destOrd="0" presId="urn:microsoft.com/office/officeart/2005/8/layout/vList2"/>
    <dgm:cxn modelId="{1092F233-71EF-4F07-85DD-F672FF19F090}" type="presOf" srcId="{F10B92F6-B2C8-466F-B7E5-F42992C8BA93}" destId="{3A325783-D7B9-4492-B040-FE6BE6DA04C4}" srcOrd="0" destOrd="0" presId="urn:microsoft.com/office/officeart/2005/8/layout/vList2"/>
    <dgm:cxn modelId="{B33BC613-AEDD-47F2-8D1E-703F37BDEA7B}" type="presOf" srcId="{C2E4BB5C-F66D-40E0-9117-08D8ECDF1839}" destId="{78E85C69-A54F-406E-9764-01863E073416}" srcOrd="0" destOrd="0" presId="urn:microsoft.com/office/officeart/2005/8/layout/vList2"/>
    <dgm:cxn modelId="{0F456FF8-4EA7-44E9-AEA3-694B41C50472}" srcId="{0ED3BD2D-1AB8-453E-807F-EDB379AC2BDE}" destId="{C2E4BB5C-F66D-40E0-9117-08D8ECDF1839}" srcOrd="0" destOrd="0" parTransId="{32B009DE-0B50-4535-A272-B81AC028EBF3}" sibTransId="{B442383A-79BB-442A-9ECC-350737B42D3B}"/>
    <dgm:cxn modelId="{AAB37B3E-B75F-4E23-ABF4-73F335C3D34C}" type="presParOf" srcId="{31E7BAE9-EEBF-4626-A22D-C060BD14B2A2}" destId="{78E85C69-A54F-406E-9764-01863E073416}" srcOrd="0" destOrd="0" presId="urn:microsoft.com/office/officeart/2005/8/layout/vList2"/>
    <dgm:cxn modelId="{B87F1427-51D9-4F02-9D25-82F4939DF7FA}" type="presParOf" srcId="{31E7BAE9-EEBF-4626-A22D-C060BD14B2A2}" destId="{17AD5D5A-E7EC-4A10-9E11-7E9E00620F6D}" srcOrd="1" destOrd="0" presId="urn:microsoft.com/office/officeart/2005/8/layout/vList2"/>
    <dgm:cxn modelId="{F933BBF8-80F0-41CB-A04A-705137B9BB1F}" type="presParOf" srcId="{31E7BAE9-EEBF-4626-A22D-C060BD14B2A2}" destId="{56C256E8-491A-45EF-9F10-3582919ABC75}" srcOrd="2" destOrd="0" presId="urn:microsoft.com/office/officeart/2005/8/layout/vList2"/>
    <dgm:cxn modelId="{DD4CF323-ABC0-44F0-BE51-6F1BA64563BC}" type="presParOf" srcId="{31E7BAE9-EEBF-4626-A22D-C060BD14B2A2}" destId="{B9EAAEC9-C8DC-4D20-8A07-E2ED24DD9712}" srcOrd="3" destOrd="0" presId="urn:microsoft.com/office/officeart/2005/8/layout/vList2"/>
    <dgm:cxn modelId="{6EF91C5C-C7E1-4099-A0AA-BF9204A2F17B}" type="presParOf" srcId="{31E7BAE9-EEBF-4626-A22D-C060BD14B2A2}" destId="{3A325783-D7B9-4492-B040-FE6BE6DA04C4}" srcOrd="4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B48D5-760E-413D-B935-6526F2EF1E10}" type="datetimeFigureOut">
              <a:rPr lang="sk-SK" smtClean="0"/>
              <a:pPr/>
              <a:t>27. 10. 2008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47653-2ABA-474A-96EE-6F0EF81393DF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47653-2ABA-474A-96EE-6F0EF81393DF}" type="slidenum">
              <a:rPr lang="sk-SK" smtClean="0"/>
              <a:pPr/>
              <a:t>1</a:t>
            </a:fld>
            <a:endParaRPr lang="sk-SK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47653-2ABA-474A-96EE-6F0EF81393DF}" type="slidenum">
              <a:rPr lang="sk-SK" smtClean="0"/>
              <a:pPr/>
              <a:t>10</a:t>
            </a:fld>
            <a:endParaRPr lang="sk-S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47653-2ABA-474A-96EE-6F0EF81393DF}" type="slidenum">
              <a:rPr lang="sk-SK" smtClean="0"/>
              <a:pPr/>
              <a:t>11</a:t>
            </a:fld>
            <a:endParaRPr lang="sk-S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47653-2ABA-474A-96EE-6F0EF81393DF}" type="slidenum">
              <a:rPr lang="sk-SK" smtClean="0"/>
              <a:pPr/>
              <a:t>12</a:t>
            </a:fld>
            <a:endParaRPr lang="sk-S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47653-2ABA-474A-96EE-6F0EF81393DF}" type="slidenum">
              <a:rPr lang="sk-SK" smtClean="0"/>
              <a:pPr/>
              <a:t>13</a:t>
            </a:fld>
            <a:endParaRPr lang="sk-SK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47653-2ABA-474A-96EE-6F0EF81393DF}" type="slidenum">
              <a:rPr lang="sk-SK" smtClean="0"/>
              <a:pPr/>
              <a:t>14</a:t>
            </a:fld>
            <a:endParaRPr lang="sk-SK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47653-2ABA-474A-96EE-6F0EF81393DF}" type="slidenum">
              <a:rPr lang="sk-SK" smtClean="0"/>
              <a:pPr/>
              <a:t>15</a:t>
            </a:fld>
            <a:endParaRPr lang="sk-SK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47653-2ABA-474A-96EE-6F0EF81393DF}" type="slidenum">
              <a:rPr lang="sk-SK" smtClean="0"/>
              <a:pPr/>
              <a:t>16</a:t>
            </a:fld>
            <a:endParaRPr lang="sk-SK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47653-2ABA-474A-96EE-6F0EF81393DF}" type="slidenum">
              <a:rPr lang="sk-SK" smtClean="0"/>
              <a:pPr/>
              <a:t>17</a:t>
            </a:fld>
            <a:endParaRPr lang="sk-SK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47653-2ABA-474A-96EE-6F0EF81393DF}" type="slidenum">
              <a:rPr lang="sk-SK" smtClean="0"/>
              <a:pPr/>
              <a:t>18</a:t>
            </a:fld>
            <a:endParaRPr lang="sk-SK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47653-2ABA-474A-96EE-6F0EF81393DF}" type="slidenum">
              <a:rPr lang="sk-SK" smtClean="0"/>
              <a:pPr/>
              <a:t>19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sk-SK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47653-2ABA-474A-96EE-6F0EF81393DF}" type="slidenum">
              <a:rPr lang="sk-SK" smtClean="0"/>
              <a:pPr/>
              <a:t>2</a:t>
            </a:fld>
            <a:endParaRPr lang="sk-SK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47653-2ABA-474A-96EE-6F0EF81393DF}" type="slidenum">
              <a:rPr lang="sk-SK" smtClean="0"/>
              <a:pPr/>
              <a:t>20</a:t>
            </a:fld>
            <a:endParaRPr lang="sk-SK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47653-2ABA-474A-96EE-6F0EF81393DF}" type="slidenum">
              <a:rPr lang="sk-SK" smtClean="0"/>
              <a:pPr/>
              <a:t>21</a:t>
            </a:fld>
            <a:endParaRPr lang="sk-SK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sk-SK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47653-2ABA-474A-96EE-6F0EF81393DF}" type="slidenum">
              <a:rPr lang="sk-SK" smtClean="0"/>
              <a:pPr/>
              <a:t>22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47653-2ABA-474A-96EE-6F0EF81393DF}" type="slidenum">
              <a:rPr lang="sk-SK" smtClean="0"/>
              <a:pPr/>
              <a:t>3</a:t>
            </a:fld>
            <a:endParaRPr lang="sk-S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47653-2ABA-474A-96EE-6F0EF81393DF}" type="slidenum">
              <a:rPr lang="sk-SK" smtClean="0"/>
              <a:pPr/>
              <a:t>4</a:t>
            </a:fld>
            <a:endParaRPr lang="sk-S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sk-SK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47653-2ABA-474A-96EE-6F0EF81393DF}" type="slidenum">
              <a:rPr lang="sk-SK" smtClean="0"/>
              <a:pPr/>
              <a:t>5</a:t>
            </a:fld>
            <a:endParaRPr lang="sk-S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47653-2ABA-474A-96EE-6F0EF81393DF}" type="slidenum">
              <a:rPr lang="sk-SK" smtClean="0"/>
              <a:pPr/>
              <a:t>6</a:t>
            </a:fld>
            <a:endParaRPr lang="sk-S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sk-SK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47653-2ABA-474A-96EE-6F0EF81393DF}" type="slidenum">
              <a:rPr lang="sk-SK" smtClean="0"/>
              <a:pPr/>
              <a:t>7</a:t>
            </a:fld>
            <a:endParaRPr lang="sk-S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47653-2ABA-474A-96EE-6F0EF81393DF}" type="slidenum">
              <a:rPr lang="sk-SK" smtClean="0"/>
              <a:pPr/>
              <a:t>8</a:t>
            </a:fld>
            <a:endParaRPr lang="sk-S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47653-2ABA-474A-96EE-6F0EF81393DF}" type="slidenum">
              <a:rPr lang="sk-SK" smtClean="0"/>
              <a:pPr/>
              <a:t>9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115888"/>
            <a:ext cx="6048375" cy="1109662"/>
          </a:xfrm>
        </p:spPr>
        <p:txBody>
          <a:bodyPr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047750"/>
            <a:ext cx="6048375" cy="696913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5488" y="404813"/>
            <a:ext cx="1889125" cy="6264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4938" y="404813"/>
            <a:ext cx="5518150" cy="6264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4938" y="1411288"/>
            <a:ext cx="3703637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60975" y="1411288"/>
            <a:ext cx="3703638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47813" y="404813"/>
            <a:ext cx="7343775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04938" y="1411288"/>
            <a:ext cx="7559675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404813"/>
            <a:ext cx="8032778" cy="792162"/>
          </a:xfrm>
          <a:noFill/>
        </p:spPr>
        <p:txBody>
          <a:bodyPr/>
          <a:lstStyle/>
          <a:p>
            <a:r>
              <a:rPr lang="sk-SK" sz="2900" dirty="0" smtClean="0">
                <a:latin typeface="Tahoma" charset="0"/>
              </a:rPr>
              <a:t>Generovanie dynamických interaktívnych príbehov</a:t>
            </a:r>
            <a:endParaRPr lang="uk-UA" sz="2900" dirty="0">
              <a:latin typeface="Tahoma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428736"/>
            <a:ext cx="5472113" cy="38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k-SK" dirty="0" smtClean="0"/>
              <a:t>Marko Divéky, PeWe </a:t>
            </a:r>
            <a:r>
              <a:rPr lang="en-US" dirty="0" smtClean="0"/>
              <a:t>22</a:t>
            </a:r>
            <a:r>
              <a:rPr lang="sk-SK" dirty="0" smtClean="0"/>
              <a:t>.10.2008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7416800" cy="649288"/>
          </a:xfrm>
          <a:effectLst/>
        </p:spPr>
        <p:txBody>
          <a:bodyPr/>
          <a:lstStyle/>
          <a:p>
            <a:r>
              <a:rPr lang="sk-SK" b="1" dirty="0" smtClean="0">
                <a:latin typeface="Tahoma" charset="0"/>
              </a:rPr>
              <a:t>Vizualizačná úroveň</a:t>
            </a:r>
            <a:endParaRPr lang="uk-UA" b="1" dirty="0">
              <a:latin typeface="Tahoma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763713"/>
            <a:ext cx="6769100" cy="44735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k-SK" altLang="ko-KR" sz="2000" dirty="0" smtClean="0">
                <a:ea typeface="굴림" charset="-127"/>
              </a:rPr>
              <a:t>Množina atomických akcií typická pre bežnú hru typu </a:t>
            </a:r>
            <a:r>
              <a:rPr lang="en-US" altLang="ko-KR" sz="2000" dirty="0" smtClean="0">
                <a:ea typeface="굴림" charset="-127"/>
              </a:rPr>
              <a:t>role-playing game</a:t>
            </a:r>
            <a:r>
              <a:rPr lang="sk-SK" altLang="ko-KR" sz="2000" dirty="0" smtClean="0">
                <a:ea typeface="굴림" charset="-127"/>
              </a:rPr>
              <a:t>:</a:t>
            </a:r>
            <a:endParaRPr lang="sk-SK" altLang="ko-KR" sz="2000" dirty="0">
              <a:ea typeface="굴림" charset="-127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95108" y="2690508"/>
          <a:ext cx="6153785" cy="2595880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{3B4B98B0-60AC-42C2-AFA5-B58CD77FA1E5}</a:tableStyleId>
              </a:tblPr>
              <a:tblGrid>
                <a:gridCol w="1071880"/>
                <a:gridCol w="3049905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Zdroj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Atomická akcia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Cieľ</a:t>
                      </a:r>
                      <a:endParaRPr lang="sk-SK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Postava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b="1" dirty="0" smtClean="0">
                          <a:latin typeface="Courier New" pitchFamily="49" charset="0"/>
                          <a:cs typeface="Courier New" pitchFamily="49" charset="0"/>
                        </a:rPr>
                        <a:t>GIVE (p :</a:t>
                      </a:r>
                      <a:r>
                        <a:rPr lang="sk-SK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Predmet)</a:t>
                      </a:r>
                      <a:endParaRPr lang="sk-SK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Kontajner</a:t>
                      </a:r>
                      <a:endParaRPr lang="sk-SK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Postava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b="1" dirty="0" smtClean="0">
                          <a:latin typeface="Courier New" pitchFamily="49" charset="0"/>
                          <a:cs typeface="Courier New" pitchFamily="49" charset="0"/>
                        </a:rPr>
                        <a:t>TAKE (p : Predmet)</a:t>
                      </a:r>
                      <a:endParaRPr lang="sk-SK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Kontajner</a:t>
                      </a:r>
                      <a:endParaRPr lang="sk-SK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Postava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b="1" dirty="0" smtClean="0">
                          <a:latin typeface="Courier New" pitchFamily="49" charset="0"/>
                          <a:cs typeface="Courier New" pitchFamily="49" charset="0"/>
                        </a:rPr>
                        <a:t>USE (p : Predmet)</a:t>
                      </a:r>
                      <a:endParaRPr lang="sk-SK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Element</a:t>
                      </a:r>
                      <a:endParaRPr lang="sk-SK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Postava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b="1" dirty="0" smtClean="0">
                          <a:latin typeface="Courier New" pitchFamily="49" charset="0"/>
                          <a:cs typeface="Courier New" pitchFamily="49" charset="0"/>
                        </a:rPr>
                        <a:t>EQUIP ()</a:t>
                      </a:r>
                      <a:endParaRPr lang="sk-SK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Predmet</a:t>
                      </a:r>
                      <a:endParaRPr lang="sk-SK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Postava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b="1" dirty="0" smtClean="0">
                          <a:latin typeface="Courier New" pitchFamily="49" charset="0"/>
                          <a:cs typeface="Courier New" pitchFamily="49" charset="0"/>
                        </a:rPr>
                        <a:t>WALK_TO ()</a:t>
                      </a:r>
                      <a:endParaRPr lang="sk-SK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Objekt</a:t>
                      </a:r>
                      <a:endParaRPr lang="sk-SK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Postava</a:t>
                      </a:r>
                      <a:endParaRPr lang="sk-SK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b="1" dirty="0" smtClean="0">
                          <a:latin typeface="Courier New" pitchFamily="49" charset="0"/>
                          <a:cs typeface="Courier New" pitchFamily="49" charset="0"/>
                        </a:rPr>
                        <a:t>TALK_TO (d : Dialóg)</a:t>
                      </a:r>
                      <a:endParaRPr lang="sk-SK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Postava</a:t>
                      </a:r>
                      <a:endParaRPr lang="sk-SK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7416800" cy="649288"/>
          </a:xfrm>
          <a:effectLst/>
        </p:spPr>
        <p:txBody>
          <a:bodyPr/>
          <a:lstStyle/>
          <a:p>
            <a:r>
              <a:rPr lang="sk-SK" b="1" dirty="0" smtClean="0">
                <a:latin typeface="Tahoma" charset="0"/>
              </a:rPr>
              <a:t>Plánovacia úroveň</a:t>
            </a:r>
            <a:endParaRPr lang="uk-UA" b="1" dirty="0">
              <a:latin typeface="Tahoma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763713"/>
            <a:ext cx="6769100" cy="44735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â"/>
            </a:pPr>
            <a:r>
              <a:rPr lang="sk-SK" altLang="ko-KR" sz="2000" dirty="0" smtClean="0">
                <a:ea typeface="굴림" charset="-127"/>
              </a:rPr>
              <a:t>Zabezpečuje transformáciu </a:t>
            </a:r>
            <a:r>
              <a:rPr lang="sk-SK" altLang="ko-KR" sz="2000" i="1" dirty="0" smtClean="0">
                <a:ea typeface="굴림" charset="-127"/>
              </a:rPr>
              <a:t>zámerov</a:t>
            </a:r>
            <a:r>
              <a:rPr lang="sk-SK" altLang="ko-KR" sz="2000" dirty="0" smtClean="0">
                <a:ea typeface="굴림" charset="-127"/>
              </a:rPr>
              <a:t> všetkých herných postáv (vrátane hráča) na akcie vizualizovateľné, resp. vykonateľné </a:t>
            </a:r>
            <a:r>
              <a:rPr lang="sk-SK" altLang="ko-KR" sz="2000" i="1" dirty="0" smtClean="0">
                <a:ea typeface="굴림" charset="-127"/>
              </a:rPr>
              <a:t>vizualizačnou úrovňou</a:t>
            </a:r>
            <a:endParaRPr lang="sk-SK" altLang="ko-KR" sz="2000" i="1" dirty="0">
              <a:ea typeface="굴림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sk-SK" altLang="ko-KR" sz="2000" dirty="0" smtClean="0">
              <a:ea typeface="굴림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Char char=""/>
            </a:pPr>
            <a:r>
              <a:rPr lang="sk-SK" altLang="ko-KR" sz="2000" dirty="0" smtClean="0">
                <a:ea typeface="굴림" charset="-127"/>
              </a:rPr>
              <a:t>Zabezpečuje spracovanie akcií vykonaných hráčom na </a:t>
            </a:r>
            <a:r>
              <a:rPr lang="sk-SK" altLang="ko-KR" sz="2000" i="1" dirty="0" smtClean="0">
                <a:ea typeface="굴림" charset="-127"/>
              </a:rPr>
              <a:t>vizualizačnej úrovni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sk-SK" altLang="ko-KR" sz="2000" dirty="0" smtClean="0">
              <a:ea typeface="굴림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k-SK" altLang="ko-KR" sz="2000" dirty="0" smtClean="0">
                <a:ea typeface="굴림" charset="-127"/>
              </a:rPr>
              <a:t>Práca s </a:t>
            </a:r>
            <a:r>
              <a:rPr lang="sk-SK" altLang="ko-KR" sz="2000" b="1" dirty="0" smtClean="0">
                <a:ea typeface="굴림" charset="-127"/>
              </a:rPr>
              <a:t>jednoduchými akciami</a:t>
            </a:r>
            <a:r>
              <a:rPr lang="sk-SK" altLang="ko-KR" sz="2000" dirty="0" smtClean="0">
                <a:ea typeface="굴림" charset="-127"/>
              </a:rPr>
              <a:t>, </a:t>
            </a:r>
            <a:r>
              <a:rPr lang="sk-SK" altLang="ko-KR" sz="2000" b="1" dirty="0" smtClean="0">
                <a:ea typeface="굴림" charset="-127"/>
              </a:rPr>
              <a:t>zloženými akciami</a:t>
            </a:r>
            <a:r>
              <a:rPr lang="sk-SK" altLang="ko-KR" sz="2000" dirty="0" smtClean="0">
                <a:ea typeface="굴림" charset="-127"/>
              </a:rPr>
              <a:t> a </a:t>
            </a:r>
            <a:r>
              <a:rPr lang="sk-SK" altLang="ko-KR" sz="2000" b="1" dirty="0" smtClean="0">
                <a:ea typeface="굴림" charset="-127"/>
              </a:rPr>
              <a:t>priradeniami akcií</a:t>
            </a:r>
          </a:p>
          <a:p>
            <a:pPr>
              <a:lnSpc>
                <a:spcPct val="80000"/>
              </a:lnSpc>
              <a:spcBef>
                <a:spcPts val="1800"/>
              </a:spcBef>
              <a:buFont typeface="Wingdings" pitchFamily="2" charset="2"/>
              <a:buChar char="§"/>
            </a:pPr>
            <a:r>
              <a:rPr lang="sk-SK" altLang="ko-KR" sz="2000" b="1" dirty="0" smtClean="0">
                <a:ea typeface="굴림" charset="-127"/>
              </a:rPr>
              <a:t>Jednoduchá akcia:</a:t>
            </a:r>
            <a:endParaRPr lang="sk-SK" altLang="ko-KR" sz="2000" b="1" dirty="0">
              <a:ea typeface="굴림" charset="-127"/>
            </a:endParaRPr>
          </a:p>
          <a:p>
            <a:pPr lvl="1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sk-SK" altLang="ko-KR" sz="1700" b="0" dirty="0" smtClean="0">
                <a:ea typeface="굴림" charset="-127"/>
              </a:rPr>
              <a:t>Zjemňuje použitie práve jednej </a:t>
            </a:r>
            <a:r>
              <a:rPr lang="sk-SK" altLang="ko-KR" sz="1700" b="0" i="1" dirty="0" smtClean="0">
                <a:ea typeface="굴림" charset="-127"/>
              </a:rPr>
              <a:t>atomickej akcie</a:t>
            </a:r>
            <a:r>
              <a:rPr lang="sk-SK" altLang="ko-KR" sz="1700" b="0" dirty="0" smtClean="0">
                <a:ea typeface="굴림" charset="-127"/>
              </a:rPr>
              <a:t> alebo </a:t>
            </a:r>
            <a:r>
              <a:rPr lang="sk-SK" altLang="ko-KR" sz="1700" b="0" i="1" dirty="0" smtClean="0">
                <a:ea typeface="굴림" charset="-127"/>
              </a:rPr>
              <a:t>jednoduchej akcie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sk-SK" altLang="ko-KR" sz="1700" b="0" dirty="0" smtClean="0">
                <a:ea typeface="굴림" charset="-127"/>
              </a:rPr>
              <a:t>Zjemnenie sa týka </a:t>
            </a:r>
            <a:r>
              <a:rPr lang="sk-SK" altLang="ko-KR" sz="1700" b="0" i="1" dirty="0" smtClean="0">
                <a:ea typeface="굴림" charset="-127"/>
              </a:rPr>
              <a:t>zdroja</a:t>
            </a:r>
            <a:r>
              <a:rPr lang="sk-SK" altLang="ko-KR" sz="1700" b="0" dirty="0" smtClean="0">
                <a:ea typeface="굴림" charset="-127"/>
              </a:rPr>
              <a:t>, </a:t>
            </a:r>
            <a:r>
              <a:rPr lang="sk-SK" altLang="ko-KR" sz="1700" b="0" i="1" dirty="0" smtClean="0">
                <a:ea typeface="굴림" charset="-127"/>
              </a:rPr>
              <a:t>cieľa</a:t>
            </a:r>
            <a:r>
              <a:rPr lang="sk-SK" altLang="ko-KR" sz="1700" b="0" dirty="0" smtClean="0">
                <a:ea typeface="굴림" charset="-127"/>
              </a:rPr>
              <a:t>, </a:t>
            </a:r>
            <a:r>
              <a:rPr lang="sk-SK" altLang="ko-KR" sz="1700" b="0" i="1" dirty="0" smtClean="0">
                <a:ea typeface="굴림" charset="-127"/>
              </a:rPr>
              <a:t>parametrov</a:t>
            </a:r>
            <a:r>
              <a:rPr lang="sk-SK" altLang="ko-KR" sz="1700" b="0" dirty="0" smtClean="0">
                <a:ea typeface="굴림" charset="-127"/>
              </a:rPr>
              <a:t> alebo pridania dodatočných </a:t>
            </a:r>
            <a:r>
              <a:rPr lang="sk-SK" altLang="ko-KR" sz="1700" b="0" i="1" dirty="0" smtClean="0">
                <a:ea typeface="굴림" charset="-127"/>
              </a:rPr>
              <a:t>podmienok</a:t>
            </a:r>
            <a:r>
              <a:rPr lang="sk-SK" altLang="ko-KR" sz="1700" b="0" dirty="0" smtClean="0">
                <a:ea typeface="굴림" charset="-127"/>
              </a:rPr>
              <a:t>, resp. </a:t>
            </a:r>
            <a:r>
              <a:rPr lang="sk-SK" altLang="ko-KR" sz="1700" b="0" i="1" dirty="0" smtClean="0">
                <a:ea typeface="굴림" charset="-127"/>
              </a:rPr>
              <a:t>efektov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sk-SK" altLang="ko-KR" sz="1700" b="0" dirty="0" smtClean="0">
                <a:ea typeface="굴림" charset="-127"/>
              </a:rPr>
              <a:t>Možnosť menenia hodnôt vzťahov medzi postavami (</a:t>
            </a:r>
            <a:r>
              <a:rPr lang="sk-SK" altLang="ko-KR" sz="1700" b="0" i="1" dirty="0" smtClean="0">
                <a:ea typeface="굴림" charset="-127"/>
              </a:rPr>
              <a:t>úroveň chovania postáv</a:t>
            </a:r>
            <a:r>
              <a:rPr lang="sk-SK" altLang="ko-KR" sz="1700" b="0" dirty="0" smtClean="0">
                <a:ea typeface="굴림" charset="-127"/>
              </a:rPr>
              <a:t>)</a:t>
            </a:r>
            <a:endParaRPr lang="sk-SK" altLang="ko-KR" sz="1700" b="1" dirty="0" smtClean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7416800" cy="649288"/>
          </a:xfrm>
          <a:effectLst/>
        </p:spPr>
        <p:txBody>
          <a:bodyPr/>
          <a:lstStyle/>
          <a:p>
            <a:r>
              <a:rPr lang="sk-SK" b="1" dirty="0" smtClean="0">
                <a:latin typeface="Tahoma" charset="0"/>
              </a:rPr>
              <a:t>Plánovacia úroveň</a:t>
            </a:r>
            <a:endParaRPr lang="uk-UA" b="1" dirty="0">
              <a:latin typeface="Tahoma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2976" y="1811358"/>
          <a:ext cx="7513993" cy="456692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{3B4B98B0-60AC-42C2-AFA5-B58CD77FA1E5}</a:tableStyleId>
              </a:tblPr>
              <a:tblGrid>
                <a:gridCol w="2179955"/>
                <a:gridCol w="5334038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k-SK" sz="1700" b="1" dirty="0" smtClean="0"/>
                        <a:t>Meno:</a:t>
                      </a:r>
                      <a:endParaRPr lang="sk-SK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1700" b="1" dirty="0" smtClean="0">
                          <a:latin typeface="Courier New" pitchFamily="49" charset="0"/>
                          <a:cs typeface="Courier New" pitchFamily="49" charset="0"/>
                        </a:rPr>
                        <a:t>STEAL</a:t>
                      </a:r>
                      <a:endParaRPr lang="sk-SK" sz="17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k-SK" sz="1700" b="1" dirty="0" smtClean="0"/>
                        <a:t>Zjemňovaná akcia:</a:t>
                      </a:r>
                      <a:endParaRPr lang="sk-SK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1700" b="1" dirty="0" smtClean="0">
                          <a:latin typeface="Courier New" pitchFamily="49" charset="0"/>
                          <a:cs typeface="Courier New" pitchFamily="49" charset="0"/>
                        </a:rPr>
                        <a:t>TAKE</a:t>
                      </a:r>
                    </a:p>
                    <a:p>
                      <a:pPr algn="l"/>
                      <a:endParaRPr lang="sk-SK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k-SK" sz="1700" b="1" dirty="0" smtClean="0"/>
                        <a:t>Zdroj:</a:t>
                      </a:r>
                      <a:endParaRPr lang="sk-SK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1700" dirty="0" smtClean="0"/>
                        <a:t>Hráč (podtyp Postavy)</a:t>
                      </a:r>
                    </a:p>
                    <a:p>
                      <a:pPr algn="l"/>
                      <a:endParaRPr lang="sk-SK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k-SK" sz="1700" b="1" dirty="0" smtClean="0"/>
                        <a:t>Cieľ:</a:t>
                      </a:r>
                      <a:endParaRPr lang="sk-SK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1700" dirty="0" smtClean="0"/>
                        <a:t>NPC postava (podtyp Postavy)</a:t>
                      </a:r>
                    </a:p>
                    <a:p>
                      <a:pPr algn="l"/>
                      <a:endParaRPr lang="sk-SK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k-SK" sz="1700" b="1" dirty="0" smtClean="0"/>
                        <a:t>Parametre:</a:t>
                      </a:r>
                      <a:endParaRPr lang="sk-SK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sk-SK" sz="1700" baseline="0" dirty="0" smtClean="0"/>
                        <a:t> Ukradnuteľný predmet p (</a:t>
                      </a:r>
                      <a:r>
                        <a:rPr lang="sk-SK" sz="1700" baseline="0" dirty="0" err="1" smtClean="0"/>
                        <a:t>podkategória</a:t>
                      </a:r>
                      <a:r>
                        <a:rPr lang="sk-SK" sz="1700" baseline="0" dirty="0" smtClean="0"/>
                        <a:t> Predmetu)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k-SK" sz="1700" b="1" dirty="0" smtClean="0"/>
                        <a:t>Podmienky:</a:t>
                      </a:r>
                      <a:endParaRPr lang="sk-SK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sk-SK" sz="1700" baseline="0" dirty="0" smtClean="0"/>
                        <a:t> </a:t>
                      </a:r>
                      <a:r>
                        <a:rPr lang="en-US" sz="1700" baseline="0" dirty="0" smtClean="0"/>
                        <a:t>[</a:t>
                      </a:r>
                      <a:r>
                        <a:rPr lang="sk-SK" sz="1700" baseline="0" dirty="0" smtClean="0"/>
                        <a:t>Cieľ má predmet p</a:t>
                      </a:r>
                      <a:r>
                        <a:rPr lang="en-US" sz="1700" baseline="0" dirty="0" smtClean="0"/>
                        <a:t>]</a:t>
                      </a:r>
                      <a:endParaRPr lang="sk-SK" sz="1700" baseline="0" dirty="0" smtClean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endParaRPr lang="sk-SK" sz="1700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k-SK" sz="1700" b="1" dirty="0" smtClean="0"/>
                        <a:t>Efekty:</a:t>
                      </a:r>
                      <a:endParaRPr lang="sk-SK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sk-SK" sz="1700" baseline="0" dirty="0" smtClean="0"/>
                        <a:t> </a:t>
                      </a:r>
                      <a:r>
                        <a:rPr lang="en-US" sz="1700" strike="sngStrike" baseline="0" dirty="0" smtClean="0"/>
                        <a:t>[</a:t>
                      </a:r>
                      <a:r>
                        <a:rPr lang="sk-SK" sz="1700" strike="sngStrike" baseline="0" dirty="0" smtClean="0"/>
                        <a:t>Cieľ má predmet p</a:t>
                      </a:r>
                      <a:r>
                        <a:rPr lang="en-US" sz="1700" strike="sngStrike" baseline="0" dirty="0" smtClean="0"/>
                        <a:t>]</a:t>
                      </a:r>
                      <a:endParaRPr lang="sk-SK" sz="1700" strike="sngStrike" baseline="0" dirty="0" smtClean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sk-SK" sz="1700" strike="noStrike" baseline="0" dirty="0" smtClean="0"/>
                        <a:t> </a:t>
                      </a:r>
                      <a:r>
                        <a:rPr lang="en-US" sz="1700" strike="noStrike" baseline="0" dirty="0" smtClean="0"/>
                        <a:t>[</a:t>
                      </a:r>
                      <a:r>
                        <a:rPr lang="sk-SK" sz="1700" strike="noStrike" baseline="0" dirty="0" smtClean="0"/>
                        <a:t>Zdroj má predmet p</a:t>
                      </a:r>
                      <a:r>
                        <a:rPr lang="en-US" sz="1700" strike="noStrike" baseline="0" dirty="0" smtClean="0"/>
                        <a:t>]</a:t>
                      </a:r>
                      <a:endParaRPr lang="sk-SK" sz="1700" strike="noStrike" baseline="0" dirty="0" smtClean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sk-SK" sz="1700" strike="noStrike" baseline="0" dirty="0" smtClean="0"/>
                        <a:t> Predmet p je „ukradnutý“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sk-SK" sz="1700" strike="noStrike" baseline="0" dirty="0" smtClean="0"/>
                        <a:t> Cieľ „nemá rád“ hráča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sk-SK" sz="1700" strike="noStrike" baseline="0" dirty="0" smtClean="0"/>
                        <a:t> Hráčova „karma“ znížená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 descr="C:\Users\Marko\Documents\School\FIIT STU\5. rocnik\Zimny semester\DP2\Obrazky\item_categorizatio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00754" y="1933574"/>
            <a:ext cx="2914650" cy="13525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7416800" cy="649288"/>
          </a:xfrm>
          <a:effectLst/>
        </p:spPr>
        <p:txBody>
          <a:bodyPr/>
          <a:lstStyle/>
          <a:p>
            <a:r>
              <a:rPr lang="sk-SK" b="1" dirty="0" smtClean="0">
                <a:latin typeface="Tahoma" charset="0"/>
              </a:rPr>
              <a:t>Plánovacia úroveň</a:t>
            </a:r>
            <a:endParaRPr lang="uk-UA" b="1" dirty="0">
              <a:latin typeface="Tahoma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763713"/>
            <a:ext cx="6769100" cy="44735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k-SK" altLang="ko-KR" sz="2000" b="1" dirty="0" smtClean="0">
                <a:ea typeface="굴림" charset="-127"/>
              </a:rPr>
              <a:t>Komplexná akcia</a:t>
            </a:r>
            <a:r>
              <a:rPr lang="sk-SK" altLang="ko-KR" sz="2000" dirty="0" smtClean="0">
                <a:ea typeface="굴림" charset="-127"/>
              </a:rPr>
              <a:t> združuje viacero akcií ľubovoľného typu do usporiadanej postupnosti: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42976" y="2500306"/>
          <a:ext cx="6858048" cy="406908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{3B4B98B0-60AC-42C2-AFA5-B58CD77FA1E5}</a:tableStyleId>
              </a:tblPr>
              <a:tblGrid>
                <a:gridCol w="1524010"/>
                <a:gridCol w="5334038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k-SK" sz="1700" b="1" dirty="0" smtClean="0"/>
                        <a:t>Meno:</a:t>
                      </a:r>
                      <a:endParaRPr lang="sk-SK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1700" b="1" dirty="0" smtClean="0">
                          <a:latin typeface="Courier New" pitchFamily="49" charset="0"/>
                          <a:cs typeface="Courier New" pitchFamily="49" charset="0"/>
                        </a:rPr>
                        <a:t>OPEN_LOCKED_CONTAINER_FOR_PLAYER</a:t>
                      </a:r>
                      <a:endParaRPr lang="sk-SK" sz="17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k-SK" sz="1700" b="1" dirty="0" smtClean="0"/>
                        <a:t>Zdroj:</a:t>
                      </a:r>
                      <a:endParaRPr lang="sk-SK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1700" dirty="0" smtClean="0"/>
                        <a:t>Postava NPC</a:t>
                      </a:r>
                      <a:endParaRPr lang="sk-SK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k-SK" sz="1700" b="1" dirty="0" smtClean="0"/>
                        <a:t>Ciele:</a:t>
                      </a:r>
                      <a:endParaRPr lang="sk-SK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sk-SK" sz="1700" dirty="0" smtClean="0"/>
                        <a:t> Hráč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sk-SK" sz="1700" dirty="0" smtClean="0"/>
                        <a:t> Zamknuteľný predmet p (podtyp</a:t>
                      </a:r>
                      <a:r>
                        <a:rPr lang="sk-SK" sz="1700" baseline="0" dirty="0" smtClean="0"/>
                        <a:t> Kontajneru)</a:t>
                      </a:r>
                      <a:endParaRPr lang="sk-SK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k-SK" sz="1700" b="1" dirty="0" smtClean="0"/>
                        <a:t>Parametre:</a:t>
                      </a:r>
                      <a:endParaRPr lang="sk-SK" sz="1700" b="1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sk-SK" sz="1700" dirty="0" smtClean="0"/>
                        <a:t> Zamknuteľný predmet p</a:t>
                      </a:r>
                      <a:endParaRPr lang="sk-SK" sz="1700" baseline="0" dirty="0" smtClean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k-SK" sz="1700" b="1" dirty="0" smtClean="0"/>
                        <a:t>Združené akcie:</a:t>
                      </a:r>
                      <a:endParaRPr lang="sk-SK" sz="17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sk-SK" sz="17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Zdroj : TAKE (p) </a:t>
                      </a:r>
                      <a:r>
                        <a:rPr lang="sk-SK" sz="1700" b="1" baseline="0" dirty="0" smtClean="0"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</a:t>
                      </a:r>
                      <a:r>
                        <a:rPr lang="sk-SK" sz="17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Hráč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sk-SK" sz="17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Zdroj : UNLOCK   </a:t>
                      </a:r>
                      <a:r>
                        <a:rPr lang="sk-SK" sz="1700" b="1" baseline="0" dirty="0" smtClean="0"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 p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sk-SK" sz="1700" b="1" baseline="0" dirty="0" smtClean="0"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 Zdroj : GIVE (p)  Hráč</a:t>
                      </a:r>
                      <a:endParaRPr lang="sk-SK" sz="1700" b="1" baseline="0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k-SK" sz="1700" b="1" dirty="0" smtClean="0"/>
                        <a:t>Podmienky:</a:t>
                      </a:r>
                      <a:endParaRPr lang="sk-SK" sz="17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sk-SK" sz="1700" baseline="0" dirty="0" smtClean="0"/>
                        <a:t> </a:t>
                      </a:r>
                      <a:r>
                        <a:rPr lang="en-US" sz="1700" baseline="0" dirty="0" smtClean="0"/>
                        <a:t>[</a:t>
                      </a:r>
                      <a:r>
                        <a:rPr lang="sk-SK" sz="1700" baseline="0" dirty="0" smtClean="0"/>
                        <a:t>Hráč má p</a:t>
                      </a:r>
                      <a:r>
                        <a:rPr lang="en-US" sz="1700" baseline="0" dirty="0" smtClean="0"/>
                        <a:t>]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sk-SK" sz="1700" baseline="0" dirty="0" smtClean="0"/>
                        <a:t> </a:t>
                      </a:r>
                      <a:r>
                        <a:rPr lang="en-US" sz="1700" baseline="0" dirty="0" smtClean="0"/>
                        <a:t>[</a:t>
                      </a:r>
                      <a:r>
                        <a:rPr lang="sk-SK" sz="1700" baseline="0" dirty="0" smtClean="0"/>
                        <a:t>p je „zamknutý“</a:t>
                      </a:r>
                      <a:r>
                        <a:rPr lang="en-US" sz="1700" baseline="0" dirty="0" smtClean="0"/>
                        <a:t>]</a:t>
                      </a:r>
                      <a:endParaRPr lang="sk-SK" sz="1700" baseline="0" dirty="0" smtClean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sk-SK" sz="1700" baseline="0" dirty="0" smtClean="0"/>
                        <a:t> Zdroj „má rád“ hráča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k-SK" sz="1700" b="1" dirty="0" smtClean="0"/>
                        <a:t>Efekty:</a:t>
                      </a:r>
                      <a:endParaRPr lang="sk-SK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sk-SK" sz="1700" baseline="0" dirty="0" smtClean="0"/>
                        <a:t> </a:t>
                      </a:r>
                      <a:r>
                        <a:rPr lang="en-US" sz="1700" baseline="0" dirty="0" smtClean="0"/>
                        <a:t>[</a:t>
                      </a:r>
                      <a:r>
                        <a:rPr lang="sk-SK" sz="1700" baseline="0" dirty="0" smtClean="0"/>
                        <a:t>Hráč má p</a:t>
                      </a:r>
                      <a:r>
                        <a:rPr lang="en-US" sz="1700" baseline="0" dirty="0" smtClean="0"/>
                        <a:t>]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sk-SK" sz="1700" baseline="0" dirty="0" smtClean="0"/>
                        <a:t> </a:t>
                      </a:r>
                      <a:r>
                        <a:rPr lang="en-US" sz="1700" strike="sngStrike" baseline="0" dirty="0" smtClean="0"/>
                        <a:t>[</a:t>
                      </a:r>
                      <a:r>
                        <a:rPr lang="sk-SK" sz="1700" strike="sngStrike" baseline="0" dirty="0" smtClean="0"/>
                        <a:t>p je „zamknutý“</a:t>
                      </a:r>
                      <a:r>
                        <a:rPr lang="en-US" sz="1700" strike="sngStrike" baseline="0" dirty="0" smtClean="0"/>
                        <a:t>]</a:t>
                      </a:r>
                      <a:endParaRPr lang="sk-SK" sz="1700" strike="sngStrike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7416800" cy="649288"/>
          </a:xfrm>
          <a:effectLst/>
        </p:spPr>
        <p:txBody>
          <a:bodyPr/>
          <a:lstStyle/>
          <a:p>
            <a:r>
              <a:rPr lang="sk-SK" b="1" dirty="0" smtClean="0">
                <a:latin typeface="Tahoma" charset="0"/>
              </a:rPr>
              <a:t>Plánovacia úroveň</a:t>
            </a:r>
            <a:endParaRPr lang="uk-UA" b="1" dirty="0">
              <a:latin typeface="Tahoma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763713"/>
            <a:ext cx="6769100" cy="44735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k-SK" altLang="ko-KR" sz="2000" b="1" dirty="0" smtClean="0">
                <a:ea typeface="굴림" charset="-127"/>
              </a:rPr>
              <a:t>Priradenia akcií</a:t>
            </a:r>
            <a:r>
              <a:rPr lang="sk-SK" altLang="ko-KR" sz="2000" dirty="0" smtClean="0">
                <a:ea typeface="굴림" charset="-127"/>
              </a:rPr>
              <a:t> majú za úlohu definovať </a:t>
            </a:r>
            <a:r>
              <a:rPr lang="sk-SK" altLang="ko-KR" sz="2000" i="1" dirty="0" smtClean="0">
                <a:ea typeface="굴림" charset="-127"/>
              </a:rPr>
              <a:t>čo</a:t>
            </a:r>
            <a:r>
              <a:rPr lang="sk-SK" altLang="ko-KR" sz="2000" dirty="0" smtClean="0">
                <a:ea typeface="굴림" charset="-127"/>
              </a:rPr>
              <a:t> smú vykonať konkrétne postavy s konkrétnymi elementmi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sk-SK" altLang="ko-KR" sz="2000" b="0" dirty="0">
              <a:ea typeface="굴림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k-SK" altLang="ko-KR" sz="2000" dirty="0" smtClean="0">
                <a:ea typeface="굴림" charset="-127"/>
              </a:rPr>
              <a:t>Priradzovanie akcií ku konkrétnym herným entitám:</a:t>
            </a:r>
            <a:endParaRPr lang="en-US" altLang="ko-KR" sz="1600" b="0" dirty="0">
              <a:ea typeface="굴림" charset="-127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92877" y="3160404"/>
          <a:ext cx="8358246" cy="1193800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{3B4B98B0-60AC-42C2-AFA5-B58CD77FA1E5}</a:tableStyleId>
              </a:tblPr>
              <a:tblGrid>
                <a:gridCol w="8358246"/>
              </a:tblGrid>
              <a:tr h="370840">
                <a:tc>
                  <a:txBody>
                    <a:bodyPr/>
                    <a:lstStyle/>
                    <a:p>
                      <a:r>
                        <a:rPr lang="sk-SK" sz="1800" dirty="0" smtClean="0"/>
                        <a:t>Predmet „Liek na respiračné choroby“</a:t>
                      </a:r>
                      <a:endParaRPr lang="sk-SK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1600" b="1" dirty="0" smtClean="0">
                          <a:latin typeface="Courier New" pitchFamily="49" charset="0"/>
                          <a:cs typeface="Courier New" pitchFamily="49" charset="0"/>
                        </a:rPr>
                        <a:t>Hráč : TAKE („Liek na respiračné</a:t>
                      </a:r>
                      <a:r>
                        <a:rPr lang="sk-SK" sz="16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choroby</a:t>
                      </a:r>
                      <a:r>
                        <a:rPr lang="sk-SK" sz="1600" b="1" dirty="0" smtClean="0">
                          <a:latin typeface="Courier New" pitchFamily="49" charset="0"/>
                          <a:cs typeface="Courier New" pitchFamily="49" charset="0"/>
                        </a:rPr>
                        <a:t>“)  </a:t>
                      </a:r>
                      <a:r>
                        <a:rPr lang="sk-SK" sz="1600" b="1" baseline="0" dirty="0" smtClean="0"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</a:t>
                      </a:r>
                      <a:r>
                        <a:rPr lang="sk-SK" sz="16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„Doktor“</a:t>
                      </a:r>
                    </a:p>
                    <a:p>
                      <a:r>
                        <a:rPr lang="sk-SK" sz="16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Hráč : STEAL („Liek na respiračné choroby“) </a:t>
                      </a:r>
                      <a:r>
                        <a:rPr lang="sk-SK" sz="1600" b="1" baseline="0" dirty="0" smtClean="0"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 „Doktorova skrinka“</a:t>
                      </a:r>
                    </a:p>
                    <a:p>
                      <a:r>
                        <a:rPr lang="sk-SK" sz="1600" b="1" baseline="0" dirty="0" smtClean="0"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...</a:t>
                      </a:r>
                      <a:endParaRPr lang="sk-SK" sz="16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2877" y="4664092"/>
          <a:ext cx="8358246" cy="1193800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{3B4B98B0-60AC-42C2-AFA5-B58CD77FA1E5}</a:tableStyleId>
              </a:tblPr>
              <a:tblGrid>
                <a:gridCol w="8358246"/>
              </a:tblGrid>
              <a:tr h="370840">
                <a:tc>
                  <a:txBody>
                    <a:bodyPr/>
                    <a:lstStyle/>
                    <a:p>
                      <a:r>
                        <a:rPr lang="sk-SK" sz="1800" dirty="0" smtClean="0"/>
                        <a:t>Predmet „Materina dúška“</a:t>
                      </a:r>
                      <a:endParaRPr lang="sk-SK" sz="18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sz="1600" b="1" dirty="0" smtClean="0">
                          <a:latin typeface="Courier New" pitchFamily="49" charset="0"/>
                          <a:cs typeface="Courier New" pitchFamily="49" charset="0"/>
                        </a:rPr>
                        <a:t>„Doktor“ : CREATE_AND_GIVE_MEDICINE („Materina dúška“) </a:t>
                      </a:r>
                      <a:r>
                        <a:rPr lang="sk-SK" sz="1600" b="1" baseline="0" dirty="0" smtClean="0"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</a:t>
                      </a:r>
                      <a:r>
                        <a:rPr lang="sk-SK" sz="1600" b="1" dirty="0" smtClean="0">
                          <a:latin typeface="Courier New" pitchFamily="49" charset="0"/>
                          <a:cs typeface="Courier New" pitchFamily="49" charset="0"/>
                        </a:rPr>
                        <a:t> Hráč</a:t>
                      </a:r>
                    </a:p>
                    <a:p>
                      <a:r>
                        <a:rPr lang="sk-SK" sz="1600" b="1" dirty="0" smtClean="0">
                          <a:latin typeface="Courier New" pitchFamily="49" charset="0"/>
                          <a:cs typeface="Courier New" pitchFamily="49" charset="0"/>
                        </a:rPr>
                        <a:t>  Hráč   : TAKE („Materina dúška“) </a:t>
                      </a:r>
                      <a:r>
                        <a:rPr lang="sk-SK" sz="1600" b="1" baseline="0" dirty="0" smtClean="0"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</a:t>
                      </a:r>
                      <a:r>
                        <a:rPr lang="sk-SK" sz="1600" b="1" dirty="0" smtClean="0">
                          <a:latin typeface="Courier New" pitchFamily="49" charset="0"/>
                          <a:cs typeface="Courier New" pitchFamily="49" charset="0"/>
                        </a:rPr>
                        <a:t> „Krík“</a:t>
                      </a:r>
                    </a:p>
                    <a:p>
                      <a:r>
                        <a:rPr lang="sk-SK" sz="1600" b="1" dirty="0" smtClean="0"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7416800" cy="649288"/>
          </a:xfrm>
          <a:effectLst/>
        </p:spPr>
        <p:txBody>
          <a:bodyPr/>
          <a:lstStyle/>
          <a:p>
            <a:r>
              <a:rPr lang="sk-SK" b="1" dirty="0" smtClean="0">
                <a:latin typeface="Tahoma" charset="0"/>
              </a:rPr>
              <a:t>Plánovacia úroveň</a:t>
            </a:r>
            <a:endParaRPr lang="uk-UA" b="1" dirty="0">
              <a:latin typeface="Tahoma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763713"/>
            <a:ext cx="6769100" cy="44735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k-SK" altLang="ko-KR" sz="2000" dirty="0" smtClean="0">
                <a:ea typeface="굴림" charset="-127"/>
              </a:rPr>
              <a:t>V každom stave príbehu sú stanovené </a:t>
            </a:r>
            <a:r>
              <a:rPr lang="sk-SK" altLang="ko-KR" sz="2000" i="1" dirty="0" smtClean="0">
                <a:ea typeface="굴림" charset="-127"/>
              </a:rPr>
              <a:t>požadované podmienky</a:t>
            </a:r>
            <a:r>
              <a:rPr lang="sk-SK" altLang="ko-KR" sz="2000" dirty="0" smtClean="0">
                <a:ea typeface="굴림" charset="-127"/>
              </a:rPr>
              <a:t> týkajúce sa herného sveta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sk-SK" altLang="ko-KR" sz="2000" dirty="0" smtClean="0">
              <a:ea typeface="굴림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k-SK" altLang="ko-KR" sz="2000" dirty="0" smtClean="0">
                <a:ea typeface="굴림" charset="-127"/>
              </a:rPr>
              <a:t>Dynamický výber akcií vhodných na vykonanie na základe porovnávania ich efektov s </a:t>
            </a:r>
            <a:r>
              <a:rPr lang="sk-SK" altLang="ko-KR" sz="2000" i="1" dirty="0" smtClean="0">
                <a:ea typeface="굴림" charset="-127"/>
              </a:rPr>
              <a:t>požadovanými podmienkami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sk-SK" altLang="ko-KR" sz="2000" b="0" dirty="0">
              <a:ea typeface="굴림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k-SK" altLang="ko-KR" sz="2000" dirty="0" smtClean="0">
                <a:ea typeface="굴림" charset="-127"/>
              </a:rPr>
              <a:t>Zjednodušený algoritmus </a:t>
            </a:r>
            <a:r>
              <a:rPr lang="en-US" altLang="ko-KR" sz="2000" dirty="0" smtClean="0">
                <a:ea typeface="굴림" charset="-127"/>
              </a:rPr>
              <a:t>Hierarchical Task Network</a:t>
            </a:r>
            <a:r>
              <a:rPr lang="sk-SK" altLang="ko-KR" sz="2000" dirty="0" smtClean="0">
                <a:ea typeface="굴림" charset="-127"/>
              </a:rPr>
              <a:t> plánovania:</a:t>
            </a:r>
            <a:endParaRPr lang="sk-SK" altLang="ko-KR" sz="1200" dirty="0">
              <a:ea typeface="굴림" charset="-127"/>
            </a:endParaRPr>
          </a:p>
          <a:p>
            <a:pPr lvl="1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sk-SK" altLang="ko-KR" sz="1700" b="0" dirty="0" smtClean="0">
                <a:ea typeface="굴림" charset="-127"/>
              </a:rPr>
              <a:t>Postavy = agenty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sk-SK" altLang="ko-KR" sz="1700" b="0" dirty="0" smtClean="0">
                <a:ea typeface="굴림" charset="-127"/>
              </a:rPr>
              <a:t>Zámery = ciele, resp. „koreňové“ úlohy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sk-SK" altLang="ko-KR" sz="1700" b="0" dirty="0" smtClean="0">
                <a:ea typeface="굴림" charset="-127"/>
              </a:rPr>
              <a:t>Komplexné akcie = neprimitívne úlohy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sk-SK" altLang="ko-KR" sz="1700" b="0" dirty="0" smtClean="0">
                <a:ea typeface="굴림" charset="-127"/>
              </a:rPr>
              <a:t>Atomické akcie = primitívne, resp. vykonateľné úlohy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7416800" cy="649288"/>
          </a:xfrm>
          <a:effectLst/>
        </p:spPr>
        <p:txBody>
          <a:bodyPr/>
          <a:lstStyle/>
          <a:p>
            <a:r>
              <a:rPr lang="sk-SK" b="1" dirty="0" smtClean="0">
                <a:latin typeface="Tahoma" charset="0"/>
              </a:rPr>
              <a:t>Plánovacia úroveň</a:t>
            </a:r>
            <a:endParaRPr lang="uk-UA" b="1" dirty="0">
              <a:latin typeface="Tahoma" charset="0"/>
            </a:endParaRPr>
          </a:p>
        </p:txBody>
      </p:sp>
      <p:pic>
        <p:nvPicPr>
          <p:cNvPr id="4" name="Content Placeholder 5" descr="htn.pn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421606" y="2143116"/>
            <a:ext cx="6300788" cy="39512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7416800" cy="649288"/>
          </a:xfrm>
          <a:effectLst/>
        </p:spPr>
        <p:txBody>
          <a:bodyPr/>
          <a:lstStyle/>
          <a:p>
            <a:r>
              <a:rPr lang="sk-SK" b="1" dirty="0" smtClean="0">
                <a:latin typeface="Tahoma" charset="0"/>
              </a:rPr>
              <a:t>Úroveň chovania postáv</a:t>
            </a:r>
            <a:endParaRPr lang="uk-UA" b="1" dirty="0">
              <a:latin typeface="Tahoma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763713"/>
            <a:ext cx="6769100" cy="44735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k-SK" altLang="ko-KR" sz="2000" dirty="0" smtClean="0">
                <a:ea typeface="굴림" charset="-127"/>
              </a:rPr>
              <a:t>Zabezpečuje definovanie </a:t>
            </a:r>
            <a:r>
              <a:rPr lang="sk-SK" altLang="ko-KR" sz="2000" i="1" dirty="0" smtClean="0">
                <a:ea typeface="굴림" charset="-127"/>
              </a:rPr>
              <a:t>zámerov</a:t>
            </a:r>
            <a:r>
              <a:rPr lang="sk-SK" altLang="ko-KR" sz="2000" dirty="0" smtClean="0">
                <a:ea typeface="굴림" charset="-127"/>
              </a:rPr>
              <a:t> pre všetky herné postavy, t.j. pre hráča a postavy NPC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sk-SK" altLang="ko-KR" sz="2000" b="0" dirty="0">
              <a:ea typeface="굴림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k-SK" altLang="ko-KR" sz="2000" dirty="0" smtClean="0">
                <a:ea typeface="굴림" charset="-127"/>
              </a:rPr>
              <a:t>Zámery postáv sa vytvárajú na základne porovnávania hodnôt </a:t>
            </a:r>
            <a:r>
              <a:rPr lang="sk-SK" altLang="ko-KR" sz="2000" b="1" dirty="0" smtClean="0">
                <a:ea typeface="굴림" charset="-127"/>
              </a:rPr>
              <a:t>vzťahov medzi postavami</a:t>
            </a:r>
            <a:r>
              <a:rPr lang="sk-SK" altLang="ko-KR" sz="2000" dirty="0" smtClean="0">
                <a:ea typeface="굴림" charset="-127"/>
              </a:rPr>
              <a:t> a </a:t>
            </a:r>
            <a:r>
              <a:rPr lang="sk-SK" altLang="ko-KR" sz="2000" b="1" dirty="0" smtClean="0">
                <a:ea typeface="굴림" charset="-127"/>
              </a:rPr>
              <a:t>atribútov postáv</a:t>
            </a:r>
            <a:r>
              <a:rPr lang="sk-SK" altLang="ko-KR" sz="2000" dirty="0" smtClean="0">
                <a:ea typeface="굴림" charset="-127"/>
              </a:rPr>
              <a:t> so zadefinovanými </a:t>
            </a:r>
            <a:r>
              <a:rPr lang="sk-SK" altLang="ko-KR" sz="2000" b="1" dirty="0" smtClean="0">
                <a:ea typeface="굴림" charset="-127"/>
              </a:rPr>
              <a:t>vzormi chovania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sk-SK" altLang="ko-KR" sz="2000" dirty="0" smtClean="0">
              <a:ea typeface="굴림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k-SK" altLang="ko-KR" sz="2000" dirty="0" smtClean="0">
                <a:ea typeface="굴림" charset="-127"/>
              </a:rPr>
              <a:t>Zjednodušený </a:t>
            </a:r>
            <a:r>
              <a:rPr lang="en-US" altLang="ko-KR" sz="2000" i="1" dirty="0" smtClean="0">
                <a:ea typeface="굴림" charset="-127"/>
              </a:rPr>
              <a:t>Belief-Desire-Intention</a:t>
            </a:r>
            <a:r>
              <a:rPr lang="sk-SK" altLang="ko-KR" sz="2000" i="1" dirty="0" smtClean="0">
                <a:ea typeface="굴림" charset="-127"/>
              </a:rPr>
              <a:t> model</a:t>
            </a:r>
            <a:r>
              <a:rPr lang="sk-SK" altLang="ko-KR" sz="2000" dirty="0" smtClean="0">
                <a:ea typeface="굴림" charset="-127"/>
              </a:rPr>
              <a:t/>
            </a:r>
            <a:br>
              <a:rPr lang="sk-SK" altLang="ko-KR" sz="2000" dirty="0" smtClean="0">
                <a:ea typeface="굴림" charset="-127"/>
              </a:rPr>
            </a:br>
            <a:r>
              <a:rPr lang="sk-SK" altLang="ko-KR" sz="2000" dirty="0" smtClean="0">
                <a:ea typeface="굴림" charset="-127"/>
              </a:rPr>
              <a:t>(Bratman, 1987) + podmienené správanie</a:t>
            </a:r>
            <a:endParaRPr lang="sk-SK" altLang="ko-KR" sz="2000" dirty="0">
              <a:ea typeface="굴림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sk-SK" altLang="ko-KR" sz="2000" dirty="0">
              <a:ea typeface="굴림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k-SK" altLang="ko-KR" sz="2000" dirty="0" smtClean="0">
                <a:ea typeface="굴림" charset="-127"/>
              </a:rPr>
              <a:t>Prvotné hodnoty vzťahov a atribútov definuje autor príbehu, v opačnom prípade majú nastavené štandardné hodnoty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sk-SK" altLang="ko-KR" sz="2000" b="0" dirty="0">
              <a:ea typeface="굴림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k-SK" altLang="ko-KR" sz="2000" dirty="0" smtClean="0">
                <a:ea typeface="굴림" charset="-127"/>
              </a:rPr>
              <a:t>Všetky vytvorené zámery postupujú do </a:t>
            </a:r>
            <a:r>
              <a:rPr lang="sk-SK" altLang="ko-KR" sz="2000" i="1" dirty="0" smtClean="0">
                <a:ea typeface="굴림" charset="-127"/>
              </a:rPr>
              <a:t>plánovacej úrovne</a:t>
            </a:r>
            <a:r>
              <a:rPr lang="sk-SK" altLang="ko-KR" sz="2000" dirty="0" smtClean="0">
                <a:ea typeface="굴림" charset="-127"/>
              </a:rPr>
              <a:t>, kde sa transformujú na plány postupností akcií</a:t>
            </a:r>
            <a:endParaRPr lang="en-US" altLang="ko-KR" sz="1600" b="0" dirty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7416800" cy="649288"/>
          </a:xfrm>
          <a:effectLst/>
        </p:spPr>
        <p:txBody>
          <a:bodyPr/>
          <a:lstStyle/>
          <a:p>
            <a:r>
              <a:rPr lang="sk-SK" b="1" dirty="0" smtClean="0">
                <a:latin typeface="Tahoma" charset="0"/>
              </a:rPr>
              <a:t>Úroveň chovania postáv</a:t>
            </a:r>
            <a:endParaRPr lang="uk-UA" b="1" dirty="0">
              <a:latin typeface="Tahoma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763713"/>
            <a:ext cx="6769100" cy="44735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k-SK" altLang="ko-KR" sz="2000" b="1" dirty="0" smtClean="0">
                <a:ea typeface="굴림" charset="-127"/>
              </a:rPr>
              <a:t>Vzor chovania</a:t>
            </a:r>
            <a:r>
              <a:rPr lang="sk-SK" altLang="ko-KR" sz="2000" dirty="0" smtClean="0">
                <a:ea typeface="굴림" charset="-127"/>
              </a:rPr>
              <a:t> určuje okolnosti, ktoré vedú k zmene chovania postáv:</a:t>
            </a:r>
            <a:endParaRPr lang="en-US" altLang="ko-KR" sz="1600" b="0" dirty="0">
              <a:ea typeface="굴림" charset="-127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00100" y="2528758"/>
          <a:ext cx="7143800" cy="371112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{3B4B98B0-60AC-42C2-AFA5-B58CD77FA1E5}</a:tableStyleId>
              </a:tblPr>
              <a:tblGrid>
                <a:gridCol w="1587510"/>
                <a:gridCol w="5556290"/>
              </a:tblGrid>
              <a:tr h="720000">
                <a:tc>
                  <a:txBody>
                    <a:bodyPr/>
                    <a:lstStyle/>
                    <a:p>
                      <a:pPr algn="l"/>
                      <a:r>
                        <a:rPr lang="sk-SK" sz="1700" b="1" dirty="0" smtClean="0"/>
                        <a:t>Popis:</a:t>
                      </a:r>
                      <a:endParaRPr lang="sk-SK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1700" dirty="0" smtClean="0"/>
                        <a:t>„Manžel John vylieči</a:t>
                      </a:r>
                      <a:r>
                        <a:rPr lang="sk-SK" sz="1700" baseline="0" dirty="0" smtClean="0"/>
                        <a:t> svoju chorú ženu Mary pomocou lieku, ktorý získa od hráča.“</a:t>
                      </a:r>
                      <a:endParaRPr lang="sk-SK" sz="1700" dirty="0"/>
                    </a:p>
                  </a:txBody>
                  <a:tcPr/>
                </a:tc>
              </a:tr>
              <a:tr h="1296000">
                <a:tc>
                  <a:txBody>
                    <a:bodyPr/>
                    <a:lstStyle/>
                    <a:p>
                      <a:pPr algn="l"/>
                      <a:r>
                        <a:rPr lang="sk-SK" sz="1700" b="1" dirty="0" smtClean="0"/>
                        <a:t>Podmienky:</a:t>
                      </a:r>
                      <a:endParaRPr lang="sk-SK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sk-SK" sz="1700" baseline="0" dirty="0" smtClean="0"/>
                        <a:t> NPC postavy „John“ a „Mary“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sk-SK" sz="1700" baseline="0" dirty="0" smtClean="0"/>
                        <a:t> „John“ je manželom „Mary“, „Mary“ je žena „John“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sk-SK" sz="1700" baseline="0" dirty="0" smtClean="0"/>
                        <a:t> „Mary“ je chora_na_priedusky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sk-SK" sz="1700" baseline="0" dirty="0" smtClean="0"/>
                        <a:t> </a:t>
                      </a:r>
                      <a:r>
                        <a:rPr lang="en-US" sz="1700" baseline="0" dirty="0" smtClean="0"/>
                        <a:t>[</a:t>
                      </a:r>
                      <a:r>
                        <a:rPr lang="sk-SK" sz="1700" baseline="0" dirty="0" smtClean="0"/>
                        <a:t>Podmienky akcií tvoriacich </a:t>
                      </a:r>
                      <a:r>
                        <a:rPr lang="sk-SK" sz="1700" i="1" baseline="0" dirty="0" smtClean="0"/>
                        <a:t>zámery</a:t>
                      </a:r>
                      <a:r>
                        <a:rPr lang="en-US" sz="1700" baseline="0" dirty="0" smtClean="0"/>
                        <a:t>]</a:t>
                      </a:r>
                      <a:endParaRPr lang="sk-SK" sz="1700" baseline="0" dirty="0" smtClean="0"/>
                    </a:p>
                  </a:txBody>
                  <a:tcPr/>
                </a:tc>
              </a:tr>
              <a:tr h="540000">
                <a:tc>
                  <a:txBody>
                    <a:bodyPr/>
                    <a:lstStyle/>
                    <a:p>
                      <a:pPr algn="l"/>
                      <a:r>
                        <a:rPr lang="sk-SK" sz="1700" b="1" dirty="0" smtClean="0"/>
                        <a:t>Zámery:</a:t>
                      </a:r>
                      <a:endParaRPr lang="sk-SK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sk-SK" sz="1600" b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 Hráč  : GIVE („Materina dúška“) </a:t>
                      </a:r>
                      <a:r>
                        <a:rPr lang="sk-SK" sz="1600" b="1" baseline="0" dirty="0" smtClean="0"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 „John“</a:t>
                      </a:r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sk-SK" sz="1600" b="1" baseline="0" dirty="0" smtClean="0"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 „John“ : USE  („Materina dúška“)  „Mary“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000">
                <a:tc>
                  <a:txBody>
                    <a:bodyPr/>
                    <a:lstStyle/>
                    <a:p>
                      <a:pPr algn="l"/>
                      <a:endParaRPr lang="sk-SK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sk-SK" sz="1600" b="1" baseline="0" dirty="0" smtClean="0">
                          <a:latin typeface="Courier New" pitchFamily="49" charset="0"/>
                          <a:cs typeface="Courier New" pitchFamily="49" charset="0"/>
                          <a:sym typeface="Symbol"/>
                        </a:rPr>
                        <a:t> „John“ : CURE („Materina dúška“)  „Mary“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648000">
                <a:tc>
                  <a:txBody>
                    <a:bodyPr/>
                    <a:lstStyle/>
                    <a:p>
                      <a:pPr algn="l"/>
                      <a:r>
                        <a:rPr lang="sk-SK" sz="1700" b="1" dirty="0" smtClean="0"/>
                        <a:t>Efekty:</a:t>
                      </a:r>
                      <a:endParaRPr lang="sk-SK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sk-SK" sz="1700" baseline="0" dirty="0" smtClean="0"/>
                        <a:t> </a:t>
                      </a:r>
                      <a:r>
                        <a:rPr lang="en-US" sz="1700" baseline="0" dirty="0" smtClean="0"/>
                        <a:t>[</a:t>
                      </a:r>
                      <a:r>
                        <a:rPr lang="sk-SK" sz="1700" baseline="0" dirty="0" smtClean="0"/>
                        <a:t>Efekty akcií tvoriacich </a:t>
                      </a:r>
                      <a:r>
                        <a:rPr lang="sk-SK" sz="1700" i="1" baseline="0" dirty="0" smtClean="0"/>
                        <a:t>zámery</a:t>
                      </a:r>
                      <a:r>
                        <a:rPr lang="en-US" sz="1700" baseline="0" dirty="0" smtClean="0"/>
                        <a:t>]</a:t>
                      </a:r>
                      <a:endParaRPr lang="sk-SK" sz="1700" baseline="0" dirty="0" smtClean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sk-SK" sz="1700" baseline="0" dirty="0" smtClean="0"/>
                        <a:t> </a:t>
                      </a:r>
                      <a:r>
                        <a:rPr lang="sk-SK" sz="1700" strike="sngStrike" baseline="0" dirty="0" smtClean="0"/>
                        <a:t>„Mary“ je chora_na_priedusky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715008" y="3143248"/>
            <a:ext cx="2357454" cy="13573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6" name="Picture 5" descr="behavior_pattern_precondition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1200" y="3150000"/>
            <a:ext cx="3210373" cy="136226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7416800" cy="649288"/>
          </a:xfrm>
          <a:effectLst/>
        </p:spPr>
        <p:txBody>
          <a:bodyPr/>
          <a:lstStyle/>
          <a:p>
            <a:r>
              <a:rPr lang="sk-SK" b="1" dirty="0" smtClean="0">
                <a:latin typeface="Tahoma" charset="0"/>
              </a:rPr>
              <a:t>Úroveň chovania postáv</a:t>
            </a:r>
            <a:endParaRPr lang="uk-UA" b="1" dirty="0">
              <a:latin typeface="Tahoma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763713"/>
            <a:ext cx="6769100" cy="44735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k-SK" altLang="ko-KR" sz="2000" b="1" dirty="0" smtClean="0">
                <a:ea typeface="굴림" charset="-127"/>
              </a:rPr>
              <a:t>Vzťahy NPC </a:t>
            </a:r>
            <a:r>
              <a:rPr lang="sk-SK" sz="2000" b="1" baseline="0" dirty="0" smtClean="0">
                <a:sym typeface="Symbol"/>
              </a:rPr>
              <a:t> Postava: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sk-SK" altLang="ko-KR" sz="1700" b="0" i="1" dirty="0" smtClean="0">
                <a:ea typeface="굴림" charset="-127"/>
                <a:sym typeface="Symbol"/>
              </a:rPr>
              <a:t>Prítomné</a:t>
            </a:r>
            <a:r>
              <a:rPr lang="sk-SK" altLang="ko-KR" sz="1700" b="0" dirty="0" smtClean="0">
                <a:ea typeface="굴림" charset="-127"/>
                <a:sym typeface="Symbol"/>
              </a:rPr>
              <a:t> alebo </a:t>
            </a:r>
            <a:r>
              <a:rPr lang="sk-SK" altLang="ko-KR" sz="1700" b="0" i="1" dirty="0" smtClean="0">
                <a:ea typeface="굴림" charset="-127"/>
                <a:sym typeface="Symbol"/>
              </a:rPr>
              <a:t>neprítomné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sk-SK" altLang="ko-KR" sz="1700" b="0" dirty="0" smtClean="0">
                <a:ea typeface="굴림" charset="-127"/>
                <a:sym typeface="Symbol"/>
              </a:rPr>
              <a:t>...alebo číselné hodnoty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sk-SK" altLang="ko-KR" sz="1700" b="0" dirty="0" smtClean="0">
                <a:ea typeface="굴림" charset="-127"/>
                <a:sym typeface="Symbol"/>
              </a:rPr>
              <a:t>(Ne)komplementárne</a:t>
            </a:r>
            <a:endParaRPr lang="sk-SK" altLang="ko-KR" sz="1700" b="0" dirty="0">
              <a:ea typeface="굴림" charset="-127"/>
              <a:sym typeface="Symbol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sk-SK" altLang="ko-KR" sz="2000" dirty="0" smtClean="0">
              <a:ea typeface="굴림" charset="-127"/>
              <a:sym typeface="Symbol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sk-SK" altLang="ko-KR" sz="2000" dirty="0">
              <a:ea typeface="굴림" charset="-127"/>
              <a:sym typeface="Symbol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sk-SK" altLang="ko-KR" sz="2000" dirty="0" smtClean="0">
              <a:ea typeface="굴림" charset="-127"/>
              <a:sym typeface="Symbol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sk-SK" altLang="ko-KR" sz="2000" dirty="0">
              <a:ea typeface="굴림" charset="-127"/>
              <a:sym typeface="Symbol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sk-SK" altLang="ko-KR" sz="2000" b="1" dirty="0" smtClean="0">
              <a:ea typeface="굴림" charset="-127"/>
              <a:sym typeface="Symbol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k-SK" altLang="ko-KR" sz="2000" b="1" dirty="0" smtClean="0">
                <a:ea typeface="굴림" charset="-127"/>
                <a:sym typeface="Symbol"/>
              </a:rPr>
              <a:t>Roly postáv: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sk-SK" altLang="ko-KR" sz="1700" b="0" dirty="0" smtClean="0">
                <a:ea typeface="굴림" charset="-127"/>
                <a:sym typeface="Symbol"/>
              </a:rPr>
              <a:t>Môžu ísť aj smerom od hráča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sk-SK" altLang="ko-KR" sz="1700" b="0" i="1" dirty="0" smtClean="0">
                <a:ea typeface="굴림" charset="-127"/>
                <a:sym typeface="Symbol"/>
              </a:rPr>
              <a:t>Prítomné</a:t>
            </a:r>
            <a:r>
              <a:rPr lang="sk-SK" altLang="ko-KR" sz="1700" b="0" dirty="0" smtClean="0">
                <a:ea typeface="굴림" charset="-127"/>
                <a:sym typeface="Symbol"/>
              </a:rPr>
              <a:t> alebo </a:t>
            </a:r>
            <a:r>
              <a:rPr lang="sk-SK" altLang="ko-KR" sz="1700" b="0" i="1" dirty="0" smtClean="0">
                <a:ea typeface="굴림" charset="-127"/>
                <a:sym typeface="Symbol"/>
              </a:rPr>
              <a:t>neprítomné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sk-SK" altLang="ko-KR" sz="1700" b="0" dirty="0" smtClean="0">
                <a:ea typeface="굴림" charset="-127"/>
                <a:sym typeface="Symbol"/>
              </a:rPr>
              <a:t>Žiadne číselné hodnoty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sk-SK" altLang="ko-KR" sz="1700" b="0" dirty="0" smtClean="0">
                <a:ea typeface="굴림" charset="-127"/>
                <a:sym typeface="Symbol"/>
              </a:rPr>
              <a:t>(Ne)</a:t>
            </a:r>
            <a:r>
              <a:rPr lang="sk-SK" altLang="ko-KR" sz="1700" b="0" dirty="0">
                <a:ea typeface="굴림" charset="-127"/>
                <a:sym typeface="Symbol"/>
              </a:rPr>
              <a:t>b</a:t>
            </a:r>
            <a:r>
              <a:rPr lang="sk-SK" altLang="ko-KR" sz="1700" b="0" dirty="0" smtClean="0">
                <a:ea typeface="굴림" charset="-127"/>
                <a:sym typeface="Symbol"/>
              </a:rPr>
              <a:t>ilaterálne</a:t>
            </a:r>
            <a:endParaRPr lang="sk-SK" altLang="ko-KR" sz="1700" b="0" dirty="0">
              <a:ea typeface="굴림" charset="-127"/>
            </a:endParaRPr>
          </a:p>
        </p:txBody>
      </p:sp>
      <p:pic>
        <p:nvPicPr>
          <p:cNvPr id="323586" name="Picture 2" descr="C:\Users\Marko\Documents\School\FIIT STU\5. rocnik\Zimny semester\DP2\Obrazky\NPC_character_relationship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666877"/>
            <a:ext cx="3552825" cy="2190751"/>
          </a:xfrm>
          <a:prstGeom prst="rect">
            <a:avLst/>
          </a:prstGeom>
          <a:noFill/>
        </p:spPr>
      </p:pic>
      <p:pic>
        <p:nvPicPr>
          <p:cNvPr id="323587" name="Picture 3" descr="C:\Users\Marko\Documents\School\FIIT STU\5. rocnik\Zimny semester\DP2\Obrazky\character_roles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4515" y="4371996"/>
            <a:ext cx="3076575" cy="2200276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 rot="10800000" flipH="1">
            <a:off x="1336528" y="4071942"/>
            <a:ext cx="7236000" cy="1588"/>
          </a:xfrm>
          <a:prstGeom prst="lin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7416800" cy="649288"/>
          </a:xfrm>
          <a:effectLst/>
        </p:spPr>
        <p:txBody>
          <a:bodyPr/>
          <a:lstStyle/>
          <a:p>
            <a:r>
              <a:rPr lang="sk-SK" b="1" dirty="0" smtClean="0">
                <a:latin typeface="Tahoma" charset="0"/>
              </a:rPr>
              <a:t>Klasické a interaktívne príbehy</a:t>
            </a:r>
            <a:endParaRPr lang="uk-UA" b="1" dirty="0">
              <a:latin typeface="Tahoma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763713"/>
            <a:ext cx="6769100" cy="44735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k-SK" altLang="ko-KR" sz="2000" dirty="0" smtClean="0">
                <a:ea typeface="굴림" charset="-127"/>
              </a:rPr>
              <a:t>Klasický princíp prerozprávania príbehov: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sk-SK" altLang="ko-KR" sz="2000" dirty="0" smtClean="0">
              <a:ea typeface="굴림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sk-SK" altLang="ko-KR" sz="2000" dirty="0" smtClean="0">
              <a:ea typeface="굴림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sk-SK" altLang="ko-KR" sz="2000" dirty="0" smtClean="0">
              <a:ea typeface="굴림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sk-SK" altLang="ko-KR" sz="2000" dirty="0" smtClean="0">
              <a:ea typeface="굴림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sk-SK" altLang="ko-KR" sz="2000" dirty="0" smtClean="0">
              <a:ea typeface="굴림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sk-SK" altLang="ko-KR" sz="2000" dirty="0" smtClean="0">
              <a:ea typeface="굴림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k-SK" altLang="ko-KR" sz="2000" dirty="0" smtClean="0">
                <a:ea typeface="굴림" charset="-127"/>
              </a:rPr>
              <a:t>Interaktívne príbehy sú prerozprávané počítačom:</a:t>
            </a:r>
            <a:endParaRPr lang="en-US" altLang="ko-KR" sz="2000" dirty="0" smtClean="0">
              <a:ea typeface="굴림" charset="-127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607344" y="2214562"/>
            <a:ext cx="5929313" cy="1071562"/>
            <a:chOff x="1500207" y="2857496"/>
            <a:chExt cx="5929313" cy="1071562"/>
          </a:xfrm>
        </p:grpSpPr>
        <p:sp>
          <p:nvSpPr>
            <p:cNvPr id="22" name="Rounded Rectangle 21"/>
            <p:cNvSpPr/>
            <p:nvPr/>
          </p:nvSpPr>
          <p:spPr>
            <a:xfrm>
              <a:off x="1500207" y="3014658"/>
              <a:ext cx="1214438" cy="9144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sk-SK" dirty="0"/>
                <a:t>Podstata príbehu</a:t>
              </a: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3857645" y="3014658"/>
              <a:ext cx="1214437" cy="91440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sk-SK" dirty="0"/>
                <a:t>Príbeh</a:t>
              </a:r>
            </a:p>
          </p:txBody>
        </p:sp>
        <p:sp>
          <p:nvSpPr>
            <p:cNvPr id="24" name="Rounded Rectangle 23"/>
            <p:cNvSpPr/>
            <p:nvPr/>
          </p:nvSpPr>
          <p:spPr>
            <a:xfrm>
              <a:off x="6215082" y="3014658"/>
              <a:ext cx="1214438" cy="9144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sk-SK" dirty="0"/>
                <a:t>Podstata príbehu</a:t>
              </a:r>
            </a:p>
          </p:txBody>
        </p:sp>
        <p:grpSp>
          <p:nvGrpSpPr>
            <p:cNvPr id="25" name="Group 45"/>
            <p:cNvGrpSpPr>
              <a:grpSpLocks/>
            </p:cNvGrpSpPr>
            <p:nvPr/>
          </p:nvGrpSpPr>
          <p:grpSpPr bwMode="auto">
            <a:xfrm>
              <a:off x="2762270" y="2857496"/>
              <a:ext cx="1023937" cy="800100"/>
              <a:chOff x="2690813" y="2071678"/>
              <a:chExt cx="1023937" cy="800110"/>
            </a:xfrm>
          </p:grpSpPr>
          <p:sp>
            <p:nvSpPr>
              <p:cNvPr id="26" name="TextBox 10"/>
              <p:cNvSpPr txBox="1">
                <a:spLocks noChangeArrowheads="1"/>
              </p:cNvSpPr>
              <p:nvPr/>
            </p:nvSpPr>
            <p:spPr bwMode="auto">
              <a:xfrm>
                <a:off x="2690813" y="2071678"/>
                <a:ext cx="881062" cy="584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sk-SK" sz="1600" dirty="0"/>
                  <a:t>Autor</a:t>
                </a:r>
              </a:p>
              <a:p>
                <a:pPr algn="ctr"/>
                <a:r>
                  <a:rPr lang="sk-SK" sz="1600" dirty="0"/>
                  <a:t>príbehu</a:t>
                </a:r>
              </a:p>
            </p:txBody>
          </p:sp>
          <p:sp>
            <p:nvSpPr>
              <p:cNvPr id="27" name="Right Arrow 26"/>
              <p:cNvSpPr/>
              <p:nvPr/>
            </p:nvSpPr>
            <p:spPr>
              <a:xfrm>
                <a:off x="2714625" y="2586034"/>
                <a:ext cx="1000125" cy="285754"/>
              </a:xfrm>
              <a:prstGeom prst="rightArrow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sk-SK" dirty="0"/>
              </a:p>
            </p:txBody>
          </p:sp>
        </p:grpSp>
        <p:grpSp>
          <p:nvGrpSpPr>
            <p:cNvPr id="28" name="Group 46"/>
            <p:cNvGrpSpPr>
              <a:grpSpLocks/>
            </p:cNvGrpSpPr>
            <p:nvPr/>
          </p:nvGrpSpPr>
          <p:grpSpPr bwMode="auto">
            <a:xfrm>
              <a:off x="5143520" y="3105146"/>
              <a:ext cx="1000125" cy="552450"/>
              <a:chOff x="5072063" y="2319338"/>
              <a:chExt cx="1000125" cy="552450"/>
            </a:xfrm>
          </p:grpSpPr>
          <p:sp>
            <p:nvSpPr>
              <p:cNvPr id="29" name="TextBox 12"/>
              <p:cNvSpPr txBox="1">
                <a:spLocks noChangeArrowheads="1"/>
              </p:cNvSpPr>
              <p:nvPr/>
            </p:nvSpPr>
            <p:spPr bwMode="auto">
              <a:xfrm>
                <a:off x="5072063" y="2319338"/>
                <a:ext cx="779462" cy="3381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sk-SK" sz="1600" dirty="0"/>
                  <a:t>Čitateľ</a:t>
                </a:r>
              </a:p>
            </p:txBody>
          </p:sp>
          <p:sp>
            <p:nvSpPr>
              <p:cNvPr id="30" name="Right Arrow 29"/>
              <p:cNvSpPr/>
              <p:nvPr/>
            </p:nvSpPr>
            <p:spPr>
              <a:xfrm>
                <a:off x="5072063" y="2586038"/>
                <a:ext cx="1000125" cy="285750"/>
              </a:xfrm>
              <a:prstGeom prst="rightArrow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sk-SK" dirty="0"/>
              </a:p>
            </p:txBody>
          </p:sp>
        </p:grpSp>
      </p:grpSp>
      <p:grpSp>
        <p:nvGrpSpPr>
          <p:cNvPr id="14" name="Group 13"/>
          <p:cNvGrpSpPr/>
          <p:nvPr/>
        </p:nvGrpSpPr>
        <p:grpSpPr>
          <a:xfrm>
            <a:off x="750094" y="4429144"/>
            <a:ext cx="7643812" cy="1785938"/>
            <a:chOff x="785813" y="4143375"/>
            <a:chExt cx="7643812" cy="1785938"/>
          </a:xfrm>
        </p:grpSpPr>
        <p:grpSp>
          <p:nvGrpSpPr>
            <p:cNvPr id="15" name="Group 56"/>
            <p:cNvGrpSpPr>
              <a:grpSpLocks/>
            </p:cNvGrpSpPr>
            <p:nvPr/>
          </p:nvGrpSpPr>
          <p:grpSpPr bwMode="auto">
            <a:xfrm>
              <a:off x="3143250" y="4214813"/>
              <a:ext cx="1928813" cy="1714500"/>
              <a:chOff x="3143250" y="4214813"/>
              <a:chExt cx="1928813" cy="1714500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3143250" y="4214813"/>
                <a:ext cx="1928813" cy="1714500"/>
              </a:xfrm>
              <a:prstGeom prst="roundRect">
                <a:avLst/>
              </a:prstGeom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/>
              <a:lstStyle/>
              <a:p>
                <a:pPr algn="ctr">
                  <a:defRPr/>
                </a:pPr>
                <a:r>
                  <a:rPr lang="sk-SK" b="1" dirty="0"/>
                  <a:t>Svet príbehov</a:t>
                </a:r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>
                <a:off x="3357563" y="4714875"/>
                <a:ext cx="357187" cy="214313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sk-SK"/>
              </a:p>
            </p:txBody>
          </p:sp>
          <p:sp>
            <p:nvSpPr>
              <p:cNvPr id="51" name="Rounded Rectangle 50"/>
              <p:cNvSpPr/>
              <p:nvPr/>
            </p:nvSpPr>
            <p:spPr>
              <a:xfrm>
                <a:off x="3929063" y="4714875"/>
                <a:ext cx="357187" cy="214313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sk-SK"/>
              </a:p>
            </p:txBody>
          </p:sp>
          <p:sp>
            <p:nvSpPr>
              <p:cNvPr id="52" name="Rounded Rectangle 51"/>
              <p:cNvSpPr/>
              <p:nvPr/>
            </p:nvSpPr>
            <p:spPr>
              <a:xfrm>
                <a:off x="3357563" y="5143500"/>
                <a:ext cx="357187" cy="214313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sk-SK"/>
              </a:p>
            </p:txBody>
          </p:sp>
          <p:sp>
            <p:nvSpPr>
              <p:cNvPr id="53" name="Rounded Rectangle 52"/>
              <p:cNvSpPr/>
              <p:nvPr/>
            </p:nvSpPr>
            <p:spPr>
              <a:xfrm>
                <a:off x="3929063" y="5143500"/>
                <a:ext cx="357187" cy="214313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sk-SK"/>
              </a:p>
            </p:txBody>
          </p:sp>
          <p:sp>
            <p:nvSpPr>
              <p:cNvPr id="54" name="Rounded Rectangle 53"/>
              <p:cNvSpPr/>
              <p:nvPr/>
            </p:nvSpPr>
            <p:spPr>
              <a:xfrm>
                <a:off x="4500563" y="5143500"/>
                <a:ext cx="357187" cy="214313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sk-SK"/>
              </a:p>
            </p:txBody>
          </p:sp>
          <p:sp>
            <p:nvSpPr>
              <p:cNvPr id="55" name="Rounded Rectangle 54"/>
              <p:cNvSpPr/>
              <p:nvPr/>
            </p:nvSpPr>
            <p:spPr>
              <a:xfrm>
                <a:off x="4500563" y="4714875"/>
                <a:ext cx="357187" cy="214313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sk-SK"/>
              </a:p>
            </p:txBody>
          </p:sp>
          <p:sp>
            <p:nvSpPr>
              <p:cNvPr id="56" name="Rounded Rectangle 55"/>
              <p:cNvSpPr/>
              <p:nvPr/>
            </p:nvSpPr>
            <p:spPr>
              <a:xfrm>
                <a:off x="3357563" y="5572125"/>
                <a:ext cx="357187" cy="214313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sk-SK"/>
              </a:p>
            </p:txBody>
          </p:sp>
          <p:sp>
            <p:nvSpPr>
              <p:cNvPr id="57" name="Rounded Rectangle 56"/>
              <p:cNvSpPr/>
              <p:nvPr/>
            </p:nvSpPr>
            <p:spPr>
              <a:xfrm>
                <a:off x="3929063" y="5572125"/>
                <a:ext cx="357187" cy="214313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sk-SK"/>
              </a:p>
            </p:txBody>
          </p:sp>
          <p:sp>
            <p:nvSpPr>
              <p:cNvPr id="58" name="Rounded Rectangle 57"/>
              <p:cNvSpPr/>
              <p:nvPr/>
            </p:nvSpPr>
            <p:spPr>
              <a:xfrm>
                <a:off x="4500563" y="5572125"/>
                <a:ext cx="357187" cy="214313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3">
                <a:schemeClr val="accent5"/>
              </a:fillRef>
              <a:effectRef idx="2">
                <a:schemeClr val="accent5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sk-SK"/>
              </a:p>
            </p:txBody>
          </p:sp>
        </p:grpSp>
        <p:grpSp>
          <p:nvGrpSpPr>
            <p:cNvPr id="16" name="Group 57"/>
            <p:cNvGrpSpPr>
              <a:grpSpLocks/>
            </p:cNvGrpSpPr>
            <p:nvPr/>
          </p:nvGrpSpPr>
          <p:grpSpPr bwMode="auto">
            <a:xfrm>
              <a:off x="3000375" y="4313238"/>
              <a:ext cx="2286000" cy="973137"/>
              <a:chOff x="3000375" y="4313238"/>
              <a:chExt cx="2286000" cy="973137"/>
            </a:xfrm>
          </p:grpSpPr>
          <p:cxnSp>
            <p:nvCxnSpPr>
              <p:cNvPr id="45" name="Straight Arrow Connector 44"/>
              <p:cNvCxnSpPr/>
              <p:nvPr/>
            </p:nvCxnSpPr>
            <p:spPr>
              <a:xfrm>
                <a:off x="3500438" y="4822825"/>
                <a:ext cx="6477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>
                <a:stCxn id="31" idx="3"/>
              </p:cNvCxnSpPr>
              <p:nvPr/>
            </p:nvCxnSpPr>
            <p:spPr>
              <a:xfrm>
                <a:off x="3000375" y="4313238"/>
                <a:ext cx="500063" cy="54451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Straight Arrow Connector 46"/>
              <p:cNvCxnSpPr/>
              <p:nvPr/>
            </p:nvCxnSpPr>
            <p:spPr>
              <a:xfrm>
                <a:off x="4143375" y="4857750"/>
                <a:ext cx="539750" cy="42862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 rot="5400000" flipH="1" flipV="1">
                <a:off x="4661694" y="4661694"/>
                <a:ext cx="677862" cy="5715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7" name="Rounded Rectangle 16"/>
            <p:cNvSpPr/>
            <p:nvPr/>
          </p:nvSpPr>
          <p:spPr>
            <a:xfrm>
              <a:off x="7215188" y="4572000"/>
              <a:ext cx="1214437" cy="9144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sk-SK" dirty="0"/>
                <a:t>Podstata príbehu</a:t>
              </a:r>
            </a:p>
          </p:txBody>
        </p:sp>
        <p:sp>
          <p:nvSpPr>
            <p:cNvPr id="18" name="Rounded Rectangle 17"/>
            <p:cNvSpPr/>
            <p:nvPr/>
          </p:nvSpPr>
          <p:spPr>
            <a:xfrm>
              <a:off x="785813" y="4643438"/>
              <a:ext cx="1214437" cy="914400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sk-SK" dirty="0"/>
                <a:t>Podstata príbehu</a:t>
              </a:r>
            </a:p>
          </p:txBody>
        </p:sp>
        <p:grpSp>
          <p:nvGrpSpPr>
            <p:cNvPr id="19" name="Group 50"/>
            <p:cNvGrpSpPr>
              <a:grpSpLocks/>
            </p:cNvGrpSpPr>
            <p:nvPr/>
          </p:nvGrpSpPr>
          <p:grpSpPr bwMode="auto">
            <a:xfrm>
              <a:off x="2047875" y="4733925"/>
              <a:ext cx="1023938" cy="552450"/>
              <a:chOff x="2047875" y="4733925"/>
              <a:chExt cx="1023938" cy="552450"/>
            </a:xfrm>
          </p:grpSpPr>
          <p:sp>
            <p:nvSpPr>
              <p:cNvPr id="43" name="TextBox 18"/>
              <p:cNvSpPr txBox="1">
                <a:spLocks noChangeArrowheads="1"/>
              </p:cNvSpPr>
              <p:nvPr/>
            </p:nvSpPr>
            <p:spPr bwMode="auto">
              <a:xfrm>
                <a:off x="2047875" y="4733925"/>
                <a:ext cx="869950" cy="338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sk-SK" sz="1600"/>
                  <a:t>Počítač</a:t>
                </a:r>
              </a:p>
            </p:txBody>
          </p:sp>
          <p:sp>
            <p:nvSpPr>
              <p:cNvPr id="44" name="Right Arrow 43"/>
              <p:cNvSpPr/>
              <p:nvPr/>
            </p:nvSpPr>
            <p:spPr>
              <a:xfrm>
                <a:off x="2071688" y="5000625"/>
                <a:ext cx="1000125" cy="285750"/>
              </a:xfrm>
              <a:prstGeom prst="rightArrow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sk-SK" dirty="0"/>
              </a:p>
            </p:txBody>
          </p:sp>
        </p:grpSp>
        <p:sp>
          <p:nvSpPr>
            <p:cNvPr id="20" name="Rounded Rectangle 19"/>
            <p:cNvSpPr/>
            <p:nvPr/>
          </p:nvSpPr>
          <p:spPr>
            <a:xfrm>
              <a:off x="5286375" y="5143500"/>
              <a:ext cx="1214438" cy="785813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sk-SK" dirty="0"/>
                <a:t>Príbeh B</a:t>
              </a:r>
            </a:p>
          </p:txBody>
        </p:sp>
        <p:sp>
          <p:nvSpPr>
            <p:cNvPr id="21" name="Rounded Rectangle 20"/>
            <p:cNvSpPr/>
            <p:nvPr/>
          </p:nvSpPr>
          <p:spPr>
            <a:xfrm>
              <a:off x="5286375" y="4214813"/>
              <a:ext cx="1214438" cy="78581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sk-SK" dirty="0"/>
                <a:t>Príbeh A</a:t>
              </a:r>
            </a:p>
          </p:txBody>
        </p:sp>
        <p:sp>
          <p:nvSpPr>
            <p:cNvPr id="31" name="TextBox 53"/>
            <p:cNvSpPr txBox="1">
              <a:spLocks noChangeArrowheads="1"/>
            </p:cNvSpPr>
            <p:nvPr/>
          </p:nvSpPr>
          <p:spPr bwMode="auto">
            <a:xfrm>
              <a:off x="2143125" y="4143375"/>
              <a:ext cx="85725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sk-SK" sz="1600"/>
                <a:t>Hráč A</a:t>
              </a: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3000375" y="5713413"/>
              <a:ext cx="539750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3571875" y="5214938"/>
              <a:ext cx="534988" cy="50323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endCxn id="58" idx="1"/>
            </p:cNvCxnSpPr>
            <p:nvPr/>
          </p:nvCxnSpPr>
          <p:spPr>
            <a:xfrm rot="16200000" flipH="1">
              <a:off x="4161632" y="5193506"/>
              <a:ext cx="468312" cy="50482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endCxn id="20" idx="1"/>
            </p:cNvCxnSpPr>
            <p:nvPr/>
          </p:nvCxnSpPr>
          <p:spPr>
            <a:xfrm flipV="1">
              <a:off x="4675188" y="5537200"/>
              <a:ext cx="611187" cy="10636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TextBox 70"/>
            <p:cNvSpPr txBox="1">
              <a:spLocks noChangeArrowheads="1"/>
            </p:cNvSpPr>
            <p:nvPr/>
          </p:nvSpPr>
          <p:spPr bwMode="auto">
            <a:xfrm>
              <a:off x="2143125" y="5572125"/>
              <a:ext cx="85725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/>
              <a:r>
                <a:rPr lang="sk-SK" sz="1600"/>
                <a:t>Hráč B</a:t>
              </a:r>
            </a:p>
          </p:txBody>
        </p:sp>
        <p:grpSp>
          <p:nvGrpSpPr>
            <p:cNvPr id="37" name="Group 55"/>
            <p:cNvGrpSpPr>
              <a:grpSpLocks/>
            </p:cNvGrpSpPr>
            <p:nvPr/>
          </p:nvGrpSpPr>
          <p:grpSpPr bwMode="auto">
            <a:xfrm>
              <a:off x="6429375" y="4286250"/>
              <a:ext cx="857250" cy="703263"/>
              <a:chOff x="6429375" y="4286250"/>
              <a:chExt cx="857250" cy="703263"/>
            </a:xfrm>
          </p:grpSpPr>
          <p:sp>
            <p:nvSpPr>
              <p:cNvPr id="41" name="Right Arrow 40"/>
              <p:cNvSpPr/>
              <p:nvPr/>
            </p:nvSpPr>
            <p:spPr>
              <a:xfrm rot="1496402">
                <a:off x="6529388" y="4703763"/>
                <a:ext cx="688975" cy="285750"/>
              </a:xfrm>
              <a:prstGeom prst="rightArrow">
                <a:avLst/>
              </a:prstGeom>
              <a:gradFill>
                <a:lin ang="16200000" scaled="0"/>
              </a:gradFill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sk-SK" dirty="0"/>
              </a:p>
            </p:txBody>
          </p:sp>
          <p:sp>
            <p:nvSpPr>
              <p:cNvPr id="42" name="TextBox 72"/>
              <p:cNvSpPr txBox="1">
                <a:spLocks noChangeArrowheads="1"/>
              </p:cNvSpPr>
              <p:nvPr/>
            </p:nvSpPr>
            <p:spPr bwMode="auto">
              <a:xfrm>
                <a:off x="6429375" y="4286250"/>
                <a:ext cx="857250" cy="338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sk-SK" sz="1600"/>
                  <a:t>Hráč A</a:t>
                </a:r>
              </a:p>
            </p:txBody>
          </p:sp>
        </p:grpSp>
        <p:grpSp>
          <p:nvGrpSpPr>
            <p:cNvPr id="38" name="Group 53"/>
            <p:cNvGrpSpPr>
              <a:grpSpLocks/>
            </p:cNvGrpSpPr>
            <p:nvPr/>
          </p:nvGrpSpPr>
          <p:grpSpPr bwMode="auto">
            <a:xfrm>
              <a:off x="6429375" y="5192713"/>
              <a:ext cx="857250" cy="736600"/>
              <a:chOff x="6429375" y="5192713"/>
              <a:chExt cx="857250" cy="736600"/>
            </a:xfrm>
          </p:grpSpPr>
          <p:sp>
            <p:nvSpPr>
              <p:cNvPr id="39" name="Right Arrow 38"/>
              <p:cNvSpPr/>
              <p:nvPr/>
            </p:nvSpPr>
            <p:spPr>
              <a:xfrm rot="19849903">
                <a:off x="6529388" y="5192713"/>
                <a:ext cx="688975" cy="285750"/>
              </a:xfrm>
              <a:prstGeom prst="rightArrow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sk-SK" dirty="0"/>
              </a:p>
            </p:txBody>
          </p:sp>
          <p:sp>
            <p:nvSpPr>
              <p:cNvPr id="40" name="TextBox 74"/>
              <p:cNvSpPr txBox="1">
                <a:spLocks noChangeArrowheads="1"/>
              </p:cNvSpPr>
              <p:nvPr/>
            </p:nvSpPr>
            <p:spPr bwMode="auto">
              <a:xfrm>
                <a:off x="6429375" y="5591175"/>
                <a:ext cx="857250" cy="3381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sk-SK" sz="1600"/>
                  <a:t>Hráč B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7416800" cy="649288"/>
          </a:xfrm>
          <a:effectLst/>
        </p:spPr>
        <p:txBody>
          <a:bodyPr/>
          <a:lstStyle/>
          <a:p>
            <a:r>
              <a:rPr lang="sk-SK" b="1" dirty="0" smtClean="0">
                <a:latin typeface="Tahoma" charset="0"/>
              </a:rPr>
              <a:t>Úroveň chovania postáv</a:t>
            </a:r>
            <a:endParaRPr lang="uk-UA" b="1" dirty="0">
              <a:latin typeface="Tahoma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763713"/>
            <a:ext cx="6769100" cy="44735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k-SK" altLang="ko-KR" sz="2000" b="1" dirty="0" smtClean="0">
                <a:ea typeface="굴림" charset="-127"/>
              </a:rPr>
              <a:t>Atribúty postáv</a:t>
            </a:r>
            <a:r>
              <a:rPr lang="sk-SK" altLang="ko-KR" sz="2000" dirty="0" smtClean="0">
                <a:ea typeface="굴림" charset="-127"/>
              </a:rPr>
              <a:t> sú buď </a:t>
            </a:r>
            <a:r>
              <a:rPr lang="sk-SK" altLang="ko-KR" sz="2000" i="1" dirty="0" smtClean="0">
                <a:ea typeface="굴림" charset="-127"/>
              </a:rPr>
              <a:t>číselné</a:t>
            </a:r>
            <a:r>
              <a:rPr lang="sk-SK" altLang="ko-KR" sz="2000" dirty="0" smtClean="0">
                <a:ea typeface="굴림" charset="-127"/>
              </a:rPr>
              <a:t> alebo </a:t>
            </a:r>
            <a:r>
              <a:rPr lang="sk-SK" altLang="ko-KR" sz="2000" i="1" dirty="0" smtClean="0">
                <a:ea typeface="굴림" charset="-127"/>
              </a:rPr>
              <a:t>nečíselné</a:t>
            </a:r>
            <a:r>
              <a:rPr lang="sk-SK" altLang="ko-KR" sz="2000" dirty="0" smtClean="0">
                <a:ea typeface="굴림" charset="-127"/>
              </a:rPr>
              <a:t>:</a:t>
            </a:r>
          </a:p>
          <a:p>
            <a:pPr lvl="1"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§"/>
            </a:pPr>
            <a:r>
              <a:rPr lang="sk-SK" altLang="ko-KR" sz="1800" b="0" i="1" dirty="0" smtClean="0">
                <a:ea typeface="굴림" charset="-127"/>
              </a:rPr>
              <a:t>Nečíselné atribúty</a:t>
            </a:r>
            <a:r>
              <a:rPr lang="sk-SK" altLang="ko-KR" sz="1800" b="0" dirty="0" smtClean="0">
                <a:ea typeface="굴림" charset="-127"/>
              </a:rPr>
              <a:t> nemajú číselnú hodnotu a sú buď </a:t>
            </a:r>
            <a:r>
              <a:rPr lang="sk-SK" altLang="ko-KR" sz="1800" b="0" i="1" dirty="0" smtClean="0">
                <a:ea typeface="굴림" charset="-127"/>
              </a:rPr>
              <a:t>prítomné</a:t>
            </a:r>
            <a:r>
              <a:rPr lang="sk-SK" altLang="ko-KR" sz="1800" b="0" dirty="0" smtClean="0">
                <a:ea typeface="굴림" charset="-127"/>
              </a:rPr>
              <a:t> alebo </a:t>
            </a:r>
            <a:r>
              <a:rPr lang="sk-SK" altLang="ko-KR" sz="1800" b="0" i="1" dirty="0" smtClean="0">
                <a:ea typeface="굴림" charset="-127"/>
              </a:rPr>
              <a:t>neprítomné</a:t>
            </a:r>
            <a:r>
              <a:rPr lang="sk-SK" altLang="ko-KR" sz="1800" b="0" dirty="0" smtClean="0">
                <a:ea typeface="굴림" charset="-127"/>
              </a:rPr>
              <a:t> (napr. </a:t>
            </a:r>
            <a:r>
              <a:rPr lang="sk-SK" altLang="ko-KR" sz="1600" dirty="0" smtClean="0">
                <a:latin typeface="Courier New" pitchFamily="49" charset="0"/>
                <a:ea typeface="굴림" charset="-127"/>
                <a:cs typeface="Courier New" pitchFamily="49" charset="0"/>
              </a:rPr>
              <a:t>chora_na_priedusky</a:t>
            </a:r>
            <a:r>
              <a:rPr lang="sk-SK" altLang="ko-KR" sz="1800" b="0" dirty="0" smtClean="0">
                <a:ea typeface="굴림" charset="-127"/>
              </a:rPr>
              <a:t>)</a:t>
            </a:r>
            <a:endParaRPr lang="sk-SK" altLang="ko-KR" sz="1800" b="0" i="1" dirty="0" smtClean="0">
              <a:ea typeface="굴림" charset="-127"/>
            </a:endParaRPr>
          </a:p>
          <a:p>
            <a:pPr lvl="1"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§"/>
            </a:pPr>
            <a:r>
              <a:rPr lang="sk-SK" altLang="ko-KR" sz="1800" b="0" i="1" dirty="0" smtClean="0">
                <a:ea typeface="굴림" charset="-127"/>
              </a:rPr>
              <a:t>Číselné atribúty</a:t>
            </a:r>
            <a:r>
              <a:rPr lang="sk-SK" altLang="ko-KR" sz="1800" b="0" dirty="0" smtClean="0">
                <a:ea typeface="굴림" charset="-127"/>
              </a:rPr>
              <a:t> sú prítomné u každej hernej postavy, teda u hráča i všetkých NPC postavách a uchovávajú svoju číselnú hodnotu (zo stanoveného intervalu) individuálne pre každú postavu</a:t>
            </a:r>
            <a:endParaRPr lang="sk-SK" altLang="ko-KR" sz="1800" b="0" dirty="0">
              <a:ea typeface="굴림" charset="-127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72265" y="4024012"/>
          <a:ext cx="6999470" cy="1833880"/>
        </p:xfrm>
        <a:graphic>
          <a:graphicData uri="http://schemas.openxmlformats.org/drawingml/2006/table">
            <a:tbl>
              <a:tblPr first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{3B4B98B0-60AC-42C2-AFA5-B58CD77FA1E5}</a:tableStyleId>
              </a:tblPr>
              <a:tblGrid>
                <a:gridCol w="2659380"/>
                <a:gridCol w="4340090"/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Bežné číselné atribúty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Doménovo-špecifické</a:t>
                      </a:r>
                      <a:r>
                        <a:rPr lang="sk-SK" baseline="0" dirty="0" smtClean="0"/>
                        <a:t> číselné atribúty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k-SK" dirty="0" smtClean="0"/>
                        <a:t> Sila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k-SK" dirty="0" smtClean="0"/>
                        <a:t> Obratnosť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k-SK" dirty="0" smtClean="0"/>
                        <a:t> Vytrvalosť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k-SK" dirty="0" smtClean="0"/>
                        <a:t> Inteligencia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k-SK" dirty="0" smtClean="0"/>
                        <a:t> Múdrosť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k-SK" dirty="0" smtClean="0"/>
                        <a:t> Zručnosť v jazyku</a:t>
                      </a:r>
                      <a:r>
                        <a:rPr lang="sk-SK" baseline="0" dirty="0" smtClean="0"/>
                        <a:t> C++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k-SK" baseline="0" dirty="0" smtClean="0"/>
                        <a:t> Zručnosť v jazyku Java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sk-SK" baseline="0" dirty="0" smtClean="0"/>
                        <a:t> Zručnosť v jazyku Lisp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7416800" cy="649288"/>
          </a:xfrm>
          <a:effectLst/>
        </p:spPr>
        <p:txBody>
          <a:bodyPr/>
          <a:lstStyle/>
          <a:p>
            <a:r>
              <a:rPr lang="sk-SK" b="1" dirty="0" smtClean="0">
                <a:latin typeface="Tahoma" charset="0"/>
              </a:rPr>
              <a:t>Zhrnutie</a:t>
            </a:r>
            <a:endParaRPr lang="uk-UA" b="1" dirty="0">
              <a:latin typeface="Tahoma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763713"/>
            <a:ext cx="6769100" cy="4473575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sk-SK" sz="2000" dirty="0" smtClean="0">
                <a:ea typeface="굴림" charset="-127"/>
              </a:rPr>
              <a:t>(Doposiaľ nezrealizovaný) koncept ako skombinovať oblasť interaktívnych príbehov...:</a:t>
            </a:r>
          </a:p>
          <a:p>
            <a:pPr lvl="1">
              <a:lnSpc>
                <a:spcPct val="80000"/>
              </a:lnSpc>
              <a:buFont typeface="Arial" pitchFamily="34" charset="0"/>
              <a:buChar char="+"/>
            </a:pPr>
            <a:r>
              <a:rPr lang="sk-SK" sz="1600" b="0" dirty="0" smtClean="0">
                <a:ea typeface="굴림" charset="-127"/>
              </a:rPr>
              <a:t>Pútavé a poučné</a:t>
            </a:r>
          </a:p>
          <a:p>
            <a:pPr lvl="1">
              <a:lnSpc>
                <a:spcPct val="80000"/>
              </a:lnSpc>
              <a:buFont typeface="Arial" pitchFamily="34" charset="0"/>
              <a:buChar char="+"/>
            </a:pPr>
            <a:r>
              <a:rPr lang="sk-SK" sz="1600" b="0" dirty="0" smtClean="0">
                <a:ea typeface="굴림" charset="-127"/>
              </a:rPr>
              <a:t>Využiteľné na vzdelávacie účely vo viacerých oblastiach</a:t>
            </a:r>
          </a:p>
          <a:p>
            <a:pPr lvl="1">
              <a:lnSpc>
                <a:spcPct val="80000"/>
              </a:lnSpc>
              <a:buFont typeface="Arial" pitchFamily="34" charset="0"/>
              <a:buChar char="−"/>
            </a:pPr>
            <a:r>
              <a:rPr lang="sk-SK" sz="1600" b="0" dirty="0" smtClean="0">
                <a:ea typeface="굴림" charset="-127"/>
              </a:rPr>
              <a:t>Nepopulárne a nerozšírené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§"/>
            </a:pPr>
            <a:r>
              <a:rPr lang="sk-SK" sz="2000" dirty="0" smtClean="0">
                <a:ea typeface="굴림" charset="-127"/>
              </a:rPr>
              <a:t>...s počítačovými hrami typu RPG:</a:t>
            </a:r>
          </a:p>
          <a:p>
            <a:pPr lvl="1">
              <a:lnSpc>
                <a:spcPct val="80000"/>
              </a:lnSpc>
              <a:buFont typeface="Arial" pitchFamily="34" charset="0"/>
              <a:buChar char="+"/>
            </a:pPr>
            <a:r>
              <a:rPr lang="sk-SK" sz="1600" b="0" dirty="0" smtClean="0">
                <a:ea typeface="굴림" charset="-127"/>
              </a:rPr>
              <a:t>Populárne, rozšírené a zábavné</a:t>
            </a:r>
          </a:p>
          <a:p>
            <a:pPr lvl="1">
              <a:lnSpc>
                <a:spcPct val="80000"/>
              </a:lnSpc>
              <a:buFont typeface="Arial" pitchFamily="34" charset="0"/>
              <a:buChar char="+"/>
            </a:pPr>
            <a:r>
              <a:rPr lang="sk-SK" sz="1600" b="0" dirty="0" smtClean="0">
                <a:ea typeface="굴림" charset="-127"/>
              </a:rPr>
              <a:t>Graficky atraktívne</a:t>
            </a:r>
          </a:p>
          <a:p>
            <a:pPr lvl="1">
              <a:lnSpc>
                <a:spcPct val="80000"/>
              </a:lnSpc>
              <a:buFont typeface="Arial" pitchFamily="34" charset="0"/>
              <a:buChar char="−"/>
            </a:pPr>
            <a:r>
              <a:rPr lang="sk-SK" sz="1600" b="0" dirty="0" smtClean="0">
                <a:ea typeface="굴림" charset="-127"/>
              </a:rPr>
              <a:t>Neinovatívne s opakujúcim sa príbehom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sk-SK" sz="2000" dirty="0">
              <a:ea typeface="굴림" charset="-127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sk-SK" sz="2000" dirty="0" smtClean="0">
                <a:ea typeface="굴림" charset="-127"/>
              </a:rPr>
              <a:t>Pomôže sa tým aj oblasti </a:t>
            </a:r>
            <a:r>
              <a:rPr lang="en-US" sz="2000" dirty="0" smtClean="0">
                <a:ea typeface="굴림" charset="-127"/>
              </a:rPr>
              <a:t>Interactive Storytelling</a:t>
            </a:r>
            <a:r>
              <a:rPr lang="sk-SK" sz="2000" dirty="0" smtClean="0">
                <a:ea typeface="굴림" charset="-127"/>
              </a:rPr>
              <a:t>...: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ü"/>
            </a:pPr>
            <a:r>
              <a:rPr lang="sk-SK" sz="1600" b="0" dirty="0" smtClean="0">
                <a:ea typeface="굴림" charset="-127"/>
              </a:rPr>
              <a:t>Bližšia a atraktívnejšia pre širšie skupiny ľudí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§"/>
            </a:pPr>
            <a:r>
              <a:rPr lang="sk-SK" sz="2000" dirty="0" smtClean="0">
                <a:ea typeface="굴림" charset="-127"/>
              </a:rPr>
              <a:t>...aj moderným počítačovým hrám: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ü"/>
            </a:pPr>
            <a:r>
              <a:rPr lang="sk-SK" sz="1600" b="0" dirty="0" smtClean="0">
                <a:ea typeface="굴림" charset="-127"/>
              </a:rPr>
              <a:t>Poučný príbeh prispôsobiteľný hráčovi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ü"/>
            </a:pPr>
            <a:r>
              <a:rPr lang="sk-SK" sz="1600" b="0" dirty="0" smtClean="0">
                <a:ea typeface="굴림" charset="-127"/>
              </a:rPr>
              <a:t>Priblíženie sa prospešnejšiemu využitiu (viď využitie príbehov)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7416800" cy="649288"/>
          </a:xfrm>
          <a:effectLst/>
        </p:spPr>
        <p:txBody>
          <a:bodyPr/>
          <a:lstStyle/>
          <a:p>
            <a:r>
              <a:rPr lang="sk-SK" b="1" dirty="0" smtClean="0">
                <a:latin typeface="Tahoma" charset="0"/>
              </a:rPr>
              <a:t>Diskusia</a:t>
            </a:r>
            <a:endParaRPr lang="uk-UA" b="1" dirty="0">
              <a:latin typeface="Tahoma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763713"/>
            <a:ext cx="6769100" cy="44735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k-SK" altLang="ko-KR" sz="2000" b="1" dirty="0" smtClean="0">
                <a:ea typeface="굴림" charset="-127"/>
              </a:rPr>
              <a:t>Vhodná doména príbehov pre príklady:</a:t>
            </a:r>
          </a:p>
          <a:p>
            <a:pPr lvl="1">
              <a:lnSpc>
                <a:spcPct val="80000"/>
              </a:lnSpc>
              <a:spcBef>
                <a:spcPts val="1000"/>
              </a:spcBef>
              <a:buFont typeface="Wingdings" pitchFamily="2" charset="2"/>
              <a:buChar char="§"/>
            </a:pPr>
            <a:r>
              <a:rPr lang="sk-SK" altLang="ko-KR" sz="1700" b="0" dirty="0" smtClean="0">
                <a:ea typeface="굴림" charset="-127"/>
              </a:rPr>
              <a:t>História IT?</a:t>
            </a:r>
          </a:p>
          <a:p>
            <a:pPr lvl="1">
              <a:lnSpc>
                <a:spcPct val="80000"/>
              </a:lnSpc>
              <a:spcBef>
                <a:spcPts val="1000"/>
              </a:spcBef>
              <a:buFont typeface="Wingdings" pitchFamily="2" charset="2"/>
              <a:buChar char="§"/>
            </a:pPr>
            <a:r>
              <a:rPr lang="sk-SK" altLang="ko-KR" sz="1700" b="0" dirty="0" smtClean="0">
                <a:ea typeface="굴림" charset="-127"/>
              </a:rPr>
              <a:t>Výučba programovacích jazykov?</a:t>
            </a:r>
          </a:p>
          <a:p>
            <a:pPr lvl="1">
              <a:lnSpc>
                <a:spcPct val="80000"/>
              </a:lnSpc>
              <a:spcBef>
                <a:spcPts val="1000"/>
              </a:spcBef>
              <a:buFont typeface="Wingdings" pitchFamily="2" charset="2"/>
              <a:buChar char="§"/>
            </a:pPr>
            <a:r>
              <a:rPr lang="sk-SK" altLang="ko-KR" sz="1700" b="0" dirty="0" smtClean="0">
                <a:ea typeface="굴림" charset="-127"/>
              </a:rPr>
              <a:t>Stredoškolské predmety (chémia, biológia </a:t>
            </a:r>
            <a:r>
              <a:rPr lang="sk-SK" altLang="ko-KR" sz="1700" b="0" dirty="0" smtClean="0">
                <a:ea typeface="굴림" charset="-127"/>
                <a:sym typeface="Wingdings" pitchFamily="2" charset="2"/>
              </a:rPr>
              <a:t></a:t>
            </a:r>
            <a:r>
              <a:rPr lang="sk-SK" altLang="ko-KR" sz="1700" b="0" dirty="0" smtClean="0">
                <a:ea typeface="굴림" charset="-127"/>
              </a:rPr>
              <a:t>)?</a:t>
            </a:r>
            <a:endParaRPr lang="sk-SK" altLang="ko-KR" sz="1700" b="0" dirty="0">
              <a:ea typeface="굴림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sk-SK" altLang="ko-KR" sz="2000" dirty="0" smtClean="0">
              <a:ea typeface="굴림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k-SK" altLang="ko-KR" sz="2000" b="1" dirty="0" smtClean="0">
                <a:ea typeface="굴림" charset="-127"/>
              </a:rPr>
              <a:t>Prispôsobovanie príbehov hráčovi:</a:t>
            </a:r>
          </a:p>
          <a:p>
            <a:pPr lvl="1">
              <a:lnSpc>
                <a:spcPct val="80000"/>
              </a:lnSpc>
              <a:spcBef>
                <a:spcPts val="1000"/>
              </a:spcBef>
              <a:buFont typeface="Wingdings" pitchFamily="2" charset="2"/>
              <a:buChar char="§"/>
            </a:pPr>
            <a:r>
              <a:rPr lang="sk-SK" altLang="ko-KR" sz="1700" b="0" dirty="0" smtClean="0">
                <a:ea typeface="굴림" charset="-127"/>
              </a:rPr>
              <a:t>Sledovanie často používaných akcií?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sk-SK" altLang="ko-KR" sz="2000" dirty="0" smtClean="0">
              <a:ea typeface="굴림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k-SK" altLang="ko-KR" sz="2000" b="1" dirty="0" smtClean="0">
                <a:ea typeface="굴림" charset="-127"/>
              </a:rPr>
              <a:t>Overenie riešenia a vyhodnotenie výsledkov?</a:t>
            </a:r>
          </a:p>
          <a:p>
            <a:pPr lvl="1">
              <a:lnSpc>
                <a:spcPct val="80000"/>
              </a:lnSpc>
              <a:spcBef>
                <a:spcPts val="1000"/>
              </a:spcBef>
              <a:buFont typeface="Wingdings" pitchFamily="2" charset="2"/>
              <a:buChar char="§"/>
            </a:pPr>
            <a:r>
              <a:rPr lang="sk-SK" altLang="ko-KR" sz="1700" b="0" dirty="0" smtClean="0">
                <a:ea typeface="굴림" charset="-127"/>
              </a:rPr>
              <a:t>Grafy s pomerom počtu interaktívnych príbehov</a:t>
            </a:r>
            <a:br>
              <a:rPr lang="sk-SK" altLang="ko-KR" sz="1700" b="0" dirty="0" smtClean="0">
                <a:ea typeface="굴림" charset="-127"/>
              </a:rPr>
            </a:br>
            <a:r>
              <a:rPr lang="sk-SK" altLang="ko-KR" sz="1700" b="0" dirty="0" smtClean="0">
                <a:ea typeface="굴림" charset="-127"/>
              </a:rPr>
              <a:t>voči zadefinovaného množstvu vedomostí?</a:t>
            </a:r>
          </a:p>
          <a:p>
            <a:pPr lvl="1">
              <a:lnSpc>
                <a:spcPct val="80000"/>
              </a:lnSpc>
              <a:spcBef>
                <a:spcPts val="1000"/>
              </a:spcBef>
              <a:buFont typeface="Wingdings" pitchFamily="2" charset="2"/>
              <a:buChar char="§"/>
            </a:pPr>
            <a:r>
              <a:rPr lang="en-US" altLang="ko-KR" sz="1700" b="0" dirty="0" smtClean="0">
                <a:ea typeface="굴림" charset="-127"/>
              </a:rPr>
              <a:t>Immersion, agency &amp; transformation (Murray, 1998)</a:t>
            </a:r>
            <a:r>
              <a:rPr lang="sk-SK" altLang="ko-KR" sz="1700" b="0" dirty="0" smtClean="0">
                <a:ea typeface="굴림" charset="-127"/>
              </a:rPr>
              <a:t>?</a:t>
            </a:r>
            <a:endParaRPr lang="en-US" altLang="ko-KR" sz="1700" b="0" dirty="0" smtClean="0">
              <a:ea typeface="굴림" charset="-127"/>
            </a:endParaRPr>
          </a:p>
          <a:p>
            <a:pPr lvl="1">
              <a:lnSpc>
                <a:spcPct val="80000"/>
              </a:lnSpc>
              <a:spcBef>
                <a:spcPts val="1000"/>
              </a:spcBef>
              <a:buFont typeface="Wingdings" pitchFamily="2" charset="2"/>
              <a:buChar char="§"/>
            </a:pPr>
            <a:r>
              <a:rPr lang="sk-SK" altLang="ko-KR" sz="1700" b="0" dirty="0" smtClean="0">
                <a:ea typeface="굴림" charset="-127"/>
              </a:rPr>
              <a:t>Porovnanie efektívnosti učenia sa memorovaním faktov</a:t>
            </a:r>
            <a:br>
              <a:rPr lang="sk-SK" altLang="ko-KR" sz="1700" b="0" dirty="0" smtClean="0">
                <a:ea typeface="굴림" charset="-127"/>
              </a:rPr>
            </a:br>
            <a:r>
              <a:rPr lang="sk-SK" altLang="ko-KR" sz="1700" b="0" dirty="0" smtClean="0">
                <a:ea typeface="굴림" charset="-127"/>
              </a:rPr>
              <a:t>a učenia sa pomocou interaktívnych príbehov?</a:t>
            </a:r>
            <a:endParaRPr lang="sk-SK" altLang="ko-KR" sz="1700" b="0" dirty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7416800" cy="649288"/>
          </a:xfrm>
          <a:effectLst/>
        </p:spPr>
        <p:txBody>
          <a:bodyPr/>
          <a:lstStyle/>
          <a:p>
            <a:r>
              <a:rPr lang="en-US" b="1" dirty="0" smtClean="0">
                <a:latin typeface="Tahoma" charset="0"/>
              </a:rPr>
              <a:t>Interactive Storytelling</a:t>
            </a:r>
            <a:endParaRPr lang="uk-UA" b="1" dirty="0">
              <a:latin typeface="Tahoma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763713"/>
            <a:ext cx="6769100" cy="4473575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§"/>
            </a:pPr>
            <a:r>
              <a:rPr lang="sk-SK" altLang="ko-KR" sz="2000" dirty="0" smtClean="0">
                <a:ea typeface="굴림" charset="-127"/>
              </a:rPr>
              <a:t>Existuje niekoľko systémov na generovanie interaktívnych príbehov</a:t>
            </a:r>
            <a:r>
              <a:rPr lang="en-US" altLang="ko-KR" sz="2000" dirty="0" smtClean="0">
                <a:ea typeface="굴림" charset="-127"/>
              </a:rPr>
              <a:t>…</a:t>
            </a:r>
            <a:endParaRPr lang="en-US" altLang="ko-KR" sz="2000" dirty="0">
              <a:ea typeface="굴림" charset="-127"/>
            </a:endParaRPr>
          </a:p>
          <a:p>
            <a:pPr>
              <a:lnSpc>
                <a:spcPct val="80000"/>
              </a:lnSpc>
              <a:spcBef>
                <a:spcPts val="2400"/>
              </a:spcBef>
              <a:buFont typeface="Wingdings" pitchFamily="2" charset="2"/>
              <a:buChar char="v"/>
            </a:pPr>
            <a:r>
              <a:rPr lang="sk-SK" sz="2000" dirty="0" smtClean="0"/>
              <a:t>Skupina 1:</a:t>
            </a:r>
          </a:p>
          <a:p>
            <a:pPr lvl="1">
              <a:lnSpc>
                <a:spcPct val="80000"/>
              </a:lnSpc>
              <a:buFont typeface="Arial" pitchFamily="34" charset="0"/>
              <a:buChar char="+"/>
            </a:pPr>
            <a:r>
              <a:rPr lang="sk-SK" sz="1700" b="0" dirty="0" smtClean="0"/>
              <a:t>Komplexné doménovo-špecifické príbehy</a:t>
            </a:r>
          </a:p>
          <a:p>
            <a:pPr lvl="1">
              <a:lnSpc>
                <a:spcPct val="80000"/>
              </a:lnSpc>
              <a:buFont typeface="Arial" pitchFamily="34" charset="0"/>
              <a:buChar char="−"/>
            </a:pPr>
            <a:r>
              <a:rPr lang="sk-SK" sz="1700" b="0" dirty="0" smtClean="0"/>
              <a:t>Komplikovaná forma pridávania znalostí (program. </a:t>
            </a:r>
            <a:r>
              <a:rPr lang="sk-SK" sz="1700" b="0" dirty="0"/>
              <a:t>j</a:t>
            </a:r>
            <a:r>
              <a:rPr lang="sk-SK" sz="1700" b="0" dirty="0" smtClean="0"/>
              <a:t>azyk)</a:t>
            </a:r>
          </a:p>
          <a:p>
            <a:pPr lvl="1">
              <a:lnSpc>
                <a:spcPct val="80000"/>
              </a:lnSpc>
              <a:buFont typeface="Arial" pitchFamily="34" charset="0"/>
              <a:buChar char="−"/>
            </a:pPr>
            <a:r>
              <a:rPr lang="sk-SK" sz="1700" b="0" dirty="0" smtClean="0"/>
              <a:t>Textová „vizualizácia“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v"/>
            </a:pPr>
            <a:r>
              <a:rPr lang="sk-SK" sz="2000" dirty="0" smtClean="0"/>
              <a:t>Skupina 2:</a:t>
            </a:r>
          </a:p>
          <a:p>
            <a:pPr lvl="1">
              <a:lnSpc>
                <a:spcPct val="80000"/>
              </a:lnSpc>
              <a:buFont typeface="Arial" pitchFamily="34" charset="0"/>
              <a:buChar char="+"/>
            </a:pPr>
            <a:r>
              <a:rPr lang="sk-SK" sz="1700" b="0" dirty="0" smtClean="0"/>
              <a:t>2D/3D/VR vizualizácia</a:t>
            </a:r>
          </a:p>
          <a:p>
            <a:pPr lvl="1">
              <a:lnSpc>
                <a:spcPct val="80000"/>
              </a:lnSpc>
              <a:buFont typeface="Arial" pitchFamily="34" charset="0"/>
              <a:buChar char="−"/>
            </a:pPr>
            <a:r>
              <a:rPr lang="sk-SK" sz="1700" b="0" dirty="0" smtClean="0"/>
              <a:t>Generované príbehy nie sú interaktívne</a:t>
            </a:r>
          </a:p>
          <a:p>
            <a:pPr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v"/>
            </a:pPr>
            <a:r>
              <a:rPr lang="sk-SK" sz="2000" dirty="0" smtClean="0"/>
              <a:t>Skupina 3:</a:t>
            </a:r>
          </a:p>
          <a:p>
            <a:pPr lvl="1">
              <a:lnSpc>
                <a:spcPct val="80000"/>
              </a:lnSpc>
              <a:buFont typeface="Arial" pitchFamily="34" charset="0"/>
              <a:buChar char="+"/>
            </a:pPr>
            <a:r>
              <a:rPr lang="sk-SK" sz="1700" b="0" dirty="0" smtClean="0"/>
              <a:t>Ideálny interaktívny príbeh (NLP, ...)</a:t>
            </a:r>
          </a:p>
          <a:p>
            <a:pPr lvl="1">
              <a:lnSpc>
                <a:spcPct val="80000"/>
              </a:lnSpc>
              <a:buFont typeface="Arial" pitchFamily="34" charset="0"/>
              <a:buChar char="−"/>
            </a:pPr>
            <a:r>
              <a:rPr lang="sk-SK" sz="1700" b="0" dirty="0" smtClean="0"/>
              <a:t>Hrubé ohraničenie (1 dramatická situácia)</a:t>
            </a:r>
          </a:p>
          <a:p>
            <a:pPr lvl="1">
              <a:lnSpc>
                <a:spcPct val="80000"/>
              </a:lnSpc>
              <a:buFont typeface="Arial" pitchFamily="34" charset="0"/>
              <a:buChar char="−"/>
            </a:pPr>
            <a:r>
              <a:rPr lang="sk-SK" sz="1700" b="0" dirty="0" smtClean="0"/>
              <a:t>Nemožnosť definovať vlastné znalosti, a teda generovať doménovo-špecifické príbehy</a:t>
            </a:r>
            <a:endParaRPr lang="sk-SK" sz="17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7416800" cy="649288"/>
          </a:xfrm>
          <a:effectLst/>
        </p:spPr>
        <p:txBody>
          <a:bodyPr/>
          <a:lstStyle/>
          <a:p>
            <a:r>
              <a:rPr lang="sk-SK" b="1" dirty="0" smtClean="0">
                <a:latin typeface="Tahoma" charset="0"/>
              </a:rPr>
              <a:t>Interactive Storytelling</a:t>
            </a:r>
            <a:endParaRPr lang="uk-UA" b="1" dirty="0">
              <a:latin typeface="Tahoma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763713"/>
            <a:ext cx="6769100" cy="44735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k-SK" altLang="ko-KR" sz="2000" dirty="0" smtClean="0">
                <a:ea typeface="굴림" charset="-127"/>
              </a:rPr>
              <a:t>Existujúce riešenia nenašli praktické uplatnenie skrz:</a:t>
            </a:r>
            <a:endParaRPr lang="en-US" altLang="ko-KR" sz="2000" dirty="0">
              <a:ea typeface="굴림" charset="-127"/>
            </a:endParaRPr>
          </a:p>
          <a:p>
            <a:pPr lvl="1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−"/>
            </a:pPr>
            <a:r>
              <a:rPr lang="sk-SK" altLang="ko-KR" sz="1800" b="0" dirty="0" smtClean="0">
                <a:ea typeface="굴림" charset="-127"/>
              </a:rPr>
              <a:t>Komplikovanú forma pridávania znalostí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−"/>
            </a:pPr>
            <a:r>
              <a:rPr lang="sk-SK" sz="1800" b="0" dirty="0" smtClean="0"/>
              <a:t>Nemožnosť generovať doménovo-špecifické príbehy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−"/>
            </a:pPr>
            <a:r>
              <a:rPr lang="sk-SK" sz="1800" b="0" dirty="0" smtClean="0"/>
              <a:t>Príbehy ignorujúce vlastnosti hráča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−"/>
            </a:pPr>
            <a:r>
              <a:rPr lang="sk-SK" sz="1800" b="0" dirty="0" smtClean="0"/>
              <a:t>Textovú „vizualizáciu“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sk-SK" sz="2000" dirty="0"/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k-SK" sz="2000" dirty="0" smtClean="0"/>
              <a:t>Moja snaha je vytvoriť riešenie, ktoré bude mať: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+"/>
            </a:pPr>
            <a:r>
              <a:rPr lang="sk-SK" sz="1800" b="0" dirty="0" smtClean="0"/>
              <a:t>Jednoduchú a intuitívnu forma pridávania vedomostí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+"/>
            </a:pPr>
            <a:r>
              <a:rPr lang="sk-SK" sz="1800" b="0" dirty="0" smtClean="0"/>
              <a:t>Generovanie doménovo-špecifických príbehov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+"/>
            </a:pPr>
            <a:r>
              <a:rPr lang="sk-SK" sz="1800" b="0" dirty="0" smtClean="0"/>
              <a:t>Príbehy prispôsobujúce sa hráčovi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buFont typeface="Arial" pitchFamily="34" charset="0"/>
              <a:buChar char="+"/>
            </a:pPr>
            <a:r>
              <a:rPr lang="sk-SK" sz="1800" b="0" dirty="0" smtClean="0"/>
              <a:t>Vizualizáciu pomocou počítačových hier</a:t>
            </a:r>
            <a:endParaRPr lang="sk-SK" sz="1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7416800" cy="649288"/>
          </a:xfrm>
          <a:effectLst/>
        </p:spPr>
        <p:txBody>
          <a:bodyPr/>
          <a:lstStyle/>
          <a:p>
            <a:r>
              <a:rPr lang="sk-SK" b="1" dirty="0" smtClean="0">
                <a:latin typeface="Tahoma" charset="0"/>
              </a:rPr>
              <a:t>Štruktúra príbehov</a:t>
            </a:r>
            <a:endParaRPr lang="uk-UA" b="1" dirty="0">
              <a:latin typeface="Tahoma" charset="0"/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1893075" y="2071678"/>
          <a:ext cx="5357850" cy="3921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7416800" cy="649288"/>
          </a:xfrm>
          <a:effectLst/>
        </p:spPr>
        <p:txBody>
          <a:bodyPr/>
          <a:lstStyle/>
          <a:p>
            <a:r>
              <a:rPr lang="sk-SK" b="1" dirty="0" smtClean="0">
                <a:latin typeface="Tahoma" charset="0"/>
              </a:rPr>
              <a:t>Navrhnutý koncept</a:t>
            </a:r>
            <a:endParaRPr lang="uk-UA" b="1" dirty="0">
              <a:latin typeface="Tahoma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893075" y="2071678"/>
          <a:ext cx="5357850" cy="39211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Right Arrow 9"/>
          <p:cNvSpPr/>
          <p:nvPr/>
        </p:nvSpPr>
        <p:spPr bwMode="auto">
          <a:xfrm>
            <a:off x="881036" y="2357432"/>
            <a:ext cx="1000125" cy="28575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sk-SK" dirty="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85787" y="2643182"/>
            <a:ext cx="114300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sk-SK" sz="1600" dirty="0" smtClean="0"/>
              <a:t>Definícia prostredia</a:t>
            </a:r>
            <a:endParaRPr lang="sk-SK" sz="1600" dirty="0"/>
          </a:p>
        </p:txBody>
      </p:sp>
      <p:sp>
        <p:nvSpPr>
          <p:cNvPr id="13" name="Right Arrow 12"/>
          <p:cNvSpPr/>
          <p:nvPr/>
        </p:nvSpPr>
        <p:spPr bwMode="auto">
          <a:xfrm rot="5400000">
            <a:off x="5391008" y="3110066"/>
            <a:ext cx="648000" cy="28575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sk-SK" dirty="0"/>
          </a:p>
        </p:txBody>
      </p:sp>
      <p:sp>
        <p:nvSpPr>
          <p:cNvPr id="14" name="TextBox 10"/>
          <p:cNvSpPr txBox="1">
            <a:spLocks noChangeArrowheads="1"/>
          </p:cNvSpPr>
          <p:nvPr/>
        </p:nvSpPr>
        <p:spPr bwMode="auto">
          <a:xfrm>
            <a:off x="5857885" y="2915663"/>
            <a:ext cx="15716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sz="1600" dirty="0" smtClean="0"/>
              <a:t>Aktualizované zámery postáv</a:t>
            </a:r>
            <a:endParaRPr lang="sk-SK" sz="1600" dirty="0"/>
          </a:p>
        </p:txBody>
      </p:sp>
      <p:sp>
        <p:nvSpPr>
          <p:cNvPr id="16" name="Right Arrow 15"/>
          <p:cNvSpPr/>
          <p:nvPr/>
        </p:nvSpPr>
        <p:spPr bwMode="auto">
          <a:xfrm rot="5400000">
            <a:off x="5392800" y="4654800"/>
            <a:ext cx="648000" cy="28575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sk-SK" dirty="0"/>
          </a:p>
        </p:txBody>
      </p:sp>
      <p:sp>
        <p:nvSpPr>
          <p:cNvPr id="17" name="TextBox 10"/>
          <p:cNvSpPr txBox="1">
            <a:spLocks noChangeArrowheads="1"/>
          </p:cNvSpPr>
          <p:nvPr/>
        </p:nvSpPr>
        <p:spPr bwMode="auto">
          <a:xfrm>
            <a:off x="5857884" y="4487299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sz="1600" dirty="0" smtClean="0"/>
              <a:t>Atomické akcie na vykonanie</a:t>
            </a:r>
            <a:endParaRPr lang="sk-SK" sz="1600" dirty="0"/>
          </a:p>
        </p:txBody>
      </p:sp>
      <p:sp>
        <p:nvSpPr>
          <p:cNvPr id="18" name="Right Arrow 17"/>
          <p:cNvSpPr/>
          <p:nvPr/>
        </p:nvSpPr>
        <p:spPr bwMode="auto">
          <a:xfrm rot="-5400000">
            <a:off x="2247737" y="3110059"/>
            <a:ext cx="648000" cy="28575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sk-SK" dirty="0"/>
          </a:p>
        </p:txBody>
      </p:sp>
      <p:sp>
        <p:nvSpPr>
          <p:cNvPr id="19" name="Right Arrow 18"/>
          <p:cNvSpPr/>
          <p:nvPr/>
        </p:nvSpPr>
        <p:spPr bwMode="auto">
          <a:xfrm rot="-5400000">
            <a:off x="2247735" y="4654800"/>
            <a:ext cx="648000" cy="28575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sk-SK" dirty="0"/>
          </a:p>
        </p:txBody>
      </p:sp>
      <p:sp>
        <p:nvSpPr>
          <p:cNvPr id="20" name="TextBox 10"/>
          <p:cNvSpPr txBox="1">
            <a:spLocks noChangeArrowheads="1"/>
          </p:cNvSpPr>
          <p:nvPr/>
        </p:nvSpPr>
        <p:spPr bwMode="auto">
          <a:xfrm>
            <a:off x="2714612" y="4500570"/>
            <a:ext cx="207170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sz="1600" dirty="0" smtClean="0"/>
              <a:t>Hráčom a postavami vykonané akcie</a:t>
            </a:r>
            <a:endParaRPr lang="sk-SK" sz="1600" dirty="0"/>
          </a:p>
        </p:txBody>
      </p:sp>
      <p:sp>
        <p:nvSpPr>
          <p:cNvPr id="21" name="TextBox 10"/>
          <p:cNvSpPr txBox="1">
            <a:spLocks noChangeArrowheads="1"/>
          </p:cNvSpPr>
          <p:nvPr/>
        </p:nvSpPr>
        <p:spPr bwMode="auto">
          <a:xfrm>
            <a:off x="2714612" y="2987101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sk-SK" sz="1600" dirty="0" smtClean="0"/>
              <a:t>Zmeny vo vzťahoch a atribútoch</a:t>
            </a:r>
            <a:endParaRPr lang="sk-SK" sz="1600" dirty="0"/>
          </a:p>
        </p:txBody>
      </p:sp>
      <p:sp>
        <p:nvSpPr>
          <p:cNvPr id="22" name="Flowchart: Magnetic Disk 21"/>
          <p:cNvSpPr/>
          <p:nvPr/>
        </p:nvSpPr>
        <p:spPr>
          <a:xfrm>
            <a:off x="7417718" y="2064934"/>
            <a:ext cx="1512000" cy="864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b="1" dirty="0" smtClean="0"/>
              <a:t>Vzťahy a atribúty</a:t>
            </a:r>
          </a:p>
          <a:p>
            <a:pPr algn="ctr"/>
            <a:r>
              <a:rPr lang="sk-SK" sz="1200" b="1" dirty="0" smtClean="0"/>
              <a:t>Vzory chovania</a:t>
            </a:r>
            <a:endParaRPr lang="sk-SK" sz="1200" b="1" dirty="0"/>
          </a:p>
        </p:txBody>
      </p:sp>
      <p:sp>
        <p:nvSpPr>
          <p:cNvPr id="23" name="Flowchart: Magnetic Disk 22"/>
          <p:cNvSpPr/>
          <p:nvPr/>
        </p:nvSpPr>
        <p:spPr>
          <a:xfrm>
            <a:off x="7417718" y="3419446"/>
            <a:ext cx="1512000" cy="12240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b="1" dirty="0" smtClean="0"/>
              <a:t>Jednoduché akcie</a:t>
            </a:r>
          </a:p>
          <a:p>
            <a:pPr algn="ctr"/>
            <a:r>
              <a:rPr lang="sk-SK" sz="1200" b="1" dirty="0" smtClean="0"/>
              <a:t>Komplexné akcie</a:t>
            </a:r>
          </a:p>
          <a:p>
            <a:pPr algn="ctr"/>
            <a:r>
              <a:rPr lang="sk-SK" sz="1200" b="1" dirty="0" smtClean="0"/>
              <a:t>Priradenia akcií</a:t>
            </a:r>
            <a:endParaRPr lang="sk-SK" sz="1200" b="1" dirty="0"/>
          </a:p>
        </p:txBody>
      </p:sp>
      <p:sp>
        <p:nvSpPr>
          <p:cNvPr id="24" name="Flowchart: Magnetic Disk 23"/>
          <p:cNvSpPr/>
          <p:nvPr/>
        </p:nvSpPr>
        <p:spPr>
          <a:xfrm>
            <a:off x="7417718" y="5136768"/>
            <a:ext cx="1512000" cy="864000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200" b="1" dirty="0" smtClean="0"/>
              <a:t>Atomické akcie</a:t>
            </a:r>
            <a:endParaRPr lang="sk-SK" sz="1200" b="1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7214400" y="4071942"/>
            <a:ext cx="2016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215206" y="2500306"/>
            <a:ext cx="201600" cy="158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7214400" y="5572140"/>
            <a:ext cx="201600" cy="1588"/>
          </a:xfrm>
          <a:prstGeom prst="line">
            <a:avLst/>
          </a:prstGeom>
          <a:effec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 animBg="1"/>
      <p:bldP spid="11" grpId="1"/>
      <p:bldP spid="13" grpId="0" animBg="1"/>
      <p:bldP spid="14" grpId="0"/>
      <p:bldP spid="16" grpId="0" animBg="1"/>
      <p:bldP spid="17" grpId="0"/>
      <p:bldP spid="18" grpId="0" animBg="1"/>
      <p:bldP spid="19" grpId="0" animBg="1"/>
      <p:bldP spid="20" grpId="0"/>
      <p:bldP spid="21" grpId="0"/>
      <p:bldP spid="22" grpId="1" animBg="1"/>
      <p:bldP spid="23" grpId="1" animBg="1"/>
      <p:bldP spid="2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7416800" cy="649288"/>
          </a:xfrm>
          <a:effectLst/>
        </p:spPr>
        <p:txBody>
          <a:bodyPr/>
          <a:lstStyle/>
          <a:p>
            <a:r>
              <a:rPr lang="sk-SK" b="1" dirty="0" smtClean="0">
                <a:latin typeface="Tahoma" charset="0"/>
              </a:rPr>
              <a:t>Vizualizačná úroveň</a:t>
            </a:r>
            <a:endParaRPr lang="uk-UA" b="1" dirty="0">
              <a:latin typeface="Tahoma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763713"/>
            <a:ext cx="6769100" cy="4473575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1800"/>
              </a:spcBef>
              <a:buFont typeface="Wingdings" pitchFamily="2" charset="2"/>
              <a:buChar char="§"/>
            </a:pPr>
            <a:r>
              <a:rPr lang="sk-SK" altLang="ko-KR" sz="2000" dirty="0" smtClean="0">
                <a:ea typeface="굴림" charset="-127"/>
              </a:rPr>
              <a:t>Zabezpečuje vizualizáciu vygenerovaných interaktívnych príbehov</a:t>
            </a:r>
          </a:p>
          <a:p>
            <a:pPr>
              <a:lnSpc>
                <a:spcPct val="80000"/>
              </a:lnSpc>
              <a:spcBef>
                <a:spcPts val="1800"/>
              </a:spcBef>
              <a:buFont typeface="Wingdings" pitchFamily="2" charset="2"/>
              <a:buChar char="§"/>
            </a:pPr>
            <a:r>
              <a:rPr lang="sk-SK" altLang="ko-KR" sz="2000" dirty="0" smtClean="0">
                <a:ea typeface="굴림" charset="-127"/>
              </a:rPr>
              <a:t>Využíva sa koncept počítačových hier typu </a:t>
            </a:r>
            <a:r>
              <a:rPr lang="en-US" altLang="ko-KR" sz="2000" dirty="0" smtClean="0">
                <a:ea typeface="굴림" charset="-127"/>
              </a:rPr>
              <a:t>role-playing games</a:t>
            </a:r>
            <a:r>
              <a:rPr lang="sk-SK" altLang="ko-KR" sz="2000" dirty="0" smtClean="0">
                <a:ea typeface="굴림" charset="-127"/>
              </a:rPr>
              <a:t> (RPGs):</a:t>
            </a:r>
          </a:p>
          <a:p>
            <a:pPr lvl="1">
              <a:lnSpc>
                <a:spcPct val="80000"/>
              </a:lnSpc>
              <a:spcBef>
                <a:spcPts val="800"/>
              </a:spcBef>
              <a:buFont typeface="Wingdings" pitchFamily="2" charset="2"/>
              <a:buChar char="§"/>
            </a:pPr>
            <a:r>
              <a:rPr lang="sk-SK" altLang="ko-KR" sz="1600" dirty="0" smtClean="0">
                <a:ea typeface="굴림" charset="-127"/>
              </a:rPr>
              <a:t>Herný svet </a:t>
            </a:r>
            <a:r>
              <a:rPr lang="sk-SK" altLang="ko-KR" sz="1600" b="0" dirty="0" smtClean="0">
                <a:ea typeface="굴림" charset="-127"/>
              </a:rPr>
              <a:t> je zasadený do minulosti (mytológia), súčasnosti alebo do budúcnosti (sci-fi)</a:t>
            </a:r>
          </a:p>
          <a:p>
            <a:pPr lvl="1">
              <a:lnSpc>
                <a:spcPct val="80000"/>
              </a:lnSpc>
              <a:spcBef>
                <a:spcPts val="800"/>
              </a:spcBef>
              <a:buFont typeface="Wingdings" pitchFamily="2" charset="2"/>
              <a:buChar char="§"/>
            </a:pPr>
            <a:r>
              <a:rPr lang="sk-SK" altLang="ko-KR" sz="1600" dirty="0" smtClean="0">
                <a:ea typeface="굴림" charset="-127"/>
              </a:rPr>
              <a:t>Hráč</a:t>
            </a:r>
            <a:r>
              <a:rPr lang="sk-SK" altLang="ko-KR" sz="1600" b="0" dirty="0" smtClean="0">
                <a:ea typeface="굴림" charset="-127"/>
              </a:rPr>
              <a:t> má pridelenú hernú postavu, ktorú ovláda (</a:t>
            </a:r>
            <a:r>
              <a:rPr lang="en-US" altLang="ko-KR" sz="1600" b="0" i="1" dirty="0" smtClean="0">
                <a:ea typeface="굴림" charset="-127"/>
              </a:rPr>
              <a:t>avatar</a:t>
            </a:r>
            <a:r>
              <a:rPr lang="sk-SK" altLang="ko-KR" sz="1600" b="0" dirty="0" smtClean="0">
                <a:ea typeface="굴림" charset="-127"/>
              </a:rPr>
              <a:t>)</a:t>
            </a:r>
          </a:p>
          <a:p>
            <a:pPr lvl="1">
              <a:lnSpc>
                <a:spcPct val="80000"/>
              </a:lnSpc>
              <a:spcBef>
                <a:spcPts val="800"/>
              </a:spcBef>
              <a:buFont typeface="Wingdings" pitchFamily="2" charset="2"/>
              <a:buChar char="§"/>
            </a:pPr>
            <a:r>
              <a:rPr lang="sk-SK" altLang="ko-KR" sz="1600" b="0" dirty="0" smtClean="0">
                <a:ea typeface="굴림" charset="-127"/>
              </a:rPr>
              <a:t>Počas hry sa </a:t>
            </a:r>
            <a:r>
              <a:rPr lang="sk-SK" altLang="ko-KR" sz="1600" dirty="0" smtClean="0">
                <a:ea typeface="굴림" charset="-127"/>
              </a:rPr>
              <a:t>hráčova postava vyvíja</a:t>
            </a:r>
            <a:r>
              <a:rPr lang="sk-SK" altLang="ko-KR" sz="1600" b="0" dirty="0" smtClean="0">
                <a:ea typeface="굴림" charset="-127"/>
              </a:rPr>
              <a:t>, t.j. získava nové zručnosti, menia sa jej vlastnosti</a:t>
            </a:r>
          </a:p>
          <a:p>
            <a:pPr lvl="1">
              <a:lnSpc>
                <a:spcPct val="80000"/>
              </a:lnSpc>
              <a:spcBef>
                <a:spcPts val="800"/>
              </a:spcBef>
              <a:buFont typeface="Wingdings" pitchFamily="2" charset="2"/>
              <a:buChar char="§"/>
            </a:pPr>
            <a:r>
              <a:rPr lang="sk-SK" altLang="ko-KR" sz="1600" b="0" dirty="0" smtClean="0">
                <a:ea typeface="굴림" charset="-127"/>
              </a:rPr>
              <a:t>Poslaním hráča je plniť rozličné </a:t>
            </a:r>
            <a:r>
              <a:rPr lang="sk-SK" altLang="ko-KR" sz="1600" dirty="0" smtClean="0">
                <a:ea typeface="굴림" charset="-127"/>
              </a:rPr>
              <a:t>úlohy</a:t>
            </a:r>
            <a:r>
              <a:rPr lang="sk-SK" altLang="ko-KR" sz="1600" b="0" dirty="0" smtClean="0">
                <a:ea typeface="굴림" charset="-127"/>
              </a:rPr>
              <a:t>, ktoré posúvajú dej hry dopredu a predstavujú konceptuálny most medzi interaktívnymi príbehmi a hrami typu RPG</a:t>
            </a:r>
          </a:p>
          <a:p>
            <a:pPr lvl="1">
              <a:lnSpc>
                <a:spcPct val="80000"/>
              </a:lnSpc>
              <a:spcBef>
                <a:spcPts val="800"/>
              </a:spcBef>
              <a:buFont typeface="Wingdings" pitchFamily="2" charset="2"/>
              <a:buChar char="§"/>
            </a:pPr>
            <a:r>
              <a:rPr lang="sk-SK" altLang="ko-KR" sz="1600" dirty="0" smtClean="0">
                <a:ea typeface="굴림" charset="-127"/>
              </a:rPr>
              <a:t>Postavy typu NPC</a:t>
            </a:r>
            <a:r>
              <a:rPr lang="sk-SK" altLang="ko-KR" sz="1600" b="0" dirty="0" smtClean="0">
                <a:ea typeface="굴림" charset="-127"/>
              </a:rPr>
              <a:t> (</a:t>
            </a:r>
            <a:r>
              <a:rPr lang="en-US" altLang="ko-KR" sz="1600" b="0" i="1" dirty="0" smtClean="0">
                <a:ea typeface="굴림" charset="-127"/>
              </a:rPr>
              <a:t>Non-player Characters</a:t>
            </a:r>
            <a:r>
              <a:rPr lang="sk-SK" altLang="ko-KR" sz="1600" b="0" dirty="0" smtClean="0">
                <a:ea typeface="굴림" charset="-127"/>
              </a:rPr>
              <a:t>) nie sú ovládateľné hráčom, s ktorým komunikujú prostredníctvom dialógov, ale sú ovládané počítačom</a:t>
            </a:r>
          </a:p>
          <a:p>
            <a:pPr lvl="1">
              <a:lnSpc>
                <a:spcPct val="80000"/>
              </a:lnSpc>
              <a:spcBef>
                <a:spcPts val="800"/>
              </a:spcBef>
              <a:buFont typeface="Wingdings" pitchFamily="2" charset="2"/>
              <a:buChar char="§"/>
            </a:pPr>
            <a:r>
              <a:rPr lang="sk-SK" altLang="ko-KR" sz="1600" b="0" dirty="0" smtClean="0">
                <a:ea typeface="굴림" charset="-127"/>
              </a:rPr>
              <a:t>Hráč počas hry nachádza rôznorodé </a:t>
            </a:r>
            <a:r>
              <a:rPr lang="sk-SK" altLang="ko-KR" sz="1600" dirty="0" smtClean="0">
                <a:ea typeface="굴림" charset="-127"/>
              </a:rPr>
              <a:t>predmety</a:t>
            </a:r>
            <a:r>
              <a:rPr lang="sk-SK" altLang="ko-KR" sz="1600" b="0" dirty="0" smtClean="0">
                <a:ea typeface="굴림" charset="-127"/>
              </a:rPr>
              <a:t>, ktoré mu pomáhajú splniť jednotlivé úlohy</a:t>
            </a:r>
            <a:endParaRPr lang="en-US" altLang="ko-KR" sz="1600" b="0" dirty="0">
              <a:ea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7416800" cy="649288"/>
          </a:xfrm>
          <a:effectLst/>
        </p:spPr>
        <p:txBody>
          <a:bodyPr/>
          <a:lstStyle/>
          <a:p>
            <a:r>
              <a:rPr lang="sk-SK" b="1" dirty="0" smtClean="0">
                <a:latin typeface="Tahoma" charset="0"/>
              </a:rPr>
              <a:t>Vizualizačná úroveň</a:t>
            </a:r>
            <a:endParaRPr lang="uk-UA" b="1" dirty="0">
              <a:latin typeface="Tahoma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763713"/>
            <a:ext cx="6769100" cy="44735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k-SK" altLang="ko-KR" sz="2000" dirty="0" smtClean="0">
                <a:ea typeface="굴림" charset="-127"/>
              </a:rPr>
              <a:t>Sémantické vzťahy medzi základnými elementmi hier typu </a:t>
            </a:r>
            <a:r>
              <a:rPr lang="en-US" altLang="ko-KR" sz="2000" dirty="0" smtClean="0">
                <a:ea typeface="굴림" charset="-127"/>
              </a:rPr>
              <a:t>role-playing games</a:t>
            </a:r>
            <a:r>
              <a:rPr lang="sk-SK" altLang="ko-KR" sz="2000" dirty="0" smtClean="0">
                <a:ea typeface="굴림" charset="-127"/>
              </a:rPr>
              <a:t>:</a:t>
            </a:r>
            <a:endParaRPr lang="en-US" altLang="ko-KR" sz="2000" dirty="0">
              <a:ea typeface="굴림" charset="-127"/>
            </a:endParaRPr>
          </a:p>
        </p:txBody>
      </p:sp>
      <p:pic>
        <p:nvPicPr>
          <p:cNvPr id="321538" name="Picture 2" descr="C:\Users\Marko\Documents\School\FIIT STU\5. rocnik\Zimny semester\DP2\Obrazky\rpg_element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00388" y="2619388"/>
            <a:ext cx="2943225" cy="2809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333375"/>
            <a:ext cx="7416800" cy="649288"/>
          </a:xfrm>
          <a:effectLst/>
        </p:spPr>
        <p:txBody>
          <a:bodyPr/>
          <a:lstStyle/>
          <a:p>
            <a:r>
              <a:rPr lang="sk-SK" b="1" dirty="0" smtClean="0">
                <a:latin typeface="Tahoma" charset="0"/>
              </a:rPr>
              <a:t>Vizualizačná úroveň</a:t>
            </a:r>
            <a:endParaRPr lang="uk-UA" b="1" dirty="0">
              <a:latin typeface="Tahoma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8888" y="1763713"/>
            <a:ext cx="6769100" cy="44735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k-SK" altLang="ko-KR" sz="2000" dirty="0" smtClean="0">
                <a:ea typeface="굴림" charset="-127"/>
              </a:rPr>
              <a:t>Hry typu RPG možno formálne opísať množinou </a:t>
            </a:r>
            <a:r>
              <a:rPr lang="sk-SK" altLang="ko-KR" sz="2000" b="1" dirty="0" smtClean="0">
                <a:ea typeface="굴림" charset="-127"/>
              </a:rPr>
              <a:t>atomických akcií</a:t>
            </a:r>
            <a:r>
              <a:rPr lang="sk-SK" altLang="ko-KR" sz="2000" dirty="0" smtClean="0">
                <a:ea typeface="굴림" charset="-127"/>
              </a:rPr>
              <a:t> vykonateľných hráčom</a:t>
            </a:r>
            <a:r>
              <a:rPr lang="en-US" altLang="ko-KR" sz="2000" dirty="0" smtClean="0">
                <a:ea typeface="굴림" charset="-127"/>
              </a:rPr>
              <a:t>, resp.</a:t>
            </a:r>
            <a:r>
              <a:rPr lang="sk-SK" altLang="ko-KR" sz="2000" dirty="0" smtClean="0">
                <a:ea typeface="굴림" charset="-127"/>
              </a:rPr>
              <a:t> inou postavou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sk-SK" altLang="ko-KR" sz="2000" b="0" dirty="0" smtClean="0">
              <a:ea typeface="굴림" charset="-127"/>
            </a:endParaRP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r>
              <a:rPr lang="sk-SK" altLang="ko-KR" sz="2000" dirty="0" smtClean="0">
                <a:ea typeface="굴림" charset="-127"/>
              </a:rPr>
              <a:t>Každá </a:t>
            </a:r>
            <a:r>
              <a:rPr lang="sk-SK" altLang="ko-KR" sz="2000" b="1" dirty="0" smtClean="0">
                <a:ea typeface="굴림" charset="-127"/>
              </a:rPr>
              <a:t>atomická akcia</a:t>
            </a:r>
            <a:r>
              <a:rPr lang="sk-SK" altLang="ko-KR" sz="2000" dirty="0" smtClean="0">
                <a:ea typeface="굴림" charset="-127"/>
              </a:rPr>
              <a:t> je definovaná ako šestica</a:t>
            </a:r>
            <a:r>
              <a:rPr lang="sk-SK" altLang="ko-KR" sz="2000" b="0" dirty="0" smtClean="0">
                <a:ea typeface="굴림" charset="-127"/>
              </a:rPr>
              <a:t>:</a:t>
            </a:r>
            <a:endParaRPr lang="en-US" altLang="ko-KR" sz="1600" b="0" dirty="0">
              <a:ea typeface="굴림" charset="-127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2976" y="3345200"/>
          <a:ext cx="6858048" cy="294132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{3B4B98B0-60AC-42C2-AFA5-B58CD77FA1E5}</a:tableStyleId>
              </a:tblPr>
              <a:tblGrid>
                <a:gridCol w="1524010"/>
                <a:gridCol w="5334038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k-SK" sz="1700" b="1" dirty="0" smtClean="0"/>
                        <a:t>Meno:</a:t>
                      </a:r>
                      <a:endParaRPr lang="sk-SK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1700" b="1" dirty="0" smtClean="0">
                          <a:latin typeface="Courier New" pitchFamily="49" charset="0"/>
                          <a:cs typeface="Courier New" pitchFamily="49" charset="0"/>
                        </a:rPr>
                        <a:t>TAKE</a:t>
                      </a:r>
                      <a:endParaRPr lang="sk-SK" sz="17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k-SK" sz="1700" b="1" dirty="0" smtClean="0"/>
                        <a:t>Zdroj:</a:t>
                      </a:r>
                      <a:endParaRPr lang="sk-SK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1700" dirty="0" smtClean="0"/>
                        <a:t>Postava</a:t>
                      </a:r>
                      <a:endParaRPr lang="sk-SK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k-SK" sz="1700" b="1" dirty="0" smtClean="0"/>
                        <a:t>Cieľ:</a:t>
                      </a:r>
                      <a:endParaRPr lang="sk-SK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sk-SK" sz="1700" dirty="0" smtClean="0"/>
                        <a:t>Kontajner</a:t>
                      </a:r>
                      <a:endParaRPr lang="sk-SK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k-SK" sz="1700" b="1" dirty="0" smtClean="0"/>
                        <a:t>Parametre:</a:t>
                      </a:r>
                      <a:endParaRPr lang="sk-SK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sk-SK" sz="1700" dirty="0" smtClean="0"/>
                        <a:t> Predmet </a:t>
                      </a:r>
                      <a:r>
                        <a:rPr lang="en-US" sz="1700" dirty="0" smtClean="0"/>
                        <a:t>p</a:t>
                      </a:r>
                      <a:endParaRPr lang="sk-SK" sz="1700" dirty="0" smtClean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endParaRPr lang="sk-SK" sz="1700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k-SK" sz="1700" b="1" dirty="0" smtClean="0"/>
                        <a:t>Podmienky:</a:t>
                      </a:r>
                      <a:endParaRPr lang="sk-SK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sk-SK" sz="1700" baseline="0" dirty="0" smtClean="0"/>
                        <a:t> Cieľ má predmet </a:t>
                      </a:r>
                      <a:r>
                        <a:rPr lang="en-US" sz="1700" baseline="0" dirty="0" smtClean="0"/>
                        <a:t>p</a:t>
                      </a:r>
                      <a:endParaRPr lang="sk-SK" sz="1700" baseline="0" dirty="0" smtClean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endParaRPr lang="sk-SK" sz="1700" baseline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k-SK" sz="1700" b="1" dirty="0" smtClean="0"/>
                        <a:t>Efekty:</a:t>
                      </a:r>
                      <a:endParaRPr lang="sk-SK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sk-SK" sz="1700" baseline="0" dirty="0" smtClean="0"/>
                        <a:t> </a:t>
                      </a:r>
                      <a:r>
                        <a:rPr lang="sk-SK" sz="1700" strike="sngStrike" baseline="0" dirty="0" smtClean="0"/>
                        <a:t>Cieľ má predmet </a:t>
                      </a:r>
                      <a:r>
                        <a:rPr lang="en-US" sz="1700" strike="sngStrike" baseline="0" dirty="0" smtClean="0"/>
                        <a:t>p</a:t>
                      </a:r>
                      <a:endParaRPr lang="sk-SK" sz="1700" strike="sngStrike" baseline="0" dirty="0" smtClean="0"/>
                    </a:p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sk-SK" sz="1700" baseline="0" dirty="0" smtClean="0"/>
                        <a:t> Zdroj má predmet </a:t>
                      </a:r>
                      <a:r>
                        <a:rPr lang="en-US" sz="1700" baseline="0" dirty="0" smtClean="0"/>
                        <a:t>p</a:t>
                      </a:r>
                      <a:endParaRPr lang="sk-SK" sz="1700" baseline="0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atomic_action_precondition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2982" y="3714752"/>
            <a:ext cx="2144485" cy="187642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plate">
  <a:themeElements>
    <a:clrScheme name="template 8">
      <a:dk1>
        <a:srgbClr val="4D4D4D"/>
      </a:dk1>
      <a:lt1>
        <a:srgbClr val="FFFFFF"/>
      </a:lt1>
      <a:dk2>
        <a:srgbClr val="4D4D4D"/>
      </a:dk2>
      <a:lt2>
        <a:srgbClr val="00246C"/>
      </a:lt2>
      <a:accent1>
        <a:srgbClr val="1C79DA"/>
      </a:accent1>
      <a:accent2>
        <a:srgbClr val="5DB9FF"/>
      </a:accent2>
      <a:accent3>
        <a:srgbClr val="FFFFFF"/>
      </a:accent3>
      <a:accent4>
        <a:srgbClr val="404040"/>
      </a:accent4>
      <a:accent5>
        <a:srgbClr val="ABBEEA"/>
      </a:accent5>
      <a:accent6>
        <a:srgbClr val="53A7E7"/>
      </a:accent6>
      <a:hlink>
        <a:srgbClr val="0766BD"/>
      </a:hlink>
      <a:folHlink>
        <a:srgbClr val="EAEAEA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4D4D4D"/>
        </a:dk2>
        <a:lt2>
          <a:srgbClr val="0099FF"/>
        </a:lt2>
        <a:accent1>
          <a:srgbClr val="003399"/>
        </a:accent1>
        <a:accent2>
          <a:srgbClr val="CCECFF"/>
        </a:accent2>
        <a:accent3>
          <a:srgbClr val="FFFFFF"/>
        </a:accent3>
        <a:accent4>
          <a:srgbClr val="404040"/>
        </a:accent4>
        <a:accent5>
          <a:srgbClr val="AAADCA"/>
        </a:accent5>
        <a:accent6>
          <a:srgbClr val="B9D6E7"/>
        </a:accent6>
        <a:hlink>
          <a:srgbClr val="6699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4D4D4D"/>
        </a:dk2>
        <a:lt2>
          <a:srgbClr val="2057D6"/>
        </a:lt2>
        <a:accent1>
          <a:srgbClr val="3D99F0"/>
        </a:accent1>
        <a:accent2>
          <a:srgbClr val="1280E4"/>
        </a:accent2>
        <a:accent3>
          <a:srgbClr val="FFFFFF"/>
        </a:accent3>
        <a:accent4>
          <a:srgbClr val="404040"/>
        </a:accent4>
        <a:accent5>
          <a:srgbClr val="AFCAF6"/>
        </a:accent5>
        <a:accent6>
          <a:srgbClr val="0F73CF"/>
        </a:accent6>
        <a:hlink>
          <a:srgbClr val="58AEF3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4D4D4D"/>
        </a:dk2>
        <a:lt2>
          <a:srgbClr val="00519E"/>
        </a:lt2>
        <a:accent1>
          <a:srgbClr val="037AB9"/>
        </a:accent1>
        <a:accent2>
          <a:srgbClr val="019ACD"/>
        </a:accent2>
        <a:accent3>
          <a:srgbClr val="FFFFFF"/>
        </a:accent3>
        <a:accent4>
          <a:srgbClr val="404040"/>
        </a:accent4>
        <a:accent5>
          <a:srgbClr val="AABED9"/>
        </a:accent5>
        <a:accent6>
          <a:srgbClr val="018BBA"/>
        </a:accent6>
        <a:hlink>
          <a:srgbClr val="B0A6C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4D4D4D"/>
        </a:dk2>
        <a:lt2>
          <a:srgbClr val="0A3384"/>
        </a:lt2>
        <a:accent1>
          <a:srgbClr val="3075D1"/>
        </a:accent1>
        <a:accent2>
          <a:srgbClr val="63B1FF"/>
        </a:accent2>
        <a:accent3>
          <a:srgbClr val="FFFFFF"/>
        </a:accent3>
        <a:accent4>
          <a:srgbClr val="404040"/>
        </a:accent4>
        <a:accent5>
          <a:srgbClr val="ADBDE5"/>
        </a:accent5>
        <a:accent6>
          <a:srgbClr val="59A0E7"/>
        </a:accent6>
        <a:hlink>
          <a:srgbClr val="4390E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4D4D4D"/>
        </a:dk2>
        <a:lt2>
          <a:srgbClr val="002B7A"/>
        </a:lt2>
        <a:accent1>
          <a:srgbClr val="50AAFF"/>
        </a:accent1>
        <a:accent2>
          <a:srgbClr val="5182BA"/>
        </a:accent2>
        <a:accent3>
          <a:srgbClr val="FFFFFF"/>
        </a:accent3>
        <a:accent4>
          <a:srgbClr val="404040"/>
        </a:accent4>
        <a:accent5>
          <a:srgbClr val="B3D2FF"/>
        </a:accent5>
        <a:accent6>
          <a:srgbClr val="4975A8"/>
        </a:accent6>
        <a:hlink>
          <a:srgbClr val="87C5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4D4D4D"/>
        </a:dk2>
        <a:lt2>
          <a:srgbClr val="00246D"/>
        </a:lt2>
        <a:accent1>
          <a:srgbClr val="225FB3"/>
        </a:accent1>
        <a:accent2>
          <a:srgbClr val="4EA8FF"/>
        </a:accent2>
        <a:accent3>
          <a:srgbClr val="FFFFFF"/>
        </a:accent3>
        <a:accent4>
          <a:srgbClr val="404040"/>
        </a:accent4>
        <a:accent5>
          <a:srgbClr val="ABB6D6"/>
        </a:accent5>
        <a:accent6>
          <a:srgbClr val="4698E7"/>
        </a:accent6>
        <a:hlink>
          <a:srgbClr val="61B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4D4D4D"/>
        </a:dk2>
        <a:lt2>
          <a:srgbClr val="00236E"/>
        </a:lt2>
        <a:accent1>
          <a:srgbClr val="7399BE"/>
        </a:accent1>
        <a:accent2>
          <a:srgbClr val="4FA7FF"/>
        </a:accent2>
        <a:accent3>
          <a:srgbClr val="FFFFFF"/>
        </a:accent3>
        <a:accent4>
          <a:srgbClr val="404040"/>
        </a:accent4>
        <a:accent5>
          <a:srgbClr val="BCCADB"/>
        </a:accent5>
        <a:accent6>
          <a:srgbClr val="4797E7"/>
        </a:accent6>
        <a:hlink>
          <a:srgbClr val="D5E5F4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4D4D4D"/>
        </a:dk2>
        <a:lt2>
          <a:srgbClr val="00246C"/>
        </a:lt2>
        <a:accent1>
          <a:srgbClr val="1C79DA"/>
        </a:accent1>
        <a:accent2>
          <a:srgbClr val="5DB9FF"/>
        </a:accent2>
        <a:accent3>
          <a:srgbClr val="FFFFFF"/>
        </a:accent3>
        <a:accent4>
          <a:srgbClr val="404040"/>
        </a:accent4>
        <a:accent5>
          <a:srgbClr val="ABBEEA"/>
        </a:accent5>
        <a:accent6>
          <a:srgbClr val="53A7E7"/>
        </a:accent6>
        <a:hlink>
          <a:srgbClr val="0766B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4D4D4D"/>
        </a:dk2>
        <a:lt2>
          <a:srgbClr val="002B7B"/>
        </a:lt2>
        <a:accent1>
          <a:srgbClr val="ED8400"/>
        </a:accent1>
        <a:accent2>
          <a:srgbClr val="50AAFF"/>
        </a:accent2>
        <a:accent3>
          <a:srgbClr val="FFFFFF"/>
        </a:accent3>
        <a:accent4>
          <a:srgbClr val="404040"/>
        </a:accent4>
        <a:accent5>
          <a:srgbClr val="F4C2AA"/>
        </a:accent5>
        <a:accent6>
          <a:srgbClr val="489AE7"/>
        </a:accent6>
        <a:hlink>
          <a:srgbClr val="F8BB54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4D4D4D"/>
        </a:dk1>
        <a:lt1>
          <a:srgbClr val="FFFFFF"/>
        </a:lt1>
        <a:dk2>
          <a:srgbClr val="4D4D4D"/>
        </a:dk2>
        <a:lt2>
          <a:srgbClr val="002363"/>
        </a:lt2>
        <a:accent1>
          <a:srgbClr val="196DC8"/>
        </a:accent1>
        <a:accent2>
          <a:srgbClr val="B9788B"/>
        </a:accent2>
        <a:accent3>
          <a:srgbClr val="FFFFFF"/>
        </a:accent3>
        <a:accent4>
          <a:srgbClr val="404040"/>
        </a:accent4>
        <a:accent5>
          <a:srgbClr val="ABBAE0"/>
        </a:accent5>
        <a:accent6>
          <a:srgbClr val="A76C7D"/>
        </a:accent6>
        <a:hlink>
          <a:srgbClr val="D2AD3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4D4D4D"/>
        </a:dk1>
        <a:lt1>
          <a:srgbClr val="FFFFFF"/>
        </a:lt1>
        <a:dk2>
          <a:srgbClr val="4D4D4D"/>
        </a:dk2>
        <a:lt2>
          <a:srgbClr val="002874"/>
        </a:lt2>
        <a:accent1>
          <a:srgbClr val="4CA6FF"/>
        </a:accent1>
        <a:accent2>
          <a:srgbClr val="61A9FA"/>
        </a:accent2>
        <a:accent3>
          <a:srgbClr val="FFFFFF"/>
        </a:accent3>
        <a:accent4>
          <a:srgbClr val="404040"/>
        </a:accent4>
        <a:accent5>
          <a:srgbClr val="B2D0FF"/>
        </a:accent5>
        <a:accent6>
          <a:srgbClr val="5799E3"/>
        </a:accent6>
        <a:hlink>
          <a:srgbClr val="06BD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4D4D4D"/>
        </a:dk1>
        <a:lt1>
          <a:srgbClr val="FFFFFF"/>
        </a:lt1>
        <a:dk2>
          <a:srgbClr val="4D4D4D"/>
        </a:dk2>
        <a:lt2>
          <a:srgbClr val="002874"/>
        </a:lt2>
        <a:accent1>
          <a:srgbClr val="2D96FF"/>
        </a:accent1>
        <a:accent2>
          <a:srgbClr val="61A9FA"/>
        </a:accent2>
        <a:accent3>
          <a:srgbClr val="FFFFFF"/>
        </a:accent3>
        <a:accent4>
          <a:srgbClr val="404040"/>
        </a:accent4>
        <a:accent5>
          <a:srgbClr val="ADC9FF"/>
        </a:accent5>
        <a:accent6>
          <a:srgbClr val="5799E3"/>
        </a:accent6>
        <a:hlink>
          <a:srgbClr val="06BD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902</TotalTime>
  <Words>1326</Words>
  <Application>Microsoft PowerPoint</Application>
  <PresentationFormat>On-screen Show (4:3)</PresentationFormat>
  <Paragraphs>301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template</vt:lpstr>
      <vt:lpstr>Generovanie dynamických interaktívnych príbehov</vt:lpstr>
      <vt:lpstr>Klasické a interaktívne príbehy</vt:lpstr>
      <vt:lpstr>Interactive Storytelling</vt:lpstr>
      <vt:lpstr>Interactive Storytelling</vt:lpstr>
      <vt:lpstr>Štruktúra príbehov</vt:lpstr>
      <vt:lpstr>Navrhnutý koncept</vt:lpstr>
      <vt:lpstr>Vizualizačná úroveň</vt:lpstr>
      <vt:lpstr>Vizualizačná úroveň</vt:lpstr>
      <vt:lpstr>Vizualizačná úroveň</vt:lpstr>
      <vt:lpstr>Vizualizačná úroveň</vt:lpstr>
      <vt:lpstr>Plánovacia úroveň</vt:lpstr>
      <vt:lpstr>Plánovacia úroveň</vt:lpstr>
      <vt:lpstr>Plánovacia úroveň</vt:lpstr>
      <vt:lpstr>Plánovacia úroveň</vt:lpstr>
      <vt:lpstr>Plánovacia úroveň</vt:lpstr>
      <vt:lpstr>Plánovacia úroveň</vt:lpstr>
      <vt:lpstr>Úroveň chovania postáv</vt:lpstr>
      <vt:lpstr>Úroveň chovania postáv</vt:lpstr>
      <vt:lpstr>Úroveň chovania postáv</vt:lpstr>
      <vt:lpstr>Úroveň chovania postáv</vt:lpstr>
      <vt:lpstr>Zhrnutie</vt:lpstr>
      <vt:lpstr>Diskusia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Generovanie dynamických interaktívnych príbehov</dc:title>
  <dc:subject>PeWe 22.10.2008</dc:subject>
  <dc:creator>Marko Divéky</dc:creator>
  <cp:lastModifiedBy>Marko</cp:lastModifiedBy>
  <cp:revision>165</cp:revision>
  <dcterms:created xsi:type="dcterms:W3CDTF">2008-10-14T20:19:20Z</dcterms:created>
  <dcterms:modified xsi:type="dcterms:W3CDTF">2008-10-27T10:37:39Z</dcterms:modified>
</cp:coreProperties>
</file>