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4" r:id="rId7"/>
    <p:sldId id="262" r:id="rId8"/>
    <p:sldId id="265" r:id="rId9"/>
    <p:sldId id="266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46" autoAdjust="0"/>
  </p:normalViewPr>
  <p:slideViewPr>
    <p:cSldViewPr snapToGrid="0">
      <p:cViewPr varScale="1">
        <p:scale>
          <a:sx n="67" d="100"/>
          <a:sy n="67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5DA95-D6AD-4AA7-B06F-9870DBA8F270}" type="datetimeFigureOut">
              <a:rPr lang="sk-SK" smtClean="0"/>
              <a:t>4. 5. 2015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DE4A2-8186-4BAC-BC6D-7263D6A731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8657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DE4A2-8186-4BAC-BC6D-7263D6A7312D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4646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DE4A2-8186-4BAC-BC6D-7263D6A7312D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547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09D4-CE3E-473E-A5B5-7ED1CA9FB87B}" type="datetime1">
              <a:rPr lang="sk-SK" smtClean="0"/>
              <a:t>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432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5AC0-9F57-4BA9-8A53-CC87F3489E65}" type="datetime1">
              <a:rPr lang="sk-SK" smtClean="0"/>
              <a:t>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464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5F17-0B96-4CAC-98A2-0AB11F7D650C}" type="datetime1">
              <a:rPr lang="sk-SK" smtClean="0"/>
              <a:t>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997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7081-9019-417E-81E6-290C3248DC78}" type="datetime1">
              <a:rPr lang="sk-SK" smtClean="0"/>
              <a:t>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3304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9183-A8F9-4C24-B1FA-A635C2DA82B2}" type="datetime1">
              <a:rPr lang="sk-SK" smtClean="0"/>
              <a:t>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3294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93E4-6926-4723-8A4F-DD4E2A66F1DA}" type="datetime1">
              <a:rPr lang="sk-SK" smtClean="0"/>
              <a:t>4. 5. 2015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736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5A7A-97C8-478C-8D10-ECB7F0915664}" type="datetime1">
              <a:rPr lang="sk-SK" smtClean="0"/>
              <a:t>4. 5. 2015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490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9603-3F04-4716-9E3F-D7230F1D2D83}" type="datetime1">
              <a:rPr lang="sk-SK" smtClean="0"/>
              <a:t>4. 5. 2015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712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2537-6B3D-417D-A623-F86CA37FD8ED}" type="datetime1">
              <a:rPr lang="sk-SK" smtClean="0"/>
              <a:t>4. 5. 2015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5631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DC45-7659-4740-BD76-59E77844E03B}" type="datetime1">
              <a:rPr lang="sk-SK" smtClean="0"/>
              <a:t>4. 5. 2015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3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1610-4511-4E26-B54D-88D69C58DC1D}" type="datetime1">
              <a:rPr lang="sk-SK" smtClean="0"/>
              <a:t>4. 5. 2015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395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A7972-2CB0-4EA2-9C2B-DB9F2F501CCE}" type="datetime1">
              <a:rPr lang="sk-SK" smtClean="0"/>
              <a:t>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BBABD-882E-498B-AA3D-0E64BD4FE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899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08142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 of Machine Learning for Sequential Data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469020"/>
            <a:ext cx="9144000" cy="1655762"/>
          </a:xfrm>
        </p:spPr>
        <p:txBody>
          <a:bodyPr/>
          <a:lstStyle/>
          <a:p>
            <a:r>
              <a:rPr lang="en-US" dirty="0" smtClean="0"/>
              <a:t>Peter Uherek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9156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Problem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804679"/>
          </a:xfrm>
        </p:spPr>
        <p:txBody>
          <a:bodyPr numCol="1">
            <a:normAutofit fontScale="25000" lnSpcReduction="20000"/>
          </a:bodyPr>
          <a:lstStyle/>
          <a:p>
            <a:r>
              <a:rPr lang="en-US" sz="11200" dirty="0" smtClean="0"/>
              <a:t>Data from</a:t>
            </a:r>
            <a:r>
              <a:rPr lang="sk-SK" sz="11200" dirty="0" smtClean="0"/>
              <a:t> </a:t>
            </a:r>
            <a:r>
              <a:rPr lang="en-US" sz="11200" dirty="0" smtClean="0"/>
              <a:t>online edition</a:t>
            </a:r>
            <a:r>
              <a:rPr lang="sk-SK" sz="11200" dirty="0" smtClean="0"/>
              <a:t>s</a:t>
            </a:r>
            <a:r>
              <a:rPr lang="en-US" sz="11200" dirty="0" smtClean="0"/>
              <a:t> of daily newspapers or weekly magazines.</a:t>
            </a:r>
          </a:p>
          <a:p>
            <a:r>
              <a:rPr lang="sk-SK" sz="11200" dirty="0" err="1" smtClean="0"/>
              <a:t>Logs</a:t>
            </a:r>
            <a:r>
              <a:rPr lang="sk-SK" sz="11200" dirty="0" smtClean="0"/>
              <a:t> of </a:t>
            </a:r>
            <a:r>
              <a:rPr lang="sk-SK" sz="11200" dirty="0"/>
              <a:t>u</a:t>
            </a:r>
            <a:r>
              <a:rPr lang="en-US" sz="11200" dirty="0" err="1" smtClean="0"/>
              <a:t>ser</a:t>
            </a:r>
            <a:r>
              <a:rPr lang="sk-SK" sz="11200" dirty="0" smtClean="0"/>
              <a:t>s</a:t>
            </a:r>
            <a:r>
              <a:rPr lang="en-US" sz="11200" dirty="0" smtClean="0"/>
              <a:t> access to articles</a:t>
            </a:r>
            <a:endParaRPr lang="sk-SK" sz="11200" dirty="0" smtClean="0"/>
          </a:p>
          <a:p>
            <a:r>
              <a:rPr lang="sk-SK" sz="11200" dirty="0" smtClean="0"/>
              <a:t>Stream of user </a:t>
            </a:r>
            <a:r>
              <a:rPr lang="sk-SK" sz="11200" dirty="0" err="1" smtClean="0"/>
              <a:t>activity</a:t>
            </a:r>
            <a:endParaRPr lang="sk-SK" sz="11200" dirty="0" smtClean="0"/>
          </a:p>
          <a:p>
            <a:r>
              <a:rPr lang="en-US" sz="11200" dirty="0" smtClean="0"/>
              <a:t>Unlabeled data 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/>
              <a:t> 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2</a:t>
            </a:fld>
            <a:endParaRPr lang="sk-SK"/>
          </a:p>
        </p:txBody>
      </p:sp>
      <p:sp>
        <p:nvSpPr>
          <p:cNvPr id="6" name="Zástupný symbol obsahu 4"/>
          <p:cNvSpPr txBox="1">
            <a:spLocks/>
          </p:cNvSpPr>
          <p:nvPr/>
        </p:nvSpPr>
        <p:spPr>
          <a:xfrm>
            <a:off x="1676400" y="4746079"/>
            <a:ext cx="8553450" cy="131336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How to predict popularity of articles in a particular time?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k-SK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464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/>
          <p:cNvPicPr>
            <a:picLocks noChangeAspect="1"/>
          </p:cNvPicPr>
          <p:nvPr/>
        </p:nvPicPr>
        <p:blipFill rotWithShape="1">
          <a:blip r:embed="rId3"/>
          <a:srcRect l="21085" t="66977" r="19965" b="12687"/>
          <a:stretch/>
        </p:blipFill>
        <p:spPr>
          <a:xfrm>
            <a:off x="860636" y="3011014"/>
            <a:ext cx="10493164" cy="2035151"/>
          </a:xfrm>
          <a:prstGeom prst="rect">
            <a:avLst/>
          </a:prstGeom>
        </p:spPr>
      </p:pic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3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838200" y="1824903"/>
            <a:ext cx="10515600" cy="985814"/>
          </a:xfrm>
        </p:spPr>
        <p:txBody>
          <a:bodyPr/>
          <a:lstStyle/>
          <a:p>
            <a:r>
              <a:rPr lang="en-US" dirty="0" smtClean="0"/>
              <a:t>“I've</a:t>
            </a:r>
            <a:r>
              <a:rPr lang="en-US" dirty="0"/>
              <a:t> worked all my life in Machine Learning, and I've never seen one algorithm knock over benchmarks like Deep Learning</a:t>
            </a:r>
            <a:r>
              <a:rPr lang="en-US" dirty="0" smtClean="0"/>
              <a:t>”</a:t>
            </a:r>
            <a:r>
              <a:rPr lang="sk-SK" dirty="0" smtClean="0"/>
              <a:t> </a:t>
            </a:r>
            <a:r>
              <a:rPr lang="en-US" dirty="0" smtClean="0"/>
              <a:t>Andrew Ng </a:t>
            </a:r>
            <a:r>
              <a:rPr lang="en-US" dirty="0"/>
              <a:t> 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271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sk-SK" dirty="0" smtClean="0"/>
              <a:t>L</a:t>
            </a:r>
            <a:r>
              <a:rPr lang="en-US" dirty="0" smtClean="0"/>
              <a:t>earning 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416192"/>
            <a:ext cx="10515600" cy="1868405"/>
          </a:xfrm>
        </p:spPr>
        <p:txBody>
          <a:bodyPr/>
          <a:lstStyle/>
          <a:p>
            <a:r>
              <a:rPr lang="sk-SK" dirty="0" smtClean="0"/>
              <a:t>S</a:t>
            </a:r>
            <a:r>
              <a:rPr lang="en-US" dirty="0" smtClean="0"/>
              <a:t>et </a:t>
            </a:r>
            <a:r>
              <a:rPr lang="en-US" dirty="0"/>
              <a:t>of techniques that learn a transformation of raw data input to a representation that can be effectively exploited in machine learning tasks</a:t>
            </a:r>
            <a:r>
              <a:rPr lang="en-US" dirty="0" smtClean="0"/>
              <a:t>.</a:t>
            </a:r>
            <a:endParaRPr lang="sk-SK" dirty="0" smtClean="0"/>
          </a:p>
          <a:p>
            <a:r>
              <a:rPr lang="en-US" dirty="0" smtClean="0"/>
              <a:t>Attempt to automatically learn good features or representation. 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4</a:t>
            </a:fld>
            <a:endParaRPr lang="sk-SK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328459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Deep Learning</a:t>
            </a:r>
            <a:endParaRPr lang="sk-SK" dirty="0"/>
          </a:p>
        </p:txBody>
      </p:sp>
      <p:sp>
        <p:nvSpPr>
          <p:cNvPr id="7" name="Zástupný symbol obsahu 5"/>
          <p:cNvSpPr txBox="1">
            <a:spLocks/>
          </p:cNvSpPr>
          <p:nvPr/>
        </p:nvSpPr>
        <p:spPr>
          <a:xfrm>
            <a:off x="729018" y="4335664"/>
            <a:ext cx="10515600" cy="1900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The modern reincarnation of Artificial Neural Network from the 1980s and 90s.</a:t>
            </a:r>
          </a:p>
          <a:p>
            <a:r>
              <a:rPr lang="en-US" smtClean="0"/>
              <a:t>Deep Learning means using a neural network with several layers of nodes between input and output. 	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2450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5</a:t>
            </a:fld>
            <a:endParaRPr lang="sk-SK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797" y="1462340"/>
            <a:ext cx="3744036" cy="3369632"/>
          </a:xfrm>
          <a:prstGeom prst="rect">
            <a:avLst/>
          </a:prstGeom>
        </p:spPr>
      </p:pic>
      <p:cxnSp>
        <p:nvCxnSpPr>
          <p:cNvPr id="6" name="Rovná spojovacia šípka 5"/>
          <p:cNvCxnSpPr/>
          <p:nvPr/>
        </p:nvCxnSpPr>
        <p:spPr>
          <a:xfrm>
            <a:off x="2134478" y="3643953"/>
            <a:ext cx="515827" cy="1364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BlokTextu 7"/>
          <p:cNvSpPr txBox="1"/>
          <p:nvPr/>
        </p:nvSpPr>
        <p:spPr>
          <a:xfrm>
            <a:off x="767307" y="3459287"/>
            <a:ext cx="1072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err="1" smtClean="0"/>
              <a:t>Raw</a:t>
            </a:r>
            <a:r>
              <a:rPr lang="sk-SK" dirty="0" smtClean="0"/>
              <a:t> </a:t>
            </a:r>
            <a:r>
              <a:rPr lang="sk-SK" dirty="0" err="1" smtClean="0"/>
              <a:t>Data</a:t>
            </a:r>
            <a:endParaRPr lang="sk-SK" dirty="0"/>
          </a:p>
        </p:txBody>
      </p:sp>
      <p:cxnSp>
        <p:nvCxnSpPr>
          <p:cNvPr id="13" name="Rovná spojovacia šípka 12"/>
          <p:cNvCxnSpPr/>
          <p:nvPr/>
        </p:nvCxnSpPr>
        <p:spPr>
          <a:xfrm flipV="1">
            <a:off x="7148524" y="3657600"/>
            <a:ext cx="1029384" cy="1364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6572951" y="3147156"/>
            <a:ext cx="2037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representation</a:t>
            </a:r>
            <a:endParaRPr lang="en-US" dirty="0"/>
          </a:p>
        </p:txBody>
      </p:sp>
      <p:sp>
        <p:nvSpPr>
          <p:cNvPr id="19" name="Ovál 18"/>
          <p:cNvSpPr/>
          <p:nvPr/>
        </p:nvSpPr>
        <p:spPr>
          <a:xfrm>
            <a:off x="8904027" y="2634019"/>
            <a:ext cx="2156346" cy="201986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Predict</a:t>
            </a:r>
            <a:r>
              <a:rPr lang="sk-SK" dirty="0" err="1" smtClean="0">
                <a:solidFill>
                  <a:sysClr val="windowText" lastClr="000000"/>
                </a:solidFill>
              </a:rPr>
              <a:t>ive</a:t>
            </a:r>
            <a:r>
              <a:rPr lang="en-US" dirty="0" smtClean="0">
                <a:solidFill>
                  <a:sysClr val="windowText" lastClr="000000"/>
                </a:solidFill>
              </a:rPr>
              <a:t> model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00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neural networks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78266" y="1666875"/>
            <a:ext cx="4705350" cy="4433888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Recursive </a:t>
            </a:r>
            <a:r>
              <a:rPr lang="en-US" dirty="0"/>
              <a:t>networks </a:t>
            </a:r>
            <a:r>
              <a:rPr lang="en-US" dirty="0" smtClean="0"/>
              <a:t>are recurrent </a:t>
            </a:r>
            <a:r>
              <a:rPr lang="en-US" dirty="0"/>
              <a:t>networks </a:t>
            </a:r>
            <a:r>
              <a:rPr lang="en-US" dirty="0" smtClean="0"/>
              <a:t> and </a:t>
            </a:r>
            <a:r>
              <a:rPr lang="en-US" dirty="0"/>
              <a:t>the difference between them is not well defined.</a:t>
            </a:r>
            <a:endParaRPr lang="en-US" dirty="0" smtClean="0"/>
          </a:p>
          <a:p>
            <a:r>
              <a:rPr lang="en-US" dirty="0" smtClean="0"/>
              <a:t>Instead </a:t>
            </a:r>
            <a:r>
              <a:rPr lang="en-US" dirty="0"/>
              <a:t>of considering tokens sequentially, recursive models combine neighbors based on the recursive structure of the parse trees, starting from the leaves and proceeding recursively in a bottom-up fashion until the root of tree is reached</a:t>
            </a:r>
            <a:r>
              <a:rPr lang="en-US" dirty="0" smtClean="0"/>
              <a:t>.</a:t>
            </a:r>
          </a:p>
          <a:p>
            <a:r>
              <a:rPr lang="en-US" dirty="0"/>
              <a:t>RNNs have first been introduced to learn distributed representations of structure, such as logical terms.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6</a:t>
            </a:fld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" t="625" r="578" b="42048"/>
          <a:stretch/>
        </p:blipFill>
        <p:spPr>
          <a:xfrm>
            <a:off x="5083616" y="1514475"/>
            <a:ext cx="6904115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24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7638" y="435910"/>
            <a:ext cx="3092811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/>
              <a:t>Architecture concept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381000" cy="365125"/>
          </a:xfrm>
        </p:spPr>
        <p:txBody>
          <a:bodyPr/>
          <a:lstStyle/>
          <a:p>
            <a:fld id="{81DBBABD-882E-498B-AA3D-0E64BD4FED99}" type="slidenum">
              <a:rPr lang="sk-SK" smtClean="0"/>
              <a:pPr/>
              <a:t>7</a:t>
            </a:fld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8348107" y="5609229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Hour</a:t>
            </a:r>
            <a:endParaRPr lang="sk-SK" sz="2800" dirty="0"/>
          </a:p>
        </p:txBody>
      </p:sp>
      <p:sp>
        <p:nvSpPr>
          <p:cNvPr id="7" name="BlokTextu 6"/>
          <p:cNvSpPr txBox="1"/>
          <p:nvPr/>
        </p:nvSpPr>
        <p:spPr>
          <a:xfrm>
            <a:off x="6830604" y="5609227"/>
            <a:ext cx="732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Day</a:t>
            </a:r>
            <a:endParaRPr lang="sk-SK" sz="2800" dirty="0"/>
          </a:p>
        </p:txBody>
      </p:sp>
      <p:sp>
        <p:nvSpPr>
          <p:cNvPr id="10" name="BlokTextu 9"/>
          <p:cNvSpPr txBox="1"/>
          <p:nvPr/>
        </p:nvSpPr>
        <p:spPr>
          <a:xfrm>
            <a:off x="9584918" y="5609229"/>
            <a:ext cx="1387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Minutes</a:t>
            </a:r>
            <a:endParaRPr lang="sk-SK" sz="2800" dirty="0"/>
          </a:p>
        </p:txBody>
      </p:sp>
      <p:sp>
        <p:nvSpPr>
          <p:cNvPr id="14" name="Ovál 13"/>
          <p:cNvSpPr/>
          <p:nvPr/>
        </p:nvSpPr>
        <p:spPr>
          <a:xfrm>
            <a:off x="9058454" y="4452871"/>
            <a:ext cx="878747" cy="8325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/>
          <p:cNvSpPr/>
          <p:nvPr/>
        </p:nvSpPr>
        <p:spPr>
          <a:xfrm>
            <a:off x="8178380" y="3634326"/>
            <a:ext cx="878747" cy="8325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Ovál 15"/>
          <p:cNvSpPr/>
          <p:nvPr/>
        </p:nvSpPr>
        <p:spPr>
          <a:xfrm>
            <a:off x="7058550" y="2597746"/>
            <a:ext cx="878747" cy="8325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Ovál 16"/>
          <p:cNvSpPr/>
          <p:nvPr/>
        </p:nvSpPr>
        <p:spPr>
          <a:xfrm>
            <a:off x="2449997" y="3998483"/>
            <a:ext cx="878747" cy="8325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9" name="Rovná spojnica 18"/>
          <p:cNvCxnSpPr>
            <a:stCxn id="6" idx="0"/>
            <a:endCxn id="14" idx="3"/>
          </p:cNvCxnSpPr>
          <p:nvPr/>
        </p:nvCxnSpPr>
        <p:spPr>
          <a:xfrm flipV="1">
            <a:off x="8804322" y="5163465"/>
            <a:ext cx="382822" cy="44576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nica 20"/>
          <p:cNvCxnSpPr>
            <a:stCxn id="14" idx="5"/>
            <a:endCxn id="10" idx="0"/>
          </p:cNvCxnSpPr>
          <p:nvPr/>
        </p:nvCxnSpPr>
        <p:spPr>
          <a:xfrm>
            <a:off x="9808511" y="5163465"/>
            <a:ext cx="470347" cy="4457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>
            <a:stCxn id="15" idx="3"/>
            <a:endCxn id="7" idx="0"/>
          </p:cNvCxnSpPr>
          <p:nvPr/>
        </p:nvCxnSpPr>
        <p:spPr>
          <a:xfrm flipH="1">
            <a:off x="7196922" y="4344920"/>
            <a:ext cx="1110148" cy="12643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ovná spojnica 27"/>
          <p:cNvCxnSpPr>
            <a:stCxn id="15" idx="5"/>
            <a:endCxn id="14" idx="1"/>
          </p:cNvCxnSpPr>
          <p:nvPr/>
        </p:nvCxnSpPr>
        <p:spPr>
          <a:xfrm>
            <a:off x="8928437" y="4344920"/>
            <a:ext cx="258707" cy="2298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Rovná spojnica 35"/>
          <p:cNvCxnSpPr>
            <a:stCxn id="15" idx="1"/>
            <a:endCxn id="16" idx="5"/>
          </p:cNvCxnSpPr>
          <p:nvPr/>
        </p:nvCxnSpPr>
        <p:spPr>
          <a:xfrm flipH="1" flipV="1">
            <a:off x="7808607" y="3308340"/>
            <a:ext cx="498463" cy="4479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Rovná spojnica 44"/>
          <p:cNvCxnSpPr>
            <a:stCxn id="16" idx="3"/>
            <a:endCxn id="54" idx="7"/>
          </p:cNvCxnSpPr>
          <p:nvPr/>
        </p:nvCxnSpPr>
        <p:spPr>
          <a:xfrm flipH="1">
            <a:off x="5886902" y="3308340"/>
            <a:ext cx="1300338" cy="11388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BlokTextu 52"/>
          <p:cNvSpPr txBox="1"/>
          <p:nvPr/>
        </p:nvSpPr>
        <p:spPr>
          <a:xfrm>
            <a:off x="4287962" y="5609223"/>
            <a:ext cx="126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Gender</a:t>
            </a:r>
            <a:endParaRPr lang="sk-SK" sz="2800" dirty="0"/>
          </a:p>
        </p:txBody>
      </p:sp>
      <p:sp>
        <p:nvSpPr>
          <p:cNvPr id="54" name="Ovál 53"/>
          <p:cNvSpPr/>
          <p:nvPr/>
        </p:nvSpPr>
        <p:spPr>
          <a:xfrm>
            <a:off x="5136845" y="4325252"/>
            <a:ext cx="878747" cy="8325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5" name="BlokTextu 54"/>
          <p:cNvSpPr txBox="1"/>
          <p:nvPr/>
        </p:nvSpPr>
        <p:spPr>
          <a:xfrm>
            <a:off x="5659374" y="5609223"/>
            <a:ext cx="736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Age</a:t>
            </a:r>
            <a:endParaRPr lang="sk-SK" sz="2800" dirty="0"/>
          </a:p>
        </p:txBody>
      </p:sp>
      <p:sp>
        <p:nvSpPr>
          <p:cNvPr id="61" name="Ovál 60"/>
          <p:cNvSpPr/>
          <p:nvPr/>
        </p:nvSpPr>
        <p:spPr>
          <a:xfrm>
            <a:off x="5636749" y="1287242"/>
            <a:ext cx="878747" cy="8325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68" name="Rovná spojnica 67"/>
          <p:cNvCxnSpPr>
            <a:stCxn id="53" idx="0"/>
            <a:endCxn id="54" idx="3"/>
          </p:cNvCxnSpPr>
          <p:nvPr/>
        </p:nvCxnSpPr>
        <p:spPr>
          <a:xfrm flipV="1">
            <a:off x="4922912" y="5035846"/>
            <a:ext cx="342623" cy="5733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Rovná spojnica 69"/>
          <p:cNvCxnSpPr>
            <a:stCxn id="55" idx="0"/>
            <a:endCxn id="54" idx="5"/>
          </p:cNvCxnSpPr>
          <p:nvPr/>
        </p:nvCxnSpPr>
        <p:spPr>
          <a:xfrm flipH="1" flipV="1">
            <a:off x="5886902" y="5035846"/>
            <a:ext cx="140650" cy="5733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BlokTextu 98"/>
          <p:cNvSpPr txBox="1"/>
          <p:nvPr/>
        </p:nvSpPr>
        <p:spPr>
          <a:xfrm>
            <a:off x="2805720" y="5622879"/>
            <a:ext cx="1260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Section</a:t>
            </a:r>
            <a:endParaRPr lang="sk-SK" sz="2800" dirty="0"/>
          </a:p>
        </p:txBody>
      </p:sp>
      <p:cxnSp>
        <p:nvCxnSpPr>
          <p:cNvPr id="104" name="Rovná spojnica 103"/>
          <p:cNvCxnSpPr>
            <a:stCxn id="17" idx="5"/>
            <a:endCxn id="99" idx="0"/>
          </p:cNvCxnSpPr>
          <p:nvPr/>
        </p:nvCxnSpPr>
        <p:spPr>
          <a:xfrm>
            <a:off x="3200054" y="4709077"/>
            <a:ext cx="235807" cy="913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Rovná spojnica 105"/>
          <p:cNvCxnSpPr/>
          <p:nvPr/>
        </p:nvCxnSpPr>
        <p:spPr>
          <a:xfrm flipH="1">
            <a:off x="2120066" y="4741509"/>
            <a:ext cx="458503" cy="913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Rovná spojnica 108"/>
          <p:cNvCxnSpPr>
            <a:stCxn id="17" idx="7"/>
            <a:endCxn id="61" idx="3"/>
          </p:cNvCxnSpPr>
          <p:nvPr/>
        </p:nvCxnSpPr>
        <p:spPr>
          <a:xfrm flipV="1">
            <a:off x="3200054" y="1997836"/>
            <a:ext cx="2565385" cy="21225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Rovná spojnica 111"/>
          <p:cNvCxnSpPr>
            <a:stCxn id="61" idx="5"/>
            <a:endCxn id="16" idx="1"/>
          </p:cNvCxnSpPr>
          <p:nvPr/>
        </p:nvCxnSpPr>
        <p:spPr>
          <a:xfrm>
            <a:off x="6386806" y="1997836"/>
            <a:ext cx="800434" cy="7218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BlokTextu 124"/>
          <p:cNvSpPr txBox="1"/>
          <p:nvPr/>
        </p:nvSpPr>
        <p:spPr>
          <a:xfrm>
            <a:off x="1350234" y="5609224"/>
            <a:ext cx="1443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ArticleID</a:t>
            </a:r>
            <a:endParaRPr lang="sk-SK" sz="2800" dirty="0"/>
          </a:p>
        </p:txBody>
      </p:sp>
      <p:sp>
        <p:nvSpPr>
          <p:cNvPr id="126" name="BlokTextu 125"/>
          <p:cNvSpPr txBox="1"/>
          <p:nvPr/>
        </p:nvSpPr>
        <p:spPr>
          <a:xfrm>
            <a:off x="4894734" y="6203340"/>
            <a:ext cx="1036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Info</a:t>
            </a:r>
            <a:endParaRPr lang="sk-SK" dirty="0"/>
          </a:p>
        </p:txBody>
      </p:sp>
      <p:sp>
        <p:nvSpPr>
          <p:cNvPr id="127" name="BlokTextu 126"/>
          <p:cNvSpPr txBox="1"/>
          <p:nvPr/>
        </p:nvSpPr>
        <p:spPr>
          <a:xfrm>
            <a:off x="8255740" y="6203340"/>
            <a:ext cx="1222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Access info</a:t>
            </a:r>
            <a:endParaRPr lang="sk-SK" dirty="0"/>
          </a:p>
        </p:txBody>
      </p:sp>
      <p:sp>
        <p:nvSpPr>
          <p:cNvPr id="128" name="BlokTextu 127"/>
          <p:cNvSpPr txBox="1"/>
          <p:nvPr/>
        </p:nvSpPr>
        <p:spPr>
          <a:xfrm>
            <a:off x="2060542" y="6217899"/>
            <a:ext cx="1207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Article info</a:t>
            </a:r>
            <a:endParaRPr lang="sk-SK" dirty="0"/>
          </a:p>
        </p:txBody>
      </p:sp>
      <p:sp>
        <p:nvSpPr>
          <p:cNvPr id="130" name="Ľavá jednoduchá zátvorka 129"/>
          <p:cNvSpPr/>
          <p:nvPr/>
        </p:nvSpPr>
        <p:spPr>
          <a:xfrm rot="16200000">
            <a:off x="8731657" y="3891300"/>
            <a:ext cx="278489" cy="4203797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1" name="Ľavá jednoduchá zátvorka 130"/>
          <p:cNvSpPr/>
          <p:nvPr/>
        </p:nvSpPr>
        <p:spPr>
          <a:xfrm rot="16200000">
            <a:off x="5195509" y="4907426"/>
            <a:ext cx="275929" cy="2174105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2" name="Ľavá jednoduchá zátvorka 131"/>
          <p:cNvSpPr/>
          <p:nvPr/>
        </p:nvSpPr>
        <p:spPr>
          <a:xfrm rot="16200000">
            <a:off x="2546361" y="4641554"/>
            <a:ext cx="278489" cy="2703289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65" name="Rovná spojovacia šípka 164"/>
          <p:cNvCxnSpPr>
            <a:stCxn id="61" idx="0"/>
          </p:cNvCxnSpPr>
          <p:nvPr/>
        </p:nvCxnSpPr>
        <p:spPr>
          <a:xfrm flipH="1" flipV="1">
            <a:off x="6076122" y="587467"/>
            <a:ext cx="1" cy="699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69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8</a:t>
            </a:fld>
            <a:endParaRPr lang="sk-SK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07639" y="435910"/>
            <a:ext cx="35296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Architecture concept</a:t>
            </a:r>
            <a:endParaRPr lang="sk-SK" dirty="0"/>
          </a:p>
        </p:txBody>
      </p:sp>
      <p:grpSp>
        <p:nvGrpSpPr>
          <p:cNvPr id="38" name="Skupina 37"/>
          <p:cNvGrpSpPr/>
          <p:nvPr/>
        </p:nvGrpSpPr>
        <p:grpSpPr>
          <a:xfrm>
            <a:off x="6053991" y="2914295"/>
            <a:ext cx="5835497" cy="3381852"/>
            <a:chOff x="1333961" y="1287242"/>
            <a:chExt cx="9638839" cy="5299989"/>
          </a:xfrm>
        </p:grpSpPr>
        <p:sp>
          <p:nvSpPr>
            <p:cNvPr id="5" name="BlokTextu 4"/>
            <p:cNvSpPr txBox="1"/>
            <p:nvPr/>
          </p:nvSpPr>
          <p:spPr>
            <a:xfrm>
              <a:off x="8348106" y="5609228"/>
              <a:ext cx="948406" cy="455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Hour</a:t>
              </a:r>
              <a:endParaRPr lang="sk-SK" sz="1400" dirty="0"/>
            </a:p>
          </p:txBody>
        </p:sp>
        <p:sp>
          <p:nvSpPr>
            <p:cNvPr id="6" name="BlokTextu 5"/>
            <p:cNvSpPr txBox="1"/>
            <p:nvPr/>
          </p:nvSpPr>
          <p:spPr>
            <a:xfrm>
              <a:off x="6830606" y="5609227"/>
              <a:ext cx="795751" cy="455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Day</a:t>
              </a:r>
              <a:endParaRPr lang="sk-SK" sz="1400" dirty="0"/>
            </a:p>
          </p:txBody>
        </p:sp>
        <p:sp>
          <p:nvSpPr>
            <p:cNvPr id="7" name="BlokTextu 6"/>
            <p:cNvSpPr txBox="1"/>
            <p:nvPr/>
          </p:nvSpPr>
          <p:spPr>
            <a:xfrm>
              <a:off x="9584917" y="5609228"/>
              <a:ext cx="1363575" cy="455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Minutes</a:t>
              </a:r>
              <a:endParaRPr lang="sk-SK" sz="1400" dirty="0"/>
            </a:p>
          </p:txBody>
        </p:sp>
        <p:sp>
          <p:nvSpPr>
            <p:cNvPr id="8" name="Ovál 7"/>
            <p:cNvSpPr/>
            <p:nvPr/>
          </p:nvSpPr>
          <p:spPr>
            <a:xfrm>
              <a:off x="9058454" y="4452871"/>
              <a:ext cx="878747" cy="8325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" name="Ovál 8"/>
            <p:cNvSpPr/>
            <p:nvPr/>
          </p:nvSpPr>
          <p:spPr>
            <a:xfrm>
              <a:off x="8178380" y="3634326"/>
              <a:ext cx="878747" cy="8325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" name="Ovál 9"/>
            <p:cNvSpPr/>
            <p:nvPr/>
          </p:nvSpPr>
          <p:spPr>
            <a:xfrm>
              <a:off x="7058550" y="2597746"/>
              <a:ext cx="878747" cy="8325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1" name="Ovál 10"/>
            <p:cNvSpPr/>
            <p:nvPr/>
          </p:nvSpPr>
          <p:spPr>
            <a:xfrm>
              <a:off x="2449997" y="3998483"/>
              <a:ext cx="878747" cy="8325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cxnSp>
          <p:nvCxnSpPr>
            <p:cNvPr id="12" name="Rovná spojnica 11"/>
            <p:cNvCxnSpPr>
              <a:stCxn id="5" idx="0"/>
              <a:endCxn id="8" idx="3"/>
            </p:cNvCxnSpPr>
            <p:nvPr/>
          </p:nvCxnSpPr>
          <p:spPr>
            <a:xfrm flipV="1">
              <a:off x="8822309" y="5163464"/>
              <a:ext cx="364836" cy="44576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>
              <a:stCxn id="8" idx="5"/>
              <a:endCxn id="7" idx="0"/>
            </p:cNvCxnSpPr>
            <p:nvPr/>
          </p:nvCxnSpPr>
          <p:spPr>
            <a:xfrm>
              <a:off x="9808511" y="5163464"/>
              <a:ext cx="458193" cy="4457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ovná spojnica 13"/>
            <p:cNvCxnSpPr>
              <a:stCxn id="9" idx="3"/>
              <a:endCxn id="6" idx="0"/>
            </p:cNvCxnSpPr>
            <p:nvPr/>
          </p:nvCxnSpPr>
          <p:spPr>
            <a:xfrm flipH="1">
              <a:off x="7228481" y="4344919"/>
              <a:ext cx="1078589" cy="12643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Rovná spojnica 14"/>
            <p:cNvCxnSpPr>
              <a:stCxn id="9" idx="5"/>
              <a:endCxn id="8" idx="1"/>
            </p:cNvCxnSpPr>
            <p:nvPr/>
          </p:nvCxnSpPr>
          <p:spPr>
            <a:xfrm>
              <a:off x="8928437" y="4344920"/>
              <a:ext cx="258707" cy="22987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>
              <a:stCxn id="9" idx="1"/>
              <a:endCxn id="10" idx="5"/>
            </p:cNvCxnSpPr>
            <p:nvPr/>
          </p:nvCxnSpPr>
          <p:spPr>
            <a:xfrm flipH="1" flipV="1">
              <a:off x="7808607" y="3308340"/>
              <a:ext cx="498463" cy="44790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>
              <a:stCxn id="10" idx="3"/>
              <a:endCxn id="19" idx="7"/>
            </p:cNvCxnSpPr>
            <p:nvPr/>
          </p:nvCxnSpPr>
          <p:spPr>
            <a:xfrm flipH="1">
              <a:off x="5886902" y="3308340"/>
              <a:ext cx="1300338" cy="113883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BlokTextu 17"/>
            <p:cNvSpPr txBox="1"/>
            <p:nvPr/>
          </p:nvSpPr>
          <p:spPr>
            <a:xfrm>
              <a:off x="4287963" y="5609222"/>
              <a:ext cx="1261585" cy="455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Gender</a:t>
              </a:r>
              <a:endParaRPr lang="sk-SK" sz="1400" dirty="0"/>
            </a:p>
          </p:txBody>
        </p:sp>
        <p:sp>
          <p:nvSpPr>
            <p:cNvPr id="19" name="Ovál 18"/>
            <p:cNvSpPr/>
            <p:nvPr/>
          </p:nvSpPr>
          <p:spPr>
            <a:xfrm>
              <a:off x="5136845" y="4325252"/>
              <a:ext cx="878747" cy="8325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20" name="BlokTextu 19"/>
            <p:cNvSpPr txBox="1"/>
            <p:nvPr/>
          </p:nvSpPr>
          <p:spPr>
            <a:xfrm>
              <a:off x="5659375" y="5609222"/>
              <a:ext cx="798967" cy="455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Age</a:t>
              </a:r>
              <a:endParaRPr lang="sk-SK" sz="1400" dirty="0"/>
            </a:p>
          </p:txBody>
        </p:sp>
        <p:sp>
          <p:nvSpPr>
            <p:cNvPr id="21" name="Ovál 20"/>
            <p:cNvSpPr/>
            <p:nvPr/>
          </p:nvSpPr>
          <p:spPr>
            <a:xfrm>
              <a:off x="5636749" y="1287242"/>
              <a:ext cx="878747" cy="8325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cxnSp>
          <p:nvCxnSpPr>
            <p:cNvPr id="22" name="Rovná spojnica 21"/>
            <p:cNvCxnSpPr>
              <a:stCxn id="18" idx="0"/>
              <a:endCxn id="19" idx="3"/>
            </p:cNvCxnSpPr>
            <p:nvPr/>
          </p:nvCxnSpPr>
          <p:spPr>
            <a:xfrm flipV="1">
              <a:off x="4918756" y="5035846"/>
              <a:ext cx="346779" cy="57337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Rovná spojnica 22"/>
            <p:cNvCxnSpPr>
              <a:stCxn id="20" idx="0"/>
              <a:endCxn id="19" idx="5"/>
            </p:cNvCxnSpPr>
            <p:nvPr/>
          </p:nvCxnSpPr>
          <p:spPr>
            <a:xfrm flipH="1" flipV="1">
              <a:off x="5886902" y="5035846"/>
              <a:ext cx="171957" cy="57337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BlokTextu 23"/>
            <p:cNvSpPr txBox="1"/>
            <p:nvPr/>
          </p:nvSpPr>
          <p:spPr>
            <a:xfrm>
              <a:off x="2805719" y="5622879"/>
              <a:ext cx="1250499" cy="455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Section</a:t>
              </a:r>
              <a:endParaRPr lang="sk-SK" sz="1400" dirty="0"/>
            </a:p>
          </p:txBody>
        </p:sp>
        <p:cxnSp>
          <p:nvCxnSpPr>
            <p:cNvPr id="25" name="Rovná spojnica 24"/>
            <p:cNvCxnSpPr>
              <a:stCxn id="11" idx="5"/>
              <a:endCxn id="24" idx="0"/>
            </p:cNvCxnSpPr>
            <p:nvPr/>
          </p:nvCxnSpPr>
          <p:spPr>
            <a:xfrm>
              <a:off x="3200054" y="4709076"/>
              <a:ext cx="230915" cy="91380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Rovná spojnica 25"/>
            <p:cNvCxnSpPr/>
            <p:nvPr/>
          </p:nvCxnSpPr>
          <p:spPr>
            <a:xfrm flipH="1">
              <a:off x="2120066" y="4741509"/>
              <a:ext cx="458503" cy="9138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Rovná spojnica 26"/>
            <p:cNvCxnSpPr>
              <a:stCxn id="11" idx="7"/>
              <a:endCxn id="21" idx="3"/>
            </p:cNvCxnSpPr>
            <p:nvPr/>
          </p:nvCxnSpPr>
          <p:spPr>
            <a:xfrm flipV="1">
              <a:off x="3200054" y="1997836"/>
              <a:ext cx="2565385" cy="212256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Rovná spojnica 27"/>
            <p:cNvCxnSpPr>
              <a:stCxn id="21" idx="5"/>
              <a:endCxn id="10" idx="1"/>
            </p:cNvCxnSpPr>
            <p:nvPr/>
          </p:nvCxnSpPr>
          <p:spPr>
            <a:xfrm>
              <a:off x="6386806" y="1997836"/>
              <a:ext cx="800434" cy="7218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BlokTextu 28"/>
            <p:cNvSpPr txBox="1"/>
            <p:nvPr/>
          </p:nvSpPr>
          <p:spPr>
            <a:xfrm>
              <a:off x="1350234" y="5609224"/>
              <a:ext cx="1411245" cy="455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ArticleID</a:t>
              </a:r>
              <a:endParaRPr lang="sk-SK" sz="1400" dirty="0"/>
            </a:p>
          </p:txBody>
        </p:sp>
        <p:sp>
          <p:nvSpPr>
            <p:cNvPr id="30" name="BlokTextu 29"/>
            <p:cNvSpPr txBox="1"/>
            <p:nvPr/>
          </p:nvSpPr>
          <p:spPr>
            <a:xfrm>
              <a:off x="4894734" y="6203340"/>
              <a:ext cx="10360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User Info</a:t>
              </a:r>
              <a:endParaRPr lang="sk-SK" dirty="0"/>
            </a:p>
          </p:txBody>
        </p:sp>
        <p:sp>
          <p:nvSpPr>
            <p:cNvPr id="31" name="BlokTextu 30"/>
            <p:cNvSpPr txBox="1"/>
            <p:nvPr/>
          </p:nvSpPr>
          <p:spPr>
            <a:xfrm>
              <a:off x="8255740" y="6203340"/>
              <a:ext cx="12220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Access info</a:t>
              </a:r>
              <a:endParaRPr lang="sk-SK" dirty="0"/>
            </a:p>
          </p:txBody>
        </p:sp>
        <p:sp>
          <p:nvSpPr>
            <p:cNvPr id="32" name="BlokTextu 31"/>
            <p:cNvSpPr txBox="1"/>
            <p:nvPr/>
          </p:nvSpPr>
          <p:spPr>
            <a:xfrm>
              <a:off x="2060542" y="6217899"/>
              <a:ext cx="12075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Article info</a:t>
              </a:r>
              <a:endParaRPr lang="sk-SK" dirty="0"/>
            </a:p>
          </p:txBody>
        </p:sp>
        <p:sp>
          <p:nvSpPr>
            <p:cNvPr id="33" name="Ľavá jednoduchá zátvorka 32"/>
            <p:cNvSpPr/>
            <p:nvPr/>
          </p:nvSpPr>
          <p:spPr>
            <a:xfrm rot="16200000">
              <a:off x="8731657" y="3891300"/>
              <a:ext cx="278489" cy="4203797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4" name="Ľavá jednoduchá zátvorka 33"/>
            <p:cNvSpPr/>
            <p:nvPr/>
          </p:nvSpPr>
          <p:spPr>
            <a:xfrm rot="16200000">
              <a:off x="5195509" y="4907426"/>
              <a:ext cx="275929" cy="2174105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5" name="Ľavá jednoduchá zátvorka 34"/>
            <p:cNvSpPr/>
            <p:nvPr/>
          </p:nvSpPr>
          <p:spPr>
            <a:xfrm rot="16200000">
              <a:off x="2546361" y="4641554"/>
              <a:ext cx="278489" cy="2703289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43" name="Skupina 42"/>
          <p:cNvGrpSpPr/>
          <p:nvPr/>
        </p:nvGrpSpPr>
        <p:grpSpPr>
          <a:xfrm>
            <a:off x="433343" y="2914295"/>
            <a:ext cx="5405525" cy="3274542"/>
            <a:chOff x="1333961" y="1287242"/>
            <a:chExt cx="9660433" cy="5299989"/>
          </a:xfrm>
        </p:grpSpPr>
        <p:sp>
          <p:nvSpPr>
            <p:cNvPr id="44" name="BlokTextu 43"/>
            <p:cNvSpPr txBox="1"/>
            <p:nvPr/>
          </p:nvSpPr>
          <p:spPr>
            <a:xfrm>
              <a:off x="8348107" y="5609227"/>
              <a:ext cx="980332" cy="4981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Hour</a:t>
              </a:r>
              <a:endParaRPr lang="sk-SK" sz="1400" dirty="0"/>
            </a:p>
          </p:txBody>
        </p:sp>
        <p:sp>
          <p:nvSpPr>
            <p:cNvPr id="45" name="BlokTextu 44"/>
            <p:cNvSpPr txBox="1"/>
            <p:nvPr/>
          </p:nvSpPr>
          <p:spPr>
            <a:xfrm>
              <a:off x="6830605" y="5609227"/>
              <a:ext cx="822539" cy="4981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Day</a:t>
              </a:r>
              <a:endParaRPr lang="sk-SK" sz="1400" dirty="0"/>
            </a:p>
          </p:txBody>
        </p:sp>
        <p:sp>
          <p:nvSpPr>
            <p:cNvPr id="46" name="BlokTextu 45"/>
            <p:cNvSpPr txBox="1"/>
            <p:nvPr/>
          </p:nvSpPr>
          <p:spPr>
            <a:xfrm>
              <a:off x="9584917" y="5609227"/>
              <a:ext cx="1409477" cy="4981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Minutes</a:t>
              </a:r>
              <a:endParaRPr lang="sk-SK" sz="1400" dirty="0"/>
            </a:p>
          </p:txBody>
        </p:sp>
        <p:sp>
          <p:nvSpPr>
            <p:cNvPr id="47" name="Ovál 46"/>
            <p:cNvSpPr/>
            <p:nvPr/>
          </p:nvSpPr>
          <p:spPr>
            <a:xfrm>
              <a:off x="9058454" y="4452871"/>
              <a:ext cx="878747" cy="8325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48" name="Ovál 47"/>
            <p:cNvSpPr/>
            <p:nvPr/>
          </p:nvSpPr>
          <p:spPr>
            <a:xfrm>
              <a:off x="8178380" y="3634326"/>
              <a:ext cx="878747" cy="8325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49" name="Ovál 48"/>
            <p:cNvSpPr/>
            <p:nvPr/>
          </p:nvSpPr>
          <p:spPr>
            <a:xfrm>
              <a:off x="7058550" y="2597746"/>
              <a:ext cx="878747" cy="8325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50" name="Ovál 49"/>
            <p:cNvSpPr/>
            <p:nvPr/>
          </p:nvSpPr>
          <p:spPr>
            <a:xfrm>
              <a:off x="2449997" y="3998483"/>
              <a:ext cx="878747" cy="8325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cxnSp>
          <p:nvCxnSpPr>
            <p:cNvPr id="51" name="Rovná spojnica 50"/>
            <p:cNvCxnSpPr>
              <a:stCxn id="44" idx="0"/>
              <a:endCxn id="47" idx="3"/>
            </p:cNvCxnSpPr>
            <p:nvPr/>
          </p:nvCxnSpPr>
          <p:spPr>
            <a:xfrm flipV="1">
              <a:off x="8838273" y="5163466"/>
              <a:ext cx="348871" cy="44576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Rovná spojnica 51"/>
            <p:cNvCxnSpPr>
              <a:stCxn id="47" idx="5"/>
              <a:endCxn id="46" idx="0"/>
            </p:cNvCxnSpPr>
            <p:nvPr/>
          </p:nvCxnSpPr>
          <p:spPr>
            <a:xfrm>
              <a:off x="9808512" y="5163466"/>
              <a:ext cx="481145" cy="44576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Rovná spojnica 52"/>
            <p:cNvCxnSpPr>
              <a:stCxn id="48" idx="3"/>
              <a:endCxn id="45" idx="0"/>
            </p:cNvCxnSpPr>
            <p:nvPr/>
          </p:nvCxnSpPr>
          <p:spPr>
            <a:xfrm flipH="1">
              <a:off x="7241874" y="4344920"/>
              <a:ext cx="1065197" cy="12643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Rovná spojnica 53"/>
            <p:cNvCxnSpPr>
              <a:stCxn id="48" idx="5"/>
              <a:endCxn id="47" idx="1"/>
            </p:cNvCxnSpPr>
            <p:nvPr/>
          </p:nvCxnSpPr>
          <p:spPr>
            <a:xfrm>
              <a:off x="8928437" y="4344920"/>
              <a:ext cx="258707" cy="22987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Rovná spojnica 54"/>
            <p:cNvCxnSpPr>
              <a:stCxn id="48" idx="1"/>
              <a:endCxn id="49" idx="5"/>
            </p:cNvCxnSpPr>
            <p:nvPr/>
          </p:nvCxnSpPr>
          <p:spPr>
            <a:xfrm flipH="1" flipV="1">
              <a:off x="7808607" y="3308340"/>
              <a:ext cx="498463" cy="44790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Rovná spojnica 55"/>
            <p:cNvCxnSpPr>
              <a:stCxn id="49" idx="3"/>
              <a:endCxn id="58" idx="7"/>
            </p:cNvCxnSpPr>
            <p:nvPr/>
          </p:nvCxnSpPr>
          <p:spPr>
            <a:xfrm flipH="1">
              <a:off x="5886902" y="3308340"/>
              <a:ext cx="1300338" cy="113883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BlokTextu 56"/>
            <p:cNvSpPr txBox="1"/>
            <p:nvPr/>
          </p:nvSpPr>
          <p:spPr>
            <a:xfrm>
              <a:off x="4287963" y="5609223"/>
              <a:ext cx="1304053" cy="4981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Gender</a:t>
              </a:r>
              <a:endParaRPr lang="sk-SK" sz="1400" dirty="0"/>
            </a:p>
          </p:txBody>
        </p:sp>
        <p:sp>
          <p:nvSpPr>
            <p:cNvPr id="58" name="Ovál 57"/>
            <p:cNvSpPr/>
            <p:nvPr/>
          </p:nvSpPr>
          <p:spPr>
            <a:xfrm>
              <a:off x="5136845" y="4325252"/>
              <a:ext cx="878747" cy="8325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59" name="BlokTextu 58"/>
            <p:cNvSpPr txBox="1"/>
            <p:nvPr/>
          </p:nvSpPr>
          <p:spPr>
            <a:xfrm>
              <a:off x="5659376" y="5609223"/>
              <a:ext cx="825863" cy="4981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Age</a:t>
              </a:r>
              <a:endParaRPr lang="sk-SK" sz="1400" dirty="0"/>
            </a:p>
          </p:txBody>
        </p:sp>
        <p:sp>
          <p:nvSpPr>
            <p:cNvPr id="60" name="Ovál 59"/>
            <p:cNvSpPr/>
            <p:nvPr/>
          </p:nvSpPr>
          <p:spPr>
            <a:xfrm>
              <a:off x="5636749" y="1287242"/>
              <a:ext cx="878747" cy="8325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cxnSp>
          <p:nvCxnSpPr>
            <p:cNvPr id="61" name="Rovná spojnica 60"/>
            <p:cNvCxnSpPr>
              <a:stCxn id="57" idx="0"/>
              <a:endCxn id="58" idx="3"/>
            </p:cNvCxnSpPr>
            <p:nvPr/>
          </p:nvCxnSpPr>
          <p:spPr>
            <a:xfrm flipV="1">
              <a:off x="4939991" y="5035845"/>
              <a:ext cx="325544" cy="57337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Rovná spojnica 61"/>
            <p:cNvCxnSpPr>
              <a:stCxn id="59" idx="0"/>
              <a:endCxn id="58" idx="5"/>
            </p:cNvCxnSpPr>
            <p:nvPr/>
          </p:nvCxnSpPr>
          <p:spPr>
            <a:xfrm flipH="1" flipV="1">
              <a:off x="5886902" y="5035845"/>
              <a:ext cx="185405" cy="57337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BlokTextu 62"/>
            <p:cNvSpPr txBox="1"/>
            <p:nvPr/>
          </p:nvSpPr>
          <p:spPr>
            <a:xfrm>
              <a:off x="2805720" y="5622878"/>
              <a:ext cx="1292594" cy="4981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Section</a:t>
              </a:r>
              <a:endParaRPr lang="sk-SK" sz="1400" dirty="0"/>
            </a:p>
          </p:txBody>
        </p:sp>
        <p:cxnSp>
          <p:nvCxnSpPr>
            <p:cNvPr id="64" name="Rovná spojnica 63"/>
            <p:cNvCxnSpPr>
              <a:stCxn id="50" idx="5"/>
              <a:endCxn id="63" idx="0"/>
            </p:cNvCxnSpPr>
            <p:nvPr/>
          </p:nvCxnSpPr>
          <p:spPr>
            <a:xfrm>
              <a:off x="3200054" y="4709078"/>
              <a:ext cx="251964" cy="91380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Rovná spojnica 64"/>
            <p:cNvCxnSpPr/>
            <p:nvPr/>
          </p:nvCxnSpPr>
          <p:spPr>
            <a:xfrm flipH="1">
              <a:off x="2120066" y="4741509"/>
              <a:ext cx="458503" cy="9138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Rovná spojnica 65"/>
            <p:cNvCxnSpPr>
              <a:stCxn id="50" idx="7"/>
              <a:endCxn id="60" idx="3"/>
            </p:cNvCxnSpPr>
            <p:nvPr/>
          </p:nvCxnSpPr>
          <p:spPr>
            <a:xfrm flipV="1">
              <a:off x="3200054" y="1997836"/>
              <a:ext cx="2565385" cy="212256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Rovná spojnica 66"/>
            <p:cNvCxnSpPr>
              <a:stCxn id="60" idx="5"/>
              <a:endCxn id="49" idx="1"/>
            </p:cNvCxnSpPr>
            <p:nvPr/>
          </p:nvCxnSpPr>
          <p:spPr>
            <a:xfrm>
              <a:off x="6386806" y="1997836"/>
              <a:ext cx="800434" cy="7218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BlokTextu 67"/>
            <p:cNvSpPr txBox="1"/>
            <p:nvPr/>
          </p:nvSpPr>
          <p:spPr>
            <a:xfrm>
              <a:off x="1350235" y="5609224"/>
              <a:ext cx="1458752" cy="4981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ArticleID</a:t>
              </a:r>
              <a:endParaRPr lang="sk-SK" sz="1400" dirty="0"/>
            </a:p>
          </p:txBody>
        </p:sp>
        <p:sp>
          <p:nvSpPr>
            <p:cNvPr id="69" name="BlokTextu 68"/>
            <p:cNvSpPr txBox="1"/>
            <p:nvPr/>
          </p:nvSpPr>
          <p:spPr>
            <a:xfrm>
              <a:off x="4894734" y="6203340"/>
              <a:ext cx="10360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User Info</a:t>
              </a:r>
              <a:endParaRPr lang="sk-SK" dirty="0"/>
            </a:p>
          </p:txBody>
        </p:sp>
        <p:sp>
          <p:nvSpPr>
            <p:cNvPr id="70" name="BlokTextu 69"/>
            <p:cNvSpPr txBox="1"/>
            <p:nvPr/>
          </p:nvSpPr>
          <p:spPr>
            <a:xfrm>
              <a:off x="8255740" y="6203340"/>
              <a:ext cx="12220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Access info</a:t>
              </a:r>
              <a:endParaRPr lang="sk-SK" dirty="0"/>
            </a:p>
          </p:txBody>
        </p:sp>
        <p:sp>
          <p:nvSpPr>
            <p:cNvPr id="71" name="BlokTextu 70"/>
            <p:cNvSpPr txBox="1"/>
            <p:nvPr/>
          </p:nvSpPr>
          <p:spPr>
            <a:xfrm>
              <a:off x="2060543" y="6217899"/>
              <a:ext cx="1207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Article info</a:t>
              </a:r>
              <a:endParaRPr lang="sk-SK" dirty="0"/>
            </a:p>
          </p:txBody>
        </p:sp>
        <p:sp>
          <p:nvSpPr>
            <p:cNvPr id="72" name="Ľavá jednoduchá zátvorka 71"/>
            <p:cNvSpPr/>
            <p:nvPr/>
          </p:nvSpPr>
          <p:spPr>
            <a:xfrm rot="16200000">
              <a:off x="8731657" y="3891300"/>
              <a:ext cx="278489" cy="4203797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3" name="Ľavá jednoduchá zátvorka 72"/>
            <p:cNvSpPr/>
            <p:nvPr/>
          </p:nvSpPr>
          <p:spPr>
            <a:xfrm rot="16200000">
              <a:off x="5195509" y="4907426"/>
              <a:ext cx="275929" cy="2174105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4" name="Ľavá jednoduchá zátvorka 73"/>
            <p:cNvSpPr/>
            <p:nvPr/>
          </p:nvSpPr>
          <p:spPr>
            <a:xfrm rot="16200000">
              <a:off x="2546361" y="4641554"/>
              <a:ext cx="278489" cy="2703289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sp>
        <p:nvSpPr>
          <p:cNvPr id="78" name="Ovál 77"/>
          <p:cNvSpPr/>
          <p:nvPr/>
        </p:nvSpPr>
        <p:spPr>
          <a:xfrm>
            <a:off x="5808138" y="1504293"/>
            <a:ext cx="491706" cy="51435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80" name="Rovná spojnica 79"/>
          <p:cNvCxnSpPr>
            <a:stCxn id="78" idx="5"/>
            <a:endCxn id="21" idx="2"/>
          </p:cNvCxnSpPr>
          <p:nvPr/>
        </p:nvCxnSpPr>
        <p:spPr>
          <a:xfrm>
            <a:off x="6227835" y="1943326"/>
            <a:ext cx="2431128" cy="12365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Rovná spojnica 83"/>
          <p:cNvCxnSpPr>
            <a:stCxn id="60" idx="7"/>
            <a:endCxn id="78" idx="3"/>
          </p:cNvCxnSpPr>
          <p:nvPr/>
        </p:nvCxnSpPr>
        <p:spPr>
          <a:xfrm flipV="1">
            <a:off x="3260678" y="1943326"/>
            <a:ext cx="2619469" cy="10462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Rovná spojovacia šípka 89"/>
          <p:cNvCxnSpPr>
            <a:stCxn id="78" idx="0"/>
          </p:cNvCxnSpPr>
          <p:nvPr/>
        </p:nvCxnSpPr>
        <p:spPr>
          <a:xfrm flipV="1">
            <a:off x="6053991" y="728663"/>
            <a:ext cx="3909" cy="775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15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BABD-882E-498B-AA3D-0E64BD4FED99}" type="slidenum">
              <a:rPr lang="sk-SK" smtClean="0"/>
              <a:t>9</a:t>
            </a:fld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5330"/>
            <a:ext cx="12192000" cy="553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67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253</Words>
  <Application>Microsoft Office PowerPoint</Application>
  <PresentationFormat>Širokouhlá</PresentationFormat>
  <Paragraphs>69</Paragraphs>
  <Slides>9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Motív Office</vt:lpstr>
      <vt:lpstr>Application of Machine Learning for Sequential Data</vt:lpstr>
      <vt:lpstr>Problem</vt:lpstr>
      <vt:lpstr>Prezentácia programu PowerPoint</vt:lpstr>
      <vt:lpstr>Feature Learning </vt:lpstr>
      <vt:lpstr>Vision</vt:lpstr>
      <vt:lpstr>Recursive neural networks </vt:lpstr>
      <vt:lpstr> Architecture concept 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 Uherek</dc:creator>
  <cp:lastModifiedBy>Peter Uherek</cp:lastModifiedBy>
  <cp:revision>33</cp:revision>
  <dcterms:created xsi:type="dcterms:W3CDTF">2015-05-03T16:56:06Z</dcterms:created>
  <dcterms:modified xsi:type="dcterms:W3CDTF">2015-05-05T02:09:49Z</dcterms:modified>
</cp:coreProperties>
</file>