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  <p:sldId id="267" r:id="rId1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92839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9853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k"/>
              <a:t>The critical difference is the smallest difference between two measures (or a measure and a criterion) that you want to be able to detect. (For example, you may be interested in detecting a difference of at least 5 fixations.) </a:t>
            </a:r>
          </a:p>
          <a:p>
            <a:pPr lvl="0" rtl="0">
              <a:spcBef>
                <a:spcPts val="0"/>
              </a:spcBef>
              <a:buNone/>
            </a:pPr>
            <a:r>
              <a:rPr lang="sk"/>
              <a:t>The level of statistical confidence is the probability that the obtained result is not due to chance.</a:t>
            </a:r>
          </a:p>
          <a:p>
            <a:pPr lvl="0" rtl="0">
              <a:spcBef>
                <a:spcPts val="0"/>
              </a:spcBef>
              <a:buNone/>
            </a:pPr>
            <a:r>
              <a:rPr lang="sk"/>
              <a:t>The power of the test is the probability that a difference between measures (or between a measure and a criterion) will be detected if the difference exists.</a:t>
            </a:r>
          </a:p>
          <a:p>
            <a:pPr lvl="0">
              <a:spcBef>
                <a:spcPts val="0"/>
              </a:spcBef>
              <a:buNone/>
            </a:pPr>
            <a:r>
              <a:rPr lang="sk"/>
              <a:t>The variance of a continuous measure is the standard deviation squared. The variance of a binary measure is p*(1 - p), where p is the expected proportion. (For example, p = 0.7 indicates that 70% of participants are expected to do something, such as look at an ad.)</a:t>
            </a:r>
          </a:p>
        </p:txBody>
      </p:sp>
    </p:spTree>
    <p:extLst>
      <p:ext uri="{BB962C8B-B14F-4D97-AF65-F5344CB8AC3E}">
        <p14:creationId xmlns:p14="http://schemas.microsoft.com/office/powerpoint/2010/main" val="1359667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9645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3032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1924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3130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0663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5323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9260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5212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740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sk"/>
              <a:t>‹#›</a:t>
            </a:fld>
            <a:endParaRPr lang="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sk"/>
              <a:t>‹#›</a:t>
            </a:fld>
            <a:endParaRPr lang="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sk"/>
              <a:t>‹#›</a:t>
            </a:fld>
            <a:endParaRPr lang="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sk"/>
              <a:t>‹#›</a:t>
            </a:fld>
            <a:endParaRPr lang="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sk"/>
              <a:t>‹#›</a:t>
            </a:fld>
            <a:endParaRPr lang="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sk"/>
              <a:t>‹#›</a:t>
            </a:fld>
            <a:endParaRPr lang="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sk"/>
              <a:t>‹#›</a:t>
            </a:fld>
            <a:endParaRPr lang="sk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eit.com/eyetracking/methodology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INxce8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 sz="4000"/>
              <a:t>Príprava UX experimentu s využitím sledovania pohľadu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3786755"/>
            <a:ext cx="7772400" cy="147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sk"/>
              <a:t>(Nie zas až tak) ľahké intro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sk"/>
              <a:t>Robo Móro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0" y="6108425"/>
            <a:ext cx="3747900" cy="68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sk" sz="2000">
                <a:solidFill>
                  <a:schemeClr val="dk2"/>
                </a:solidFill>
              </a:rPr>
              <a:t>11.4.2015</a:t>
            </a:r>
          </a:p>
          <a:p>
            <a:pPr>
              <a:spcBef>
                <a:spcPts val="0"/>
              </a:spcBef>
              <a:buNone/>
            </a:pPr>
            <a:r>
              <a:rPr lang="sk" sz="2000">
                <a:solidFill>
                  <a:schemeClr val="dk2"/>
                </a:solidFill>
              </a:rPr>
              <a:t>17. Pewe Ontožúr, Gabčíkovo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 dirty="0"/>
              <a:t>Počet účastníkov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pôvod čísla 30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Pernice, K., Nielsen, J.: </a:t>
            </a:r>
            <a:r>
              <a:rPr lang="sk" u="sng" dirty="0">
                <a:solidFill>
                  <a:schemeClr val="hlink"/>
                </a:solidFill>
                <a:hlinkClick r:id="rId3"/>
              </a:rPr>
              <a:t>How to Conduct Eyetracking Studies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vizuálne porovnávanie podobnosti heat map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závisí od rôznych parametrov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i="1" dirty="0"/>
              <a:t>kvalitatívne štúdie</a:t>
            </a:r>
            <a:r>
              <a:rPr lang="sk" dirty="0"/>
              <a:t>: odhaliteľnosť chyby, pravdepodbnosť odhalenia chyby (s danou mierou odhaliteľnosti)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i="1" dirty="0"/>
              <a:t>kvantitatívne štúdie</a:t>
            </a:r>
            <a:r>
              <a:rPr lang="sk" dirty="0"/>
              <a:t>: kritický rozdiel medzi dvomi meraniami, želaný stupeň istoty, želaná sila testu, očakávaná variancia nameraných hodnôt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často naopak: mám N účastníkov, aké signifikantné sú moje výsledky?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" dirty="0"/>
              <a:t>Počet </a:t>
            </a:r>
            <a:r>
              <a:rPr lang="sk" dirty="0" smtClean="0"/>
              <a:t>účastníkov</a:t>
            </a:r>
            <a:r>
              <a:rPr lang="en-US" dirty="0" smtClean="0"/>
              <a:t> v </a:t>
            </a:r>
            <a:r>
              <a:rPr lang="en-US" dirty="0" err="1" smtClean="0"/>
              <a:t>kvalitat</a:t>
            </a:r>
            <a:r>
              <a:rPr lang="sk-SK" dirty="0" err="1" smtClean="0"/>
              <a:t>ívnej</a:t>
            </a:r>
            <a:r>
              <a:rPr lang="sk-SK" dirty="0" smtClean="0"/>
              <a:t> štúdii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6729"/>
            <a:ext cx="9144000" cy="485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9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" dirty="0"/>
              <a:t>Počet </a:t>
            </a:r>
            <a:r>
              <a:rPr lang="sk" dirty="0" smtClean="0"/>
              <a:t>účastníkov</a:t>
            </a:r>
            <a:r>
              <a:rPr lang="en-US" dirty="0" smtClean="0"/>
              <a:t> v </a:t>
            </a:r>
            <a:r>
              <a:rPr lang="en-US" dirty="0" err="1" smtClean="0"/>
              <a:t>kvalitat</a:t>
            </a:r>
            <a:r>
              <a:rPr lang="sk-SK" dirty="0" err="1" smtClean="0"/>
              <a:t>ívnej</a:t>
            </a:r>
            <a:r>
              <a:rPr lang="sk-SK" dirty="0" smtClean="0"/>
              <a:t> štúdii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2786"/>
            <a:ext cx="9144000" cy="471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97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/>
              <a:t>Zhrnutie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eye tracking nie je vhodný/potrebný pre všetky typy problémov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ale dá sa použiť aj mimo UX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napr. získavanie spätnej väzby, rozpoznávanie prečítaného textu, ...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treba spraviť veľa rozhodnotí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cieľ experimentu -&gt; výskumné otázky a hypotézy -&gt; metriky -&gt; spôsob prezentácie stimulov -&gt; výber účastníkov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treba plánovať dopredu: </a:t>
            </a:r>
            <a:r>
              <a:rPr lang="sk" u="sng" dirty="0">
                <a:solidFill>
                  <a:schemeClr val="hlink"/>
                </a:solidFill>
                <a:hlinkClick r:id="rId3"/>
              </a:rPr>
              <a:t>http://goo.gl/INxce8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19100">
              <a:buFont typeface="Arial"/>
              <a:buChar char="●"/>
            </a:pPr>
            <a:r>
              <a:rPr lang="en-US" dirty="0" err="1"/>
              <a:t>Bojko</a:t>
            </a:r>
            <a:r>
              <a:rPr lang="en-US" dirty="0"/>
              <a:t>, A.: Eye Tracking the User Experience: A </a:t>
            </a:r>
            <a:r>
              <a:rPr lang="en-US" dirty="0" err="1"/>
              <a:t>Pratical</a:t>
            </a:r>
            <a:r>
              <a:rPr lang="en-US" dirty="0"/>
              <a:t> Guide to Research. Rosenfeld Media. p. 243 (2013).</a:t>
            </a:r>
            <a:endParaRPr lang="sk-SK" dirty="0"/>
          </a:p>
          <a:p>
            <a:pPr marL="457200" indent="-419100">
              <a:buFont typeface="Arial"/>
              <a:buChar char="●"/>
            </a:pPr>
            <a:r>
              <a:rPr lang="en-US" dirty="0" err="1"/>
              <a:t>Suaro</a:t>
            </a:r>
            <a:r>
              <a:rPr lang="en-US" dirty="0"/>
              <a:t>, J., Lewis, J.R.: Quantifying the User Experience: Practical Statistics for User Research. Morgan Kaufmann. p. 312 (2012).</a:t>
            </a:r>
          </a:p>
        </p:txBody>
      </p:sp>
    </p:spTree>
    <p:extLst>
      <p:ext uri="{BB962C8B-B14F-4D97-AF65-F5344CB8AC3E}">
        <p14:creationId xmlns:p14="http://schemas.microsoft.com/office/powerpoint/2010/main" val="262363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/>
              <a:t>Niekoľko mylných predstáv na úvod...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chcem použiť eye-tracking: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aby som vedel, kam sa ľudia pozerajú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aby som sa dozvedel niečo nové o systéme/používateľoch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eye tracking = heat mapy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na odhalenie UX problémov potrebujem 5 ľudí (účastníkov experimentu)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pri štúdii s eye-trackerom potrebujem cca. 30 ľudí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45" name="Shape 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1000"/>
            <a:ext cx="9144000" cy="6144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/>
              <a:t>Kedy použiť eye-tracking</a:t>
            </a:r>
          </a:p>
        </p:txBody>
      </p:sp>
      <p:sp>
        <p:nvSpPr>
          <p:cNvPr id="51" name="Shape 51"/>
          <p:cNvSpPr/>
          <p:nvPr/>
        </p:nvSpPr>
        <p:spPr>
          <a:xfrm>
            <a:off x="2172300" y="1700525"/>
            <a:ext cx="4799399" cy="1308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sk" sz="2400"/>
              <a:t>Pomôže mi eye-tracking získať informácie/znalosti potrebné vzhľadom na ciele experimentu?</a:t>
            </a:r>
          </a:p>
        </p:txBody>
      </p:sp>
      <p:sp>
        <p:nvSpPr>
          <p:cNvPr id="52" name="Shape 52"/>
          <p:cNvSpPr/>
          <p:nvPr/>
        </p:nvSpPr>
        <p:spPr>
          <a:xfrm>
            <a:off x="232625" y="3497500"/>
            <a:ext cx="4799399" cy="1469699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sk" sz="2400"/>
              <a:t>Je to najjednoduchšia metóda?</a:t>
            </a:r>
          </a:p>
          <a:p>
            <a:pPr algn="ctr" rtl="0">
              <a:spcBef>
                <a:spcPts val="0"/>
              </a:spcBef>
              <a:buNone/>
            </a:pPr>
            <a:r>
              <a:rPr lang="sk" sz="2400" b="1"/>
              <a:t>ALEBO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sk" sz="2400"/>
              <a:t>Potrebujem lepšie “predať” výsledky experimentu?</a:t>
            </a:r>
          </a:p>
        </p:txBody>
      </p:sp>
      <p:cxnSp>
        <p:nvCxnSpPr>
          <p:cNvPr id="53" name="Shape 53"/>
          <p:cNvCxnSpPr>
            <a:stCxn id="51" idx="1"/>
          </p:cNvCxnSpPr>
          <p:nvPr/>
        </p:nvCxnSpPr>
        <p:spPr>
          <a:xfrm flipH="1">
            <a:off x="1286700" y="2354975"/>
            <a:ext cx="885600" cy="1146900"/>
          </a:xfrm>
          <a:prstGeom prst="bentConnector2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4" name="Shape 54"/>
          <p:cNvSpPr txBox="1"/>
          <p:nvPr/>
        </p:nvSpPr>
        <p:spPr>
          <a:xfrm>
            <a:off x="400950" y="2606825"/>
            <a:ext cx="885599" cy="40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sk" sz="2400" b="1"/>
              <a:t>áno</a:t>
            </a:r>
          </a:p>
        </p:txBody>
      </p:sp>
      <p:sp>
        <p:nvSpPr>
          <p:cNvPr id="55" name="Shape 55"/>
          <p:cNvSpPr/>
          <p:nvPr/>
        </p:nvSpPr>
        <p:spPr>
          <a:xfrm>
            <a:off x="1611025" y="5468950"/>
            <a:ext cx="1230599" cy="1143000"/>
          </a:xfrm>
          <a:prstGeom prst="ellipse">
            <a:avLst/>
          </a:prstGeom>
          <a:solidFill>
            <a:srgbClr val="6AA84F"/>
          </a:solidFill>
          <a:ln w="19050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 sz="2400"/>
              <a:t>ÁNO</a:t>
            </a:r>
          </a:p>
        </p:txBody>
      </p:sp>
      <p:sp>
        <p:nvSpPr>
          <p:cNvPr id="56" name="Shape 56"/>
          <p:cNvSpPr/>
          <p:nvPr/>
        </p:nvSpPr>
        <p:spPr>
          <a:xfrm>
            <a:off x="6182525" y="5468950"/>
            <a:ext cx="1230599" cy="1143000"/>
          </a:xfrm>
          <a:prstGeom prst="ellipse">
            <a:avLst/>
          </a:prstGeom>
          <a:solidFill>
            <a:srgbClr val="CC0000"/>
          </a:solidFill>
          <a:ln w="19050" cap="flat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k" sz="2400"/>
              <a:t> NIE</a:t>
            </a:r>
          </a:p>
        </p:txBody>
      </p:sp>
      <p:cxnSp>
        <p:nvCxnSpPr>
          <p:cNvPr id="57" name="Shape 57"/>
          <p:cNvCxnSpPr>
            <a:endCxn id="55" idx="2"/>
          </p:cNvCxnSpPr>
          <p:nvPr/>
        </p:nvCxnSpPr>
        <p:spPr>
          <a:xfrm rot="-5400000" flipH="1">
            <a:off x="923275" y="5352699"/>
            <a:ext cx="1050900" cy="324600"/>
          </a:xfrm>
          <a:prstGeom prst="bentConnector2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8" name="Shape 58"/>
          <p:cNvCxnSpPr>
            <a:stCxn id="51" idx="3"/>
            <a:endCxn id="56" idx="6"/>
          </p:cNvCxnSpPr>
          <p:nvPr/>
        </p:nvCxnSpPr>
        <p:spPr>
          <a:xfrm>
            <a:off x="6971699" y="2354975"/>
            <a:ext cx="441300" cy="3685500"/>
          </a:xfrm>
          <a:prstGeom prst="bentConnector3">
            <a:avLst>
              <a:gd name="adj1" fmla="val 153988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9" name="Shape 59"/>
          <p:cNvCxnSpPr>
            <a:stCxn id="52" idx="3"/>
            <a:endCxn id="56" idx="2"/>
          </p:cNvCxnSpPr>
          <p:nvPr/>
        </p:nvCxnSpPr>
        <p:spPr>
          <a:xfrm>
            <a:off x="5032024" y="4232349"/>
            <a:ext cx="1150500" cy="1808100"/>
          </a:xfrm>
          <a:prstGeom prst="bentConnector3">
            <a:avLst>
              <a:gd name="adj1" fmla="val 50000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0" name="Shape 60"/>
          <p:cNvSpPr txBox="1"/>
          <p:nvPr/>
        </p:nvSpPr>
        <p:spPr>
          <a:xfrm>
            <a:off x="400950" y="5369925"/>
            <a:ext cx="885599" cy="40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sk" sz="2400" b="1"/>
              <a:t>áno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7722900" y="2606825"/>
            <a:ext cx="885599" cy="40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k" sz="2400" b="1"/>
              <a:t>nie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5668825" y="4586950"/>
            <a:ext cx="885599" cy="40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k" sz="2400" b="1"/>
              <a:t>nie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/>
              <a:t>Na aké typy problémov (UX štúdií) je vhodný eye-tracking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b="1" dirty="0"/>
              <a:t>Kvalitatívny výskum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b="1" dirty="0"/>
              <a:t>detekcia problémov použiteľnosti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nezrozumiteľné názvy odkazov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problém odlíšiť odkaz od ostatného textu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zamieňanie navigácie s reklamou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b="1" dirty="0"/>
              <a:t>vysvetlenie problémov použiteľnosti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prečo spravili účastníci experimentu nesprávnu akciu?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prečo vykonanie správnej akcie trvalo dlhšie ako bolo očakávané?</a:t>
            </a:r>
          </a:p>
          <a:p>
            <a:pPr marL="1371600" lvl="2" indent="-38100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prečo účastníci experimentu neboli schopní získať nejakú informáciu?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k"/>
              <a:t>Na aké typy problémov (UX štúdií) je vhodný eye-tracking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b="1" dirty="0"/>
              <a:t>Kvantitatívny výskum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b="1" dirty="0"/>
              <a:t>rozdiely vo výkone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za ako dlho nájde používateľ želaný objekt (napr. odkaz)?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za ako dlho používateľ zistí, že ide o želaný objekt (napr. odkaz)?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je nejaký rozdiel v mentálnej záťaži používateľov?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b="1" dirty="0"/>
              <a:t>rozdiely v atraktívnosti (pútavosti)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ktorá webová stránka je najzaujímavejšia?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ktorý produkt si zákazník všimne prvý?</a:t>
            </a:r>
          </a:p>
          <a:p>
            <a:pPr marL="1371600" lvl="2" indent="-3810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sk" dirty="0"/>
              <a:t>ktorá reklama vyvolá najväčšiu emociálnu odozvu?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/>
              <a:t>Metriky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0934" y="1657088"/>
            <a:ext cx="1368152" cy="646331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príťažlivosť zaujímavosť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2132" y="4790018"/>
            <a:ext cx="1361689" cy="369332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výkon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12294" y="793574"/>
            <a:ext cx="1623755" cy="369332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všimnuteľnosť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949009" y="1810978"/>
            <a:ext cx="1368152" cy="338554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záujem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53181" y="2531058"/>
            <a:ext cx="1368152" cy="584775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emocionálne vzrušenie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53181" y="3704672"/>
            <a:ext cx="1482168" cy="338554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duševná záťaž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52481" y="4250539"/>
            <a:ext cx="1483568" cy="584775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kognitívne spracovanie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52481" y="5042627"/>
            <a:ext cx="1517358" cy="584775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nájditeľnosť</a:t>
            </a: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cieľa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12294" y="6017342"/>
            <a:ext cx="1797731" cy="584775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rozpoznateľnosť cieľa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33502" y="2654168"/>
            <a:ext cx="1728192" cy="338554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polomer zreničky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33502" y="3704672"/>
            <a:ext cx="1728192" cy="338554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polomer zreničky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81474" y="4373649"/>
            <a:ext cx="2232248" cy="338554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priemerná doba fixácie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28918" y="562741"/>
            <a:ext cx="3548468" cy="830997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participantov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ktor</a:t>
            </a: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í si všimli AOI,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počet fixácií pred prvou fixáciou na AOI,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čas do prvej fixácie na AOI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34425" y="1564756"/>
            <a:ext cx="3548468" cy="830997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počet fixácií na AOI,</a:t>
            </a:r>
            <a:b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celkový čas návštev na AOI,</a:t>
            </a:r>
            <a:b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</a:t>
            </a: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čas stráveného na AOI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4821" y="4919515"/>
            <a:ext cx="3548468" cy="830997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čas do prvej fixácie na AOI,</a:t>
            </a:r>
            <a:b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počet fixácií pre prvou fixáciou na AOI,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dĺžka trajektórie oka pred AOI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34425" y="5894230"/>
            <a:ext cx="3548468" cy="830997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rgbClr val="1F497D">
                <a:lumMod val="7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čas od prvej fixácie do kliku na AOI,</a:t>
            </a:r>
            <a:b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počet návštev pred kliknutím na AOI,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počet fixácií po nájdení AOI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0" name="Straight Connector 49"/>
          <p:cNvCxnSpPr>
            <a:stCxn id="34" idx="3"/>
            <a:endCxn id="36" idx="1"/>
          </p:cNvCxnSpPr>
          <p:nvPr/>
        </p:nvCxnSpPr>
        <p:spPr>
          <a:xfrm flipV="1">
            <a:off x="2089086" y="978240"/>
            <a:ext cx="723208" cy="1002014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51" name="Straight Connector 50"/>
          <p:cNvCxnSpPr>
            <a:stCxn id="34" idx="3"/>
            <a:endCxn id="37" idx="1"/>
          </p:cNvCxnSpPr>
          <p:nvPr/>
        </p:nvCxnSpPr>
        <p:spPr>
          <a:xfrm>
            <a:off x="2089086" y="1980254"/>
            <a:ext cx="859923" cy="1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52" name="Straight Connector 51"/>
          <p:cNvCxnSpPr>
            <a:stCxn id="34" idx="3"/>
            <a:endCxn id="38" idx="1"/>
          </p:cNvCxnSpPr>
          <p:nvPr/>
        </p:nvCxnSpPr>
        <p:spPr>
          <a:xfrm>
            <a:off x="2089086" y="1980254"/>
            <a:ext cx="864095" cy="843192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53" name="Straight Connector 52"/>
          <p:cNvCxnSpPr>
            <a:stCxn id="36" idx="3"/>
            <a:endCxn id="46" idx="1"/>
          </p:cNvCxnSpPr>
          <p:nvPr/>
        </p:nvCxnSpPr>
        <p:spPr>
          <a:xfrm>
            <a:off x="4436049" y="978240"/>
            <a:ext cx="692869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54" name="Straight Connector 53"/>
          <p:cNvCxnSpPr>
            <a:stCxn id="37" idx="3"/>
            <a:endCxn id="47" idx="1"/>
          </p:cNvCxnSpPr>
          <p:nvPr/>
        </p:nvCxnSpPr>
        <p:spPr>
          <a:xfrm>
            <a:off x="4317161" y="1980255"/>
            <a:ext cx="817264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55" name="Straight Connector 54"/>
          <p:cNvCxnSpPr>
            <a:stCxn id="38" idx="3"/>
            <a:endCxn id="43" idx="1"/>
          </p:cNvCxnSpPr>
          <p:nvPr/>
        </p:nvCxnSpPr>
        <p:spPr>
          <a:xfrm flipV="1">
            <a:off x="4321333" y="2823445"/>
            <a:ext cx="1512169" cy="1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56" name="Straight Connector 55"/>
          <p:cNvCxnSpPr>
            <a:stCxn id="35" idx="3"/>
            <a:endCxn id="39" idx="1"/>
          </p:cNvCxnSpPr>
          <p:nvPr/>
        </p:nvCxnSpPr>
        <p:spPr>
          <a:xfrm flipV="1">
            <a:off x="2053821" y="3873949"/>
            <a:ext cx="899360" cy="1100735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  <p:cxnSp>
        <p:nvCxnSpPr>
          <p:cNvPr id="57" name="Straight Connector 56"/>
          <p:cNvCxnSpPr>
            <a:stCxn id="35" idx="3"/>
            <a:endCxn id="40" idx="1"/>
          </p:cNvCxnSpPr>
          <p:nvPr/>
        </p:nvCxnSpPr>
        <p:spPr>
          <a:xfrm flipV="1">
            <a:off x="2053821" y="4542927"/>
            <a:ext cx="898660" cy="431757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  <p:cxnSp>
        <p:nvCxnSpPr>
          <p:cNvPr id="58" name="Straight Connector 57"/>
          <p:cNvCxnSpPr>
            <a:stCxn id="35" idx="3"/>
            <a:endCxn id="41" idx="1"/>
          </p:cNvCxnSpPr>
          <p:nvPr/>
        </p:nvCxnSpPr>
        <p:spPr>
          <a:xfrm>
            <a:off x="2053821" y="4974684"/>
            <a:ext cx="898660" cy="360331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  <p:cxnSp>
        <p:nvCxnSpPr>
          <p:cNvPr id="59" name="Straight Connector 58"/>
          <p:cNvCxnSpPr>
            <a:stCxn id="35" idx="3"/>
            <a:endCxn id="42" idx="1"/>
          </p:cNvCxnSpPr>
          <p:nvPr/>
        </p:nvCxnSpPr>
        <p:spPr>
          <a:xfrm>
            <a:off x="2053821" y="4974684"/>
            <a:ext cx="758473" cy="1335046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  <p:cxnSp>
        <p:nvCxnSpPr>
          <p:cNvPr id="60" name="Straight Connector 59"/>
          <p:cNvCxnSpPr>
            <a:stCxn id="39" idx="3"/>
            <a:endCxn id="44" idx="1"/>
          </p:cNvCxnSpPr>
          <p:nvPr/>
        </p:nvCxnSpPr>
        <p:spPr>
          <a:xfrm>
            <a:off x="4435349" y="3873949"/>
            <a:ext cx="1398153" cy="0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  <p:cxnSp>
        <p:nvCxnSpPr>
          <p:cNvPr id="61" name="Straight Connector 60"/>
          <p:cNvCxnSpPr>
            <a:stCxn id="40" idx="3"/>
            <a:endCxn id="45" idx="1"/>
          </p:cNvCxnSpPr>
          <p:nvPr/>
        </p:nvCxnSpPr>
        <p:spPr>
          <a:xfrm flipV="1">
            <a:off x="4436049" y="4542926"/>
            <a:ext cx="1145425" cy="1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  <p:cxnSp>
        <p:nvCxnSpPr>
          <p:cNvPr id="62" name="Straight Connector 61"/>
          <p:cNvCxnSpPr>
            <a:stCxn id="41" idx="3"/>
            <a:endCxn id="48" idx="1"/>
          </p:cNvCxnSpPr>
          <p:nvPr/>
        </p:nvCxnSpPr>
        <p:spPr>
          <a:xfrm flipV="1">
            <a:off x="4469839" y="5335014"/>
            <a:ext cx="654982" cy="1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  <p:cxnSp>
        <p:nvCxnSpPr>
          <p:cNvPr id="63" name="Straight Connector 62"/>
          <p:cNvCxnSpPr>
            <a:stCxn id="42" idx="3"/>
            <a:endCxn id="49" idx="1"/>
          </p:cNvCxnSpPr>
          <p:nvPr/>
        </p:nvCxnSpPr>
        <p:spPr>
          <a:xfrm flipV="1">
            <a:off x="4610025" y="6309729"/>
            <a:ext cx="524400" cy="1"/>
          </a:xfrm>
          <a:prstGeom prst="line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"/>
              <a:t>Príprava a prezentácia stimulov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stimul = niečo, čo je vnímané zmyslami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webová stránka, mobilná aplikácia, ...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rovnaká úroveň podrobnosti (vernosti)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jedna skupina vs. viaceré skupiny účastníkov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i="1" dirty="0"/>
              <a:t>jedna skupina</a:t>
            </a:r>
            <a:r>
              <a:rPr lang="sk" dirty="0"/>
              <a:t>: dlhšie sedenia, vplyv poradia stimulov, menej účastníkov, možnosť účastníkov porovnávať rôzne varianty (stimuly)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i="1" dirty="0"/>
              <a:t>viaceré skupiny</a:t>
            </a:r>
            <a:r>
              <a:rPr lang="sk" dirty="0"/>
              <a:t>: kratšie sedenia, eliminuje vplyv stimulov, väčší počet účastníkov, nemožnosť porovnať stimuly navzájom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k"/>
              <a:t>Príprava a prezentácia stimulov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poradie stimulov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vyvažovanie poradie (úplné, čiastočné) - 3 stimuly (internetbankingové systémy): 6 usporiadaní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dirty="0"/>
              <a:t>randomizacia poradia - ak je stimulov príliš veľa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sk" dirty="0"/>
              <a:t>verbálny protokol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i="1" dirty="0"/>
              <a:t>súbežný</a:t>
            </a:r>
            <a:r>
              <a:rPr lang="sk" dirty="0"/>
              <a:t>: kratšie sedenia, ale môže ovplyvniť namerané metriky alebo správanie účastníkov, napr. dlhšie časy fixácií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sk" i="1" dirty="0"/>
              <a:t>retrospektívny</a:t>
            </a:r>
            <a:r>
              <a:rPr lang="sk" dirty="0"/>
              <a:t> (s pomocou </a:t>
            </a:r>
            <a:r>
              <a:rPr lang="en-US" dirty="0" err="1" smtClean="0"/>
              <a:t>videa</a:t>
            </a:r>
            <a:r>
              <a:rPr lang="en-US" dirty="0" smtClean="0"/>
              <a:t> a </a:t>
            </a:r>
            <a:r>
              <a:rPr lang="sk" dirty="0" smtClean="0"/>
              <a:t>zobrazenia </a:t>
            </a:r>
            <a:r>
              <a:rPr lang="sk" dirty="0"/>
              <a:t>pohľadu): 2x dlhšie sedenia, účastníci môžu zabudnúť, čo robili/prečo, nemalo by ovplyvniť namerané metriky</a:t>
            </a: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build="p"/>
    </p:bld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808</Words>
  <Application>Microsoft Office PowerPoint</Application>
  <PresentationFormat>Prezentácia na obrazovke (4:3)</PresentationFormat>
  <Paragraphs>103</Paragraphs>
  <Slides>14</Slides>
  <Notes>11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simple-light</vt:lpstr>
      <vt:lpstr>Príprava UX experimentu s využitím sledovania pohľadu</vt:lpstr>
      <vt:lpstr>Niekoľko mylných predstáv na úvod...</vt:lpstr>
      <vt:lpstr>Prezentácia programu PowerPoint</vt:lpstr>
      <vt:lpstr>Kedy použiť eye-tracking</vt:lpstr>
      <vt:lpstr>Na aké typy problémov (UX štúdií) je vhodný eye-tracking</vt:lpstr>
      <vt:lpstr>Na aké typy problémov (UX štúdií) je vhodný eye-tracking</vt:lpstr>
      <vt:lpstr>Metriky</vt:lpstr>
      <vt:lpstr>Príprava a prezentácia stimulov</vt:lpstr>
      <vt:lpstr>Príprava a prezentácia stimulov</vt:lpstr>
      <vt:lpstr>Počet účastníkov</vt:lpstr>
      <vt:lpstr>Počet účastníkov v kvalitatívnej štúdii</vt:lpstr>
      <vt:lpstr>Počet účastníkov v kvalitatívnej štúdii</vt:lpstr>
      <vt:lpstr>Zhrnutie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Príprava UX experimentu s využitím sledovania pohľadu</dc:title>
  <dc:creator>Jancatova</dc:creator>
  <cp:lastModifiedBy>Jancatova</cp:lastModifiedBy>
  <cp:revision>5</cp:revision>
  <dcterms:modified xsi:type="dcterms:W3CDTF">2016-01-15T09:53:29Z</dcterms:modified>
</cp:coreProperties>
</file>