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74" r:id="rId7"/>
    <p:sldId id="266" r:id="rId8"/>
    <p:sldId id="269" r:id="rId9"/>
    <p:sldId id="275" r:id="rId10"/>
    <p:sldId id="277" r:id="rId11"/>
    <p:sldId id="27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2D3F1-8FEB-4E9A-A900-E7483CD65778}" type="datetimeFigureOut">
              <a:rPr lang="sk-SK" smtClean="0"/>
              <a:pPr/>
              <a:t>26. 3. 2013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793793-597E-445C-836D-BA1AC4A87DF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7474/db/data/node/456&amp;depth=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</a:t>
            </a:r>
            <a:br>
              <a:rPr lang="en-US" dirty="0" smtClean="0"/>
            </a:br>
            <a:r>
              <a:rPr lang="en-US" dirty="0" smtClean="0"/>
              <a:t>Algorithms and Databases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</a:t>
            </a:r>
            <a:r>
              <a:rPr lang="sk-SK" dirty="0" err="1" smtClean="0"/>
              <a:t>šan</a:t>
            </a:r>
            <a:r>
              <a:rPr lang="sk-SK" dirty="0" smtClean="0"/>
              <a:t> </a:t>
            </a:r>
            <a:r>
              <a:rPr lang="sk-SK" dirty="0" err="1" smtClean="0"/>
              <a:t>Zeleník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Neo4J </a:t>
            </a:r>
            <a:r>
              <a:rPr lang="en-US" dirty="0" err="1" smtClean="0"/>
              <a:t>Plugin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5488"/>
            <a:ext cx="8153400" cy="4495800"/>
          </a:xfrm>
        </p:spPr>
        <p:txBody>
          <a:bodyPr>
            <a:noAutofit/>
          </a:bodyPr>
          <a:lstStyle/>
          <a:p>
            <a:pPr fontAlgn="base">
              <a:lnSpc>
                <a:spcPts val="1200"/>
              </a:lnSpc>
              <a:buNone/>
            </a:pP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public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class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ShortestPath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extends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ServerPlugin</a:t>
            </a: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{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@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Description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 "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Find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the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shortest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between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two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nodes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." )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@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PluginTarget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Node.class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public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Iterable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&lt;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&gt;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shortestPath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(@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Source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Node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source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,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    @Parameter(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name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"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target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" )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Node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target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,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    @Parameter(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name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"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types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",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optional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true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String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[]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types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,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    @Parameter(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name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"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depth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",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optional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true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Integer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depth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 {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if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types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null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 </a:t>
            </a: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e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Traversal.expanderForAllTypes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();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else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{</a:t>
            </a:r>
            <a:r>
              <a:rPr lang="en-US" sz="1800" dirty="0" smtClean="0">
                <a:latin typeface="Aparajita" pitchFamily="34" charset="0"/>
                <a:cs typeface="Aparajita" pitchFamily="34" charset="0"/>
              </a:rPr>
              <a:t> e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Traversal.emptyExpander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();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for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int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i = 0; i &lt;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types.length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; i++ )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expander.add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DynamicRelationshipType.withName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types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[i] ) );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}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PathFinder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&lt;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&gt;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shortestPath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GraphAlgoFactory.shortestPath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expander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,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depth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==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null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? 4 :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depth.intValue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() );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    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return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shortestPath.findAllPaths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(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source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, </a:t>
            </a:r>
            <a:r>
              <a:rPr lang="sk-SK" sz="1800" dirty="0" err="1" smtClean="0">
                <a:latin typeface="Aparajita" pitchFamily="34" charset="0"/>
                <a:cs typeface="Aparajita" pitchFamily="34" charset="0"/>
              </a:rPr>
              <a:t>target</a:t>
            </a: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 );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    }</a:t>
            </a:r>
          </a:p>
          <a:p>
            <a:pPr fontAlgn="base">
              <a:lnSpc>
                <a:spcPts val="1200"/>
              </a:lnSpc>
              <a:buNone/>
            </a:pPr>
            <a:r>
              <a:rPr lang="sk-SK" sz="1800" dirty="0" smtClean="0">
                <a:latin typeface="Aparajita" pitchFamily="34" charset="0"/>
                <a:cs typeface="Aparajita" pitchFamily="34" charset="0"/>
              </a:rPr>
              <a:t>}</a:t>
            </a:r>
            <a:endParaRPr lang="en-US" sz="1800" dirty="0" smtClean="0">
              <a:latin typeface="Aparajita" pitchFamily="34" charset="0"/>
              <a:cs typeface="Aparajita" pitchFamily="34" charset="0"/>
            </a:endParaRPr>
          </a:p>
          <a:p>
            <a:pPr fontAlgn="base">
              <a:buNone/>
            </a:pPr>
            <a:r>
              <a:rPr lang="sk-SK" sz="1600" dirty="0" err="1" smtClean="0"/>
              <a:t>curl</a:t>
            </a:r>
            <a:r>
              <a:rPr lang="sk-SK" sz="1600" dirty="0" smtClean="0"/>
              <a:t> -X POST http://localhost:7474/db/data/ext/GetAll/node/123/shortestPath \</a:t>
            </a:r>
          </a:p>
          <a:p>
            <a:pPr fontAlgn="base">
              <a:buNone/>
            </a:pPr>
            <a:r>
              <a:rPr lang="sk-SK" sz="1600" dirty="0" smtClean="0"/>
              <a:t>  -H "</a:t>
            </a:r>
            <a:r>
              <a:rPr lang="sk-SK" sz="1600" dirty="0" err="1" smtClean="0"/>
              <a:t>Content-Type</a:t>
            </a:r>
            <a:r>
              <a:rPr lang="sk-SK" sz="1600" dirty="0" smtClean="0"/>
              <a:t>: </a:t>
            </a:r>
            <a:r>
              <a:rPr lang="sk-SK" sz="1600" dirty="0" err="1" smtClean="0"/>
              <a:t>application</a:t>
            </a:r>
            <a:r>
              <a:rPr lang="sk-SK" sz="1600" dirty="0" smtClean="0"/>
              <a:t>/</a:t>
            </a:r>
            <a:r>
              <a:rPr lang="sk-SK" sz="1600" dirty="0" err="1" smtClean="0"/>
              <a:t>json</a:t>
            </a:r>
            <a:r>
              <a:rPr lang="sk-SK" sz="1600" dirty="0" smtClean="0"/>
              <a:t>" \</a:t>
            </a:r>
          </a:p>
          <a:p>
            <a:pPr fontAlgn="base">
              <a:buNone/>
            </a:pPr>
            <a:r>
              <a:rPr lang="sk-SK" sz="1600" dirty="0" smtClean="0"/>
              <a:t>  -d '{"target":"</a:t>
            </a:r>
            <a:r>
              <a:rPr lang="sk-SK" sz="1600" dirty="0" smtClean="0">
                <a:hlinkClick r:id="rId2"/>
              </a:rPr>
              <a:t>http://localhost:7474/db/data/node/456&amp;depth=5</a:t>
            </a:r>
            <a:r>
              <a:rPr lang="sk-SK" sz="1600" dirty="0" smtClean="0"/>
              <a:t>"}'</a:t>
            </a:r>
          </a:p>
          <a:p>
            <a:pPr fontAlgn="base">
              <a:lnSpc>
                <a:spcPts val="1200"/>
              </a:lnSpc>
              <a:buNone/>
            </a:pPr>
            <a:endParaRPr lang="sk-SK" sz="18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and Graphs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Z. Huang, W. Chung, T.-H. </a:t>
            </a:r>
            <a:r>
              <a:rPr lang="en-US" sz="1600" dirty="0" err="1" smtClean="0"/>
              <a:t>Ong</a:t>
            </a:r>
            <a:r>
              <a:rPr lang="en-US" sz="1600" dirty="0" smtClean="0"/>
              <a:t>, and H. Chen, “A </a:t>
            </a:r>
            <a:r>
              <a:rPr lang="en-US" sz="1600" dirty="0" err="1" smtClean="0"/>
              <a:t>graphbased</a:t>
            </a:r>
            <a:r>
              <a:rPr lang="en-US" sz="1600" dirty="0" smtClean="0"/>
              <a:t> recommender system for digital library,” in Proceedings of the 2nd ACM/IEEE-CS joint conference on Digital </a:t>
            </a:r>
            <a:r>
              <a:rPr lang="sk-SK" sz="1600" dirty="0" err="1" smtClean="0"/>
              <a:t>libraries</a:t>
            </a:r>
            <a:r>
              <a:rPr lang="sk-SK" sz="1600" dirty="0" smtClean="0"/>
              <a:t>, </a:t>
            </a:r>
            <a:r>
              <a:rPr lang="sk-SK" sz="1600" dirty="0" err="1" smtClean="0"/>
              <a:t>ser</a:t>
            </a:r>
            <a:r>
              <a:rPr lang="sk-SK" sz="1600" dirty="0" smtClean="0"/>
              <a:t>. JCDL ’02. New York, NY, USA: ACM, 2002,</a:t>
            </a:r>
            <a:r>
              <a:rPr lang="en-US" sz="1600" dirty="0" smtClean="0"/>
              <a:t> </a:t>
            </a:r>
            <a:r>
              <a:rPr lang="sk-SK" sz="1600" dirty="0" err="1" smtClean="0"/>
              <a:t>pp</a:t>
            </a:r>
            <a:r>
              <a:rPr lang="sk-SK" sz="1600" dirty="0" smtClean="0"/>
              <a:t>. 65–73.</a:t>
            </a:r>
            <a:endParaRPr lang="en-US" sz="1600" dirty="0" smtClean="0"/>
          </a:p>
          <a:p>
            <a:r>
              <a:rPr lang="en-US" sz="1600" dirty="0" smtClean="0"/>
              <a:t>I. </a:t>
            </a:r>
            <a:r>
              <a:rPr lang="en-US" sz="1600" dirty="0" err="1" smtClean="0"/>
              <a:t>Mele</a:t>
            </a:r>
            <a:r>
              <a:rPr lang="en-US" sz="1600" dirty="0" smtClean="0"/>
              <a:t>, F. </a:t>
            </a:r>
            <a:r>
              <a:rPr lang="en-US" sz="1600" dirty="0" err="1" smtClean="0"/>
              <a:t>Bonchi</a:t>
            </a:r>
            <a:r>
              <a:rPr lang="en-US" sz="1600" dirty="0" smtClean="0"/>
              <a:t>, and A. </a:t>
            </a:r>
            <a:r>
              <a:rPr lang="en-US" sz="1600" dirty="0" err="1" smtClean="0"/>
              <a:t>Gionis</a:t>
            </a:r>
            <a:r>
              <a:rPr lang="en-US" sz="1600" dirty="0" smtClean="0"/>
              <a:t>, “The early-adopter graph and its application to web-page recommendation.” New York, New York, USA: ACM Press, 2012, p. 1682.</a:t>
            </a:r>
          </a:p>
          <a:p>
            <a:r>
              <a:rPr lang="sv-SE" sz="1600" dirty="0" smtClean="0"/>
              <a:t>S. D. Kamvar, T. H. Haveliwala, C. D. Manning, and G. H. </a:t>
            </a:r>
            <a:r>
              <a:rPr lang="en-US" sz="1600" dirty="0" err="1" smtClean="0"/>
              <a:t>Golub</a:t>
            </a:r>
            <a:r>
              <a:rPr lang="en-US" sz="1600" dirty="0" smtClean="0"/>
              <a:t>, “Extrapolation methods for accelerating </a:t>
            </a:r>
            <a:r>
              <a:rPr lang="en-US" sz="1600" dirty="0" err="1" smtClean="0"/>
              <a:t>pagerank</a:t>
            </a:r>
            <a:r>
              <a:rPr lang="en-US" sz="1600" dirty="0" smtClean="0"/>
              <a:t> computations,” in Proceedings of the 12th international conference on World Wide Web, ser. WWW ’03. New York, </a:t>
            </a:r>
            <a:r>
              <a:rPr lang="sv-SE" sz="1600" dirty="0" smtClean="0"/>
              <a:t>NY, USA: ACM, 2003, pp. 261–270.</a:t>
            </a:r>
          </a:p>
          <a:p>
            <a:r>
              <a:rPr lang="en-US" sz="1600" dirty="0" smtClean="0"/>
              <a:t>Y. Deng, Z. Wu, C. Tang, H. Si, H. </a:t>
            </a:r>
            <a:r>
              <a:rPr lang="en-US" sz="1600" dirty="0" err="1" smtClean="0"/>
              <a:t>Xiong</a:t>
            </a:r>
            <a:r>
              <a:rPr lang="en-US" sz="1600" dirty="0" smtClean="0"/>
              <a:t>, and Z. Chen, “A Hybrid Movie Recommender Based on Ontology and Neural Networks.” </a:t>
            </a:r>
            <a:r>
              <a:rPr lang="en-US" sz="1600" dirty="0" err="1" smtClean="0"/>
              <a:t>Ieee</a:t>
            </a:r>
            <a:r>
              <a:rPr lang="en-US" sz="1600" dirty="0" smtClean="0"/>
              <a:t>, Dec. 2010, pp. 846–851.</a:t>
            </a:r>
          </a:p>
          <a:p>
            <a:r>
              <a:rPr lang="sk-SK" sz="1600" dirty="0" smtClean="0"/>
              <a:t>B. </a:t>
            </a:r>
            <a:r>
              <a:rPr lang="sk-SK" sz="1600" dirty="0" err="1" smtClean="0"/>
              <a:t>Chen</a:t>
            </a:r>
            <a:r>
              <a:rPr lang="sk-SK" sz="1600" dirty="0" smtClean="0"/>
              <a:t>, J. </a:t>
            </a:r>
            <a:r>
              <a:rPr lang="sk-SK" sz="1600" dirty="0" err="1" smtClean="0"/>
              <a:t>Wang</a:t>
            </a:r>
            <a:r>
              <a:rPr lang="sk-SK" sz="1600" dirty="0" smtClean="0"/>
              <a:t>, Q. </a:t>
            </a:r>
            <a:r>
              <a:rPr lang="sk-SK" sz="1600" dirty="0" err="1" smtClean="0"/>
              <a:t>Huang</a:t>
            </a:r>
            <a:r>
              <a:rPr lang="sk-SK" sz="1600" dirty="0" smtClean="0"/>
              <a:t>, and T. </a:t>
            </a:r>
            <a:r>
              <a:rPr lang="sk-SK" sz="1600" dirty="0" err="1" smtClean="0"/>
              <a:t>Mei</a:t>
            </a:r>
            <a:r>
              <a:rPr lang="sk-SK" sz="1600" dirty="0" smtClean="0"/>
              <a:t>, “</a:t>
            </a:r>
            <a:r>
              <a:rPr lang="sk-SK" sz="1600" dirty="0" err="1" smtClean="0"/>
              <a:t>Personalized</a:t>
            </a:r>
            <a:r>
              <a:rPr lang="sk-SK" sz="1600" dirty="0" smtClean="0"/>
              <a:t> video</a:t>
            </a:r>
            <a:r>
              <a:rPr lang="en-US" sz="1600" dirty="0" smtClean="0"/>
              <a:t> recommendation through tripartite graph propagation.” New York, New York, USA: ACM Press, 2012, p. 1133.</a:t>
            </a:r>
            <a:endParaRPr lang="sk-SK" sz="1600" dirty="0" smtClean="0">
              <a:latin typeface="Simplified Arabic Fixed" pitchFamily="49" charset="-78"/>
              <a:cs typeface="Simplified Arabic Fixed" pitchFamily="49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Tasks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Sorting</a:t>
            </a:r>
          </a:p>
          <a:p>
            <a:r>
              <a:rPr lang="en-US" dirty="0" smtClean="0"/>
              <a:t>Searching</a:t>
            </a:r>
          </a:p>
          <a:p>
            <a:r>
              <a:rPr lang="en-US" dirty="0" smtClean="0"/>
              <a:t>Inferring</a:t>
            </a:r>
          </a:p>
          <a:p>
            <a:r>
              <a:rPr lang="en-US" dirty="0" smtClean="0"/>
              <a:t>Routing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Entities and their properties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attribute entities</a:t>
            </a:r>
          </a:p>
          <a:p>
            <a:pPr lvl="1"/>
            <a:r>
              <a:rPr lang="en-US" dirty="0" smtClean="0"/>
              <a:t>Simple ordinal values</a:t>
            </a:r>
          </a:p>
          <a:p>
            <a:pPr lvl="1"/>
            <a:r>
              <a:rPr lang="en-US" dirty="0" smtClean="0"/>
              <a:t>Relatively easy to sort or search</a:t>
            </a:r>
          </a:p>
          <a:p>
            <a:pPr lvl="1"/>
            <a:r>
              <a:rPr lang="en-US" dirty="0" smtClean="0"/>
              <a:t>Low complexity</a:t>
            </a:r>
          </a:p>
          <a:p>
            <a:pPr lvl="1"/>
            <a:r>
              <a:rPr lang="en-US" dirty="0" smtClean="0"/>
              <a:t>Indexing</a:t>
            </a:r>
          </a:p>
          <a:p>
            <a:r>
              <a:rPr lang="en-US" dirty="0" smtClean="0"/>
              <a:t>Multi attribute entities</a:t>
            </a:r>
          </a:p>
          <a:p>
            <a:pPr lvl="1"/>
            <a:r>
              <a:rPr lang="en-US" dirty="0" smtClean="0"/>
              <a:t>Relations among entities</a:t>
            </a:r>
          </a:p>
          <a:p>
            <a:pPr lvl="1"/>
            <a:r>
              <a:rPr lang="en-US" dirty="0" smtClean="0"/>
              <a:t>Calculating distances (similarity)</a:t>
            </a:r>
          </a:p>
          <a:p>
            <a:pPr lvl="1"/>
            <a:r>
              <a:rPr lang="en-US" dirty="0" smtClean="0"/>
              <a:t>Discovering properties</a:t>
            </a:r>
          </a:p>
          <a:p>
            <a:pPr lvl="1"/>
            <a:endParaRPr lang="en-US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and Graphs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Tree is a graph</a:t>
            </a:r>
          </a:p>
          <a:p>
            <a:pPr lvl="1"/>
            <a:r>
              <a:rPr lang="en-US" dirty="0" smtClean="0"/>
              <a:t>Balancing</a:t>
            </a:r>
          </a:p>
          <a:p>
            <a:pPr lvl="1"/>
            <a:r>
              <a:rPr lang="en-US" dirty="0" smtClean="0"/>
              <a:t>Lowering the complexity ( O(log n) )</a:t>
            </a:r>
          </a:p>
          <a:p>
            <a:endParaRPr lang="en-US" dirty="0" smtClean="0"/>
          </a:p>
          <a:p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Triplets (S - P - O)</a:t>
            </a:r>
          </a:p>
          <a:p>
            <a:pPr lvl="1"/>
            <a:r>
              <a:rPr lang="en-US" dirty="0" smtClean="0"/>
              <a:t>Complex structure with properties</a:t>
            </a:r>
          </a:p>
          <a:p>
            <a:pPr lvl="2"/>
            <a:r>
              <a:rPr lang="en-US" dirty="0" smtClean="0"/>
              <a:t>Polynomial </a:t>
            </a:r>
            <a:r>
              <a:rPr lang="en-US" dirty="0" err="1" smtClean="0"/>
              <a:t>compelxity</a:t>
            </a:r>
            <a:r>
              <a:rPr lang="en-US" dirty="0" smtClean="0"/>
              <a:t> ( O(</a:t>
            </a:r>
            <a:r>
              <a:rPr lang="en-US" dirty="0" err="1" smtClean="0"/>
              <a:t>n^k</a:t>
            </a:r>
            <a:r>
              <a:rPr lang="en-US" dirty="0" smtClean="0"/>
              <a:t>) 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Spreading Activation</a:t>
            </a:r>
            <a:endParaRPr lang="sk-SK" dirty="0"/>
          </a:p>
        </p:txBody>
      </p:sp>
      <p:sp>
        <p:nvSpPr>
          <p:cNvPr id="49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 smtClean="0"/>
              <a:t>Select initial nodes and fill them with energy</a:t>
            </a:r>
          </a:p>
          <a:p>
            <a:r>
              <a:rPr lang="en-US" dirty="0" smtClean="0"/>
              <a:t>Spread energy from nodes</a:t>
            </a:r>
          </a:p>
          <a:p>
            <a:pPr lvl="1"/>
            <a:r>
              <a:rPr lang="en-US" dirty="0" smtClean="0"/>
              <a:t>Split energy among associated nodes</a:t>
            </a:r>
          </a:p>
          <a:p>
            <a:pPr lvl="1"/>
            <a:r>
              <a:rPr lang="en-US" dirty="0" smtClean="0"/>
              <a:t>Mark nodes as already used</a:t>
            </a:r>
          </a:p>
          <a:p>
            <a:pPr lvl="1"/>
            <a:r>
              <a:rPr lang="en-US" dirty="0" smtClean="0"/>
              <a:t>Do not spread if energy is under </a:t>
            </a:r>
            <a:r>
              <a:rPr lang="sk-SK" dirty="0" err="1" smtClean="0"/>
              <a:t>threshold</a:t>
            </a:r>
            <a:r>
              <a:rPr lang="sk-SK" dirty="0" smtClean="0"/>
              <a:t> </a:t>
            </a:r>
            <a:endParaRPr lang="en-US" dirty="0" smtClean="0"/>
          </a:p>
          <a:p>
            <a:r>
              <a:rPr lang="en-US" dirty="0" smtClean="0"/>
              <a:t>Repeat spreading until convergence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Rank</a:t>
            </a:r>
            <a:endParaRPr lang="sk-SK" dirty="0"/>
          </a:p>
        </p:txBody>
      </p:sp>
      <p:sp>
        <p:nvSpPr>
          <p:cNvPr id="49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node </a:t>
            </a:r>
            <a:r>
              <a:rPr lang="en-US" dirty="0" smtClean="0"/>
              <a:t>receives initial rank</a:t>
            </a:r>
          </a:p>
          <a:p>
            <a:r>
              <a:rPr lang="en-US" dirty="0" smtClean="0"/>
              <a:t>Count outgoing edges C(node)</a:t>
            </a:r>
          </a:p>
          <a:p>
            <a:r>
              <a:rPr lang="fr-FR" sz="3200" dirty="0" smtClean="0"/>
              <a:t>Page Rank for </a:t>
            </a:r>
            <a:r>
              <a:rPr lang="fr-FR" sz="3200" dirty="0" err="1" smtClean="0"/>
              <a:t>Node</a:t>
            </a:r>
            <a:r>
              <a:rPr lang="fr-FR" sz="3200" dirty="0" smtClean="0"/>
              <a:t> A </a:t>
            </a:r>
            <a:r>
              <a:rPr lang="fr-FR" sz="3200" dirty="0" err="1" smtClean="0"/>
              <a:t>is</a:t>
            </a:r>
            <a:r>
              <a:rPr lang="fr-FR" sz="3200" dirty="0" smtClean="0"/>
              <a:t> PR(A</a:t>
            </a:r>
            <a:r>
              <a:rPr lang="fr-FR" sz="3200" dirty="0" smtClean="0"/>
              <a:t>) </a:t>
            </a:r>
            <a:r>
              <a:rPr lang="fr-FR" sz="3200" dirty="0" smtClean="0"/>
              <a:t>=</a:t>
            </a:r>
          </a:p>
          <a:p>
            <a:pPr>
              <a:buNone/>
            </a:pPr>
            <a:r>
              <a:rPr lang="fr-FR" sz="3200" dirty="0" smtClean="0"/>
              <a:t>=(1- d</a:t>
            </a:r>
            <a:r>
              <a:rPr lang="fr-FR" sz="3200" dirty="0" smtClean="0"/>
              <a:t>) + d (PR(T1)/C(T1) + ... + PR(</a:t>
            </a:r>
            <a:r>
              <a:rPr lang="fr-FR" sz="3200" dirty="0" err="1" smtClean="0"/>
              <a:t>Tn</a:t>
            </a:r>
            <a:r>
              <a:rPr lang="fr-FR" sz="3200" dirty="0" smtClean="0"/>
              <a:t>)/C(</a:t>
            </a:r>
            <a:r>
              <a:rPr lang="fr-FR" sz="3200" dirty="0" err="1" smtClean="0"/>
              <a:t>Tn</a:t>
            </a:r>
            <a:r>
              <a:rPr lang="fr-FR" sz="3200" dirty="0" smtClean="0"/>
              <a:t>))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2800" dirty="0" smtClean="0"/>
              <a:t>PR(A</a:t>
            </a:r>
            <a:r>
              <a:rPr lang="en-US" sz="2800" dirty="0" smtClean="0"/>
              <a:t>) is the </a:t>
            </a:r>
            <a:r>
              <a:rPr lang="en-US" sz="2800" dirty="0" err="1" smtClean="0"/>
              <a:t>PageRank</a:t>
            </a:r>
            <a:r>
              <a:rPr lang="en-US" sz="2800" dirty="0" smtClean="0"/>
              <a:t> of page A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PR(Ti</a:t>
            </a:r>
            <a:r>
              <a:rPr lang="en-US" sz="2800" dirty="0" smtClean="0"/>
              <a:t>) is </a:t>
            </a:r>
            <a:r>
              <a:rPr lang="en-US" sz="2800" dirty="0" smtClean="0"/>
              <a:t>the </a:t>
            </a:r>
            <a:r>
              <a:rPr lang="en-US" sz="2800" dirty="0" err="1" smtClean="0"/>
              <a:t>PageRank</a:t>
            </a:r>
            <a:r>
              <a:rPr lang="en-US" sz="2800" dirty="0" smtClean="0"/>
              <a:t> </a:t>
            </a:r>
            <a:r>
              <a:rPr lang="en-US" sz="2800" dirty="0" smtClean="0"/>
              <a:t>of pages Ti which link to page A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C(Ti</a:t>
            </a:r>
            <a:r>
              <a:rPr lang="en-US" sz="2800" dirty="0" smtClean="0"/>
              <a:t>) is the number of outbound links on page Ti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d </a:t>
            </a:r>
            <a:r>
              <a:rPr lang="en-US" sz="2800" dirty="0" smtClean="0"/>
              <a:t>is a damping factor which can be set between 0 and 1.</a:t>
            </a:r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Neo4J Database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J</a:t>
            </a:r>
            <a:r>
              <a:rPr lang="sk-SK" dirty="0" err="1" smtClean="0"/>
              <a:t>ava</a:t>
            </a:r>
            <a:endParaRPr lang="sk-SK" dirty="0" smtClean="0"/>
          </a:p>
          <a:p>
            <a:pPr marL="514350" indent="-514350"/>
            <a:r>
              <a:rPr lang="en-US" dirty="0" smtClean="0"/>
              <a:t>SPARQL, </a:t>
            </a:r>
            <a:r>
              <a:rPr lang="sk-SK" dirty="0" err="1" smtClean="0"/>
              <a:t>cypher</a:t>
            </a:r>
            <a:r>
              <a:rPr lang="en-US" dirty="0" smtClean="0"/>
              <a:t>, </a:t>
            </a:r>
            <a:r>
              <a:rPr lang="sk-SK" dirty="0" err="1" smtClean="0"/>
              <a:t>gremlin</a:t>
            </a:r>
            <a:endParaRPr lang="sk-SK" dirty="0" smtClean="0"/>
          </a:p>
          <a:p>
            <a:pPr marL="514350" indent="-514350"/>
            <a:r>
              <a:rPr lang="sk-SK" dirty="0" smtClean="0"/>
              <a:t>ACID</a:t>
            </a:r>
          </a:p>
          <a:p>
            <a:pPr marL="514350" indent="-514350"/>
            <a:r>
              <a:rPr lang="en-US" dirty="0" err="1" smtClean="0"/>
              <a:t>M</a:t>
            </a:r>
            <a:r>
              <a:rPr lang="sk-SK" dirty="0" err="1" smtClean="0"/>
              <a:t>ultiplatform</a:t>
            </a:r>
            <a:endParaRPr lang="sk-SK" dirty="0" smtClean="0"/>
          </a:p>
          <a:p>
            <a:pPr marL="514350" indent="-514350"/>
            <a:r>
              <a:rPr lang="en-US" dirty="0" err="1" smtClean="0"/>
              <a:t>O</a:t>
            </a:r>
            <a:r>
              <a:rPr lang="sk-SK" dirty="0" err="1" smtClean="0"/>
              <a:t>pensource</a:t>
            </a:r>
            <a:endParaRPr lang="sk-SK" dirty="0" smtClean="0"/>
          </a:p>
          <a:p>
            <a:pPr marL="514350" indent="-514350"/>
            <a:r>
              <a:rPr lang="en-US" dirty="0" smtClean="0"/>
              <a:t>P</a:t>
            </a:r>
            <a:r>
              <a:rPr lang="sk-SK" dirty="0" err="1" smtClean="0"/>
              <a:t>lugins</a:t>
            </a:r>
            <a:endParaRPr lang="sk-SK" dirty="0" smtClean="0"/>
          </a:p>
          <a:p>
            <a:pPr marL="514350" indent="-514350"/>
            <a:r>
              <a:rPr lang="en-US" dirty="0" smtClean="0"/>
              <a:t>Already implements many algorithms</a:t>
            </a:r>
          </a:p>
          <a:p>
            <a:pPr marL="514350" indent="-514350"/>
            <a:r>
              <a:rPr lang="en-US" dirty="0" smtClean="0"/>
              <a:t>REST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Neo4J Hello World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Node 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f =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graphDb.createNode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();</a:t>
            </a:r>
          </a:p>
          <a:p>
            <a:pPr fontAlgn="base">
              <a:buNone/>
            </a:pP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f.setProperty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("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message","Hello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");</a:t>
            </a: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Node s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=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graphDb.createNode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();</a:t>
            </a: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s.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setProperty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("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message","World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!");</a:t>
            </a: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Relationship r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= 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f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.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createRelationshipTo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s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, 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R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elTypes.KNOWS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);</a:t>
            </a:r>
            <a:endParaRPr lang="en-US" sz="1800" dirty="0" smtClean="0">
              <a:latin typeface="Simplified Arabic Fixed" pitchFamily="49" charset="-78"/>
              <a:cs typeface="Simplified Arabic Fixed" pitchFamily="49" charset="-78"/>
            </a:endParaRPr>
          </a:p>
          <a:p>
            <a:pPr fontAlgn="base">
              <a:buNone/>
            </a:pPr>
            <a:r>
              <a:rPr lang="en-US" sz="1800" dirty="0" err="1" smtClean="0">
                <a:latin typeface="Simplified Arabic Fixed" pitchFamily="49" charset="-78"/>
                <a:cs typeface="Simplified Arabic Fixed" pitchFamily="49" charset="-78"/>
              </a:rPr>
              <a:t>r.delete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(); </a:t>
            </a:r>
            <a:r>
              <a:rPr lang="en-US" sz="1800" dirty="0" err="1" smtClean="0">
                <a:latin typeface="Simplified Arabic Fixed" pitchFamily="49" charset="-78"/>
                <a:cs typeface="Simplified Arabic Fixed" pitchFamily="49" charset="-78"/>
              </a:rPr>
              <a:t>f.delete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(); </a:t>
            </a:r>
            <a:r>
              <a:rPr lang="en-US" sz="1800" dirty="0" err="1" smtClean="0">
                <a:latin typeface="Simplified Arabic Fixed" pitchFamily="49" charset="-78"/>
                <a:cs typeface="Simplified Arabic Fixed" pitchFamily="49" charset="-78"/>
              </a:rPr>
              <a:t>s.delete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();</a:t>
            </a:r>
            <a:endParaRPr lang="sk-SK" sz="1800" dirty="0" smtClean="0">
              <a:latin typeface="Simplified Arabic Fixed" pitchFamily="49" charset="-78"/>
              <a:cs typeface="Simplified Arabic Fixed" pitchFamily="49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Neo4J Graph Algorithms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fontAlgn="base">
              <a:buNone/>
            </a:pP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PathFinder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&lt;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WeightedPath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&gt;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finder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=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GraphAlgoFactory.dijkstra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 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</a:t>
            </a:r>
          </a:p>
          <a:p>
            <a:pPr fontAlgn="base">
              <a:buNone/>
            </a:pP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       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raversal.expanderForTypes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 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</a:t>
            </a:r>
            <a:endParaRPr lang="en-US" sz="1800" dirty="0" smtClean="0">
              <a:latin typeface="Simplified Arabic Fixed" pitchFamily="49" charset="-78"/>
              <a:cs typeface="Simplified Arabic Fixed" pitchFamily="49" charset="-78"/>
            </a:endParaRP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			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ExampleTypes.MY_TYPE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,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Direction.BOTH</a:t>
            </a:r>
            <a:endParaRPr lang="en-US" sz="1800" dirty="0" smtClean="0">
              <a:latin typeface="Simplified Arabic Fixed" pitchFamily="49" charset="-78"/>
              <a:cs typeface="Simplified Arabic Fixed" pitchFamily="49" charset="-78"/>
            </a:endParaRP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		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),</a:t>
            </a:r>
            <a:endParaRPr lang="en-US" sz="1800" dirty="0" smtClean="0">
              <a:latin typeface="Simplified Arabic Fixed" pitchFamily="49" charset="-78"/>
              <a:cs typeface="Simplified Arabic Fixed" pitchFamily="49" charset="-78"/>
            </a:endParaRP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		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"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cost</a:t>
            </a: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"</a:t>
            </a:r>
          </a:p>
          <a:p>
            <a:pPr fontAlgn="base">
              <a:buNone/>
            </a:pPr>
            <a:r>
              <a:rPr lang="en-US" sz="1800" dirty="0" smtClean="0">
                <a:latin typeface="Simplified Arabic Fixed" pitchFamily="49" charset="-78"/>
                <a:cs typeface="Simplified Arabic Fixed" pitchFamily="49" charset="-78"/>
              </a:rPr>
              <a:t>	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);</a:t>
            </a:r>
          </a:p>
          <a:p>
            <a:pPr fontAlgn="base">
              <a:buNone/>
            </a:pP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 </a:t>
            </a:r>
          </a:p>
          <a:p>
            <a:pPr fontAlgn="base">
              <a:buNone/>
            </a:pP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WeightedPath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path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=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finder.findSinglePath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nodeA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, </a:t>
            </a: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nodeB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 );</a:t>
            </a:r>
          </a:p>
          <a:p>
            <a:pPr fontAlgn="base">
              <a:buNone/>
            </a:pPr>
            <a:r>
              <a:rPr lang="sk-SK" sz="1800" dirty="0" err="1" smtClean="0">
                <a:latin typeface="Simplified Arabic Fixed" pitchFamily="49" charset="-78"/>
                <a:cs typeface="Simplified Arabic Fixed" pitchFamily="49" charset="-78"/>
              </a:rPr>
              <a:t>path.weight</a:t>
            </a:r>
            <a:r>
              <a:rPr lang="sk-SK" sz="1800" dirty="0" smtClean="0">
                <a:latin typeface="Simplified Arabic Fixed" pitchFamily="49" charset="-78"/>
                <a:cs typeface="Simplified Arabic Fixed" pitchFamily="49" charset="-78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1312</TotalTime>
  <Words>535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Graph Algorithms and Databases</vt:lpstr>
      <vt:lpstr>Common Tasks</vt:lpstr>
      <vt:lpstr>Entities and their properties</vt:lpstr>
      <vt:lpstr>Trees and Graphs</vt:lpstr>
      <vt:lpstr>Spreading Activation</vt:lpstr>
      <vt:lpstr>Page Rank</vt:lpstr>
      <vt:lpstr>Neo4J Database</vt:lpstr>
      <vt:lpstr>Neo4J Hello World</vt:lpstr>
      <vt:lpstr>Neo4J Graph Algorithms</vt:lpstr>
      <vt:lpstr>Neo4J Plugin</vt:lpstr>
      <vt:lpstr>Research and Graphs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</dc:title>
  <dc:creator>doktorand</dc:creator>
  <cp:lastModifiedBy>doktorand</cp:lastModifiedBy>
  <cp:revision>27</cp:revision>
  <dcterms:created xsi:type="dcterms:W3CDTF">2012-09-12T10:52:15Z</dcterms:created>
  <dcterms:modified xsi:type="dcterms:W3CDTF">2013-03-26T01:54:45Z</dcterms:modified>
</cp:coreProperties>
</file>